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1146" r:id="rId2"/>
    <p:sldId id="1095" r:id="rId3"/>
    <p:sldId id="1098" r:id="rId4"/>
    <p:sldId id="1040" r:id="rId5"/>
    <p:sldId id="1043" r:id="rId6"/>
    <p:sldId id="1042" r:id="rId7"/>
    <p:sldId id="1041" r:id="rId8"/>
    <p:sldId id="1121" r:id="rId9"/>
    <p:sldId id="1039" r:id="rId10"/>
    <p:sldId id="773" r:id="rId11"/>
    <p:sldId id="1051" r:id="rId12"/>
    <p:sldId id="1045" r:id="rId13"/>
    <p:sldId id="1035" r:id="rId14"/>
    <p:sldId id="1099" r:id="rId15"/>
    <p:sldId id="610" r:id="rId16"/>
    <p:sldId id="1085" r:id="rId17"/>
    <p:sldId id="576" r:id="rId18"/>
    <p:sldId id="1071" r:id="rId19"/>
    <p:sldId id="1105" r:id="rId20"/>
    <p:sldId id="1140" r:id="rId21"/>
    <p:sldId id="1052" r:id="rId22"/>
    <p:sldId id="259" r:id="rId23"/>
    <p:sldId id="1055" r:id="rId24"/>
    <p:sldId id="820" r:id="rId25"/>
    <p:sldId id="1123" r:id="rId26"/>
    <p:sldId id="1057" r:id="rId27"/>
    <p:sldId id="612" r:id="rId28"/>
    <p:sldId id="1100" r:id="rId29"/>
    <p:sldId id="797" r:id="rId30"/>
    <p:sldId id="1089" r:id="rId31"/>
    <p:sldId id="1092" r:id="rId32"/>
    <p:sldId id="1093" r:id="rId33"/>
    <p:sldId id="1135" r:id="rId34"/>
    <p:sldId id="782" r:id="rId35"/>
    <p:sldId id="791" r:id="rId36"/>
    <p:sldId id="1037" r:id="rId37"/>
    <p:sldId id="1056" r:id="rId38"/>
    <p:sldId id="783" r:id="rId39"/>
    <p:sldId id="1122" r:id="rId40"/>
    <p:sldId id="1141" r:id="rId41"/>
    <p:sldId id="450" r:id="rId42"/>
    <p:sldId id="1080" r:id="rId43"/>
    <p:sldId id="505" r:id="rId44"/>
    <p:sldId id="1108" r:id="rId45"/>
    <p:sldId id="395" r:id="rId46"/>
    <p:sldId id="1090" r:id="rId47"/>
    <p:sldId id="1101" r:id="rId48"/>
    <p:sldId id="1087" r:id="rId49"/>
    <p:sldId id="1081" r:id="rId50"/>
    <p:sldId id="1117" r:id="rId51"/>
    <p:sldId id="1102" r:id="rId52"/>
    <p:sldId id="777" r:id="rId53"/>
    <p:sldId id="1063" r:id="rId54"/>
    <p:sldId id="1110" r:id="rId55"/>
    <p:sldId id="1109" r:id="rId56"/>
    <p:sldId id="1103" r:id="rId57"/>
    <p:sldId id="944" r:id="rId58"/>
    <p:sldId id="1125" r:id="rId59"/>
    <p:sldId id="1094" r:id="rId60"/>
    <p:sldId id="1145" r:id="rId6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309697-62DA-4836-BAD8-B481088EF97E}" type="doc">
      <dgm:prSet loTypeId="urn:microsoft.com/office/officeart/2008/layout/VerticalCurvedList" loCatId="list" qsTypeId="urn:microsoft.com/office/officeart/2005/8/quickstyle/simple3" qsCatId="simple" csTypeId="urn:microsoft.com/office/officeart/2005/8/colors/accent1_5" csCatId="accent1" phldr="1"/>
      <dgm:spPr/>
      <dgm:t>
        <a:bodyPr/>
        <a:lstStyle/>
        <a:p>
          <a:endParaRPr lang="es-ES"/>
        </a:p>
      </dgm:t>
    </dgm:pt>
    <dgm:pt modelId="{3DB03D24-6AA5-42BA-9B6E-BC3F51DB8420}">
      <dgm:prSet phldrT="[Texto]" custT="1"/>
      <dgm:spPr/>
      <dgm:t>
        <a:bodyPr/>
        <a:lstStyle/>
        <a:p>
          <a:pPr algn="ctr"/>
          <a:r>
            <a:rPr lang="es-E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Demanda creciente</a:t>
          </a:r>
        </a:p>
      </dgm:t>
    </dgm:pt>
    <dgm:pt modelId="{E47CDF83-D04C-44D1-A291-029DF0CF060A}" type="parTrans" cxnId="{E51573C7-044B-4A4B-BC48-D3EF8BCD08F8}">
      <dgm:prSet/>
      <dgm:spPr/>
      <dgm:t>
        <a:bodyPr/>
        <a:lstStyle/>
        <a:p>
          <a:endParaRPr lang="es-ES"/>
        </a:p>
      </dgm:t>
    </dgm:pt>
    <dgm:pt modelId="{2F60CCBD-B6ED-456C-91D2-1E9E60A38080}" type="sibTrans" cxnId="{E51573C7-044B-4A4B-BC48-D3EF8BCD08F8}">
      <dgm:prSet/>
      <dgm:spPr/>
      <dgm:t>
        <a:bodyPr/>
        <a:lstStyle/>
        <a:p>
          <a:endParaRPr lang="es-ES"/>
        </a:p>
      </dgm:t>
    </dgm:pt>
    <dgm:pt modelId="{F83E602E-B061-4FA1-A794-C679BF8C9B3E}">
      <dgm:prSet phldrT="[Texto]" custT="1"/>
      <dgm:spPr/>
      <dgm:t>
        <a:bodyPr/>
        <a:lstStyle/>
        <a:p>
          <a:pPr algn="ctr"/>
          <a:r>
            <a:rPr lang="es-E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Presión sobre los servicios de agudos</a:t>
          </a:r>
        </a:p>
      </dgm:t>
    </dgm:pt>
    <dgm:pt modelId="{E4B73C43-58D1-4331-A34F-6E1809319298}" type="parTrans" cxnId="{3D53C77A-4D36-4921-A27B-2B4504696D20}">
      <dgm:prSet/>
      <dgm:spPr/>
      <dgm:t>
        <a:bodyPr/>
        <a:lstStyle/>
        <a:p>
          <a:endParaRPr lang="es-ES"/>
        </a:p>
      </dgm:t>
    </dgm:pt>
    <dgm:pt modelId="{6B0C5A14-051D-4408-9668-82CD36EBC3AE}" type="sibTrans" cxnId="{3D53C77A-4D36-4921-A27B-2B4504696D20}">
      <dgm:prSet/>
      <dgm:spPr/>
      <dgm:t>
        <a:bodyPr/>
        <a:lstStyle/>
        <a:p>
          <a:endParaRPr lang="es-ES"/>
        </a:p>
      </dgm:t>
    </dgm:pt>
    <dgm:pt modelId="{F10C4AE3-F556-4F1C-9836-7AA5658BA7F1}">
      <dgm:prSet phldrT="[Texto]" custT="1"/>
      <dgm:spPr/>
      <dgm:t>
        <a:bodyPr/>
        <a:lstStyle/>
        <a:p>
          <a:pPr algn="ctr"/>
          <a:r>
            <a:rPr lang="es-E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Escasez de personal y recursos</a:t>
          </a:r>
        </a:p>
      </dgm:t>
    </dgm:pt>
    <dgm:pt modelId="{19194BBD-B60D-4FAB-A1ED-F1909C4EADA6}" type="parTrans" cxnId="{11BB634A-53E3-4DD9-981D-842D08EC27E8}">
      <dgm:prSet/>
      <dgm:spPr/>
      <dgm:t>
        <a:bodyPr/>
        <a:lstStyle/>
        <a:p>
          <a:endParaRPr lang="es-ES"/>
        </a:p>
      </dgm:t>
    </dgm:pt>
    <dgm:pt modelId="{1FAB6FBB-68A9-46DD-83CC-136A09DE9463}" type="sibTrans" cxnId="{11BB634A-53E3-4DD9-981D-842D08EC27E8}">
      <dgm:prSet/>
      <dgm:spPr/>
      <dgm:t>
        <a:bodyPr/>
        <a:lstStyle/>
        <a:p>
          <a:endParaRPr lang="es-ES"/>
        </a:p>
      </dgm:t>
    </dgm:pt>
    <dgm:pt modelId="{08E2F6D2-7FA1-44AE-9739-49A8E5AA0C05}">
      <dgm:prSet phldrT="[Texto]" custT="1"/>
      <dgm:spPr/>
      <dgm:t>
        <a:bodyPr/>
        <a:lstStyle/>
        <a:p>
          <a:pPr algn="ctr"/>
          <a:r>
            <a:rPr lang="es-E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Variabilidad territorial y con datos fragmentados </a:t>
          </a:r>
        </a:p>
      </dgm:t>
    </dgm:pt>
    <dgm:pt modelId="{5D95544E-C864-49EF-83A1-B8790A83B531}" type="parTrans" cxnId="{3F507CE4-A261-487C-AC67-F2BEF98D6F3D}">
      <dgm:prSet/>
      <dgm:spPr/>
      <dgm:t>
        <a:bodyPr/>
        <a:lstStyle/>
        <a:p>
          <a:endParaRPr lang="es-ES"/>
        </a:p>
      </dgm:t>
    </dgm:pt>
    <dgm:pt modelId="{7777C271-2CF9-42EA-A221-541035AE87CD}" type="sibTrans" cxnId="{3F507CE4-A261-487C-AC67-F2BEF98D6F3D}">
      <dgm:prSet/>
      <dgm:spPr/>
      <dgm:t>
        <a:bodyPr/>
        <a:lstStyle/>
        <a:p>
          <a:endParaRPr lang="es-ES"/>
        </a:p>
      </dgm:t>
    </dgm:pt>
    <dgm:pt modelId="{94CF8CE0-EDDA-4C34-8283-1191E39385D5}" type="pres">
      <dgm:prSet presAssocID="{07309697-62DA-4836-BAD8-B481088EF97E}" presName="Name0" presStyleCnt="0">
        <dgm:presLayoutVars>
          <dgm:chMax val="7"/>
          <dgm:chPref val="7"/>
          <dgm:dir/>
        </dgm:presLayoutVars>
      </dgm:prSet>
      <dgm:spPr/>
    </dgm:pt>
    <dgm:pt modelId="{BD5F6F2F-203B-4A30-AD33-B1BD81A0E405}" type="pres">
      <dgm:prSet presAssocID="{07309697-62DA-4836-BAD8-B481088EF97E}" presName="Name1" presStyleCnt="0"/>
      <dgm:spPr/>
    </dgm:pt>
    <dgm:pt modelId="{93E2BFA0-BDF8-4E45-AC9C-1FB2F244270D}" type="pres">
      <dgm:prSet presAssocID="{07309697-62DA-4836-BAD8-B481088EF97E}" presName="cycle" presStyleCnt="0"/>
      <dgm:spPr/>
    </dgm:pt>
    <dgm:pt modelId="{3349447B-0024-4923-9DB5-158024C61DFC}" type="pres">
      <dgm:prSet presAssocID="{07309697-62DA-4836-BAD8-B481088EF97E}" presName="srcNode" presStyleLbl="node1" presStyleIdx="0" presStyleCnt="4"/>
      <dgm:spPr/>
    </dgm:pt>
    <dgm:pt modelId="{DE7FEF36-BDDD-4136-BBA3-B5EA5D2A3A90}" type="pres">
      <dgm:prSet presAssocID="{07309697-62DA-4836-BAD8-B481088EF97E}" presName="conn" presStyleLbl="parChTrans1D2" presStyleIdx="0" presStyleCnt="1"/>
      <dgm:spPr/>
    </dgm:pt>
    <dgm:pt modelId="{6BB6CD05-E57A-4340-A9CB-CE960E186F64}" type="pres">
      <dgm:prSet presAssocID="{07309697-62DA-4836-BAD8-B481088EF97E}" presName="extraNode" presStyleLbl="node1" presStyleIdx="0" presStyleCnt="4"/>
      <dgm:spPr/>
    </dgm:pt>
    <dgm:pt modelId="{234824EB-D48C-4243-9C73-83C712CC2439}" type="pres">
      <dgm:prSet presAssocID="{07309697-62DA-4836-BAD8-B481088EF97E}" presName="dstNode" presStyleLbl="node1" presStyleIdx="0" presStyleCnt="4"/>
      <dgm:spPr/>
    </dgm:pt>
    <dgm:pt modelId="{5F508D20-1B54-48CC-A8BC-C09FB6BC6FEF}" type="pres">
      <dgm:prSet presAssocID="{3DB03D24-6AA5-42BA-9B6E-BC3F51DB8420}" presName="text_1" presStyleLbl="node1" presStyleIdx="0" presStyleCnt="4">
        <dgm:presLayoutVars>
          <dgm:bulletEnabled val="1"/>
        </dgm:presLayoutVars>
      </dgm:prSet>
      <dgm:spPr/>
    </dgm:pt>
    <dgm:pt modelId="{233B4174-6059-4287-8E1F-17E4451F9C18}" type="pres">
      <dgm:prSet presAssocID="{3DB03D24-6AA5-42BA-9B6E-BC3F51DB8420}" presName="accent_1" presStyleCnt="0"/>
      <dgm:spPr/>
    </dgm:pt>
    <dgm:pt modelId="{11D1C70C-FF37-49EF-A78D-BC737CA2EA95}" type="pres">
      <dgm:prSet presAssocID="{3DB03D24-6AA5-42BA-9B6E-BC3F51DB8420}" presName="accentRepeatNode" presStyleLbl="solidFgAcc1" presStyleIdx="0" presStyleCnt="4"/>
      <dgm:spPr/>
    </dgm:pt>
    <dgm:pt modelId="{51017268-FD4F-479B-BB67-749F3C52FA91}" type="pres">
      <dgm:prSet presAssocID="{F83E602E-B061-4FA1-A794-C679BF8C9B3E}" presName="text_2" presStyleLbl="node1" presStyleIdx="1" presStyleCnt="4">
        <dgm:presLayoutVars>
          <dgm:bulletEnabled val="1"/>
        </dgm:presLayoutVars>
      </dgm:prSet>
      <dgm:spPr/>
    </dgm:pt>
    <dgm:pt modelId="{3418AC60-5BB3-40EC-AFB0-FC8ACAD6C8FC}" type="pres">
      <dgm:prSet presAssocID="{F83E602E-B061-4FA1-A794-C679BF8C9B3E}" presName="accent_2" presStyleCnt="0"/>
      <dgm:spPr/>
    </dgm:pt>
    <dgm:pt modelId="{B051D446-20BD-4CBC-A063-87937EA31882}" type="pres">
      <dgm:prSet presAssocID="{F83E602E-B061-4FA1-A794-C679BF8C9B3E}" presName="accentRepeatNode" presStyleLbl="solidFgAcc1" presStyleIdx="1" presStyleCnt="4"/>
      <dgm:spPr/>
    </dgm:pt>
    <dgm:pt modelId="{4746B96D-005B-4C2D-97AC-88ADD1BA529A}" type="pres">
      <dgm:prSet presAssocID="{08E2F6D2-7FA1-44AE-9739-49A8E5AA0C05}" presName="text_3" presStyleLbl="node1" presStyleIdx="2" presStyleCnt="4">
        <dgm:presLayoutVars>
          <dgm:bulletEnabled val="1"/>
        </dgm:presLayoutVars>
      </dgm:prSet>
      <dgm:spPr/>
    </dgm:pt>
    <dgm:pt modelId="{9DDA8B01-BEC9-4E03-9ED2-459EFF4170BC}" type="pres">
      <dgm:prSet presAssocID="{08E2F6D2-7FA1-44AE-9739-49A8E5AA0C05}" presName="accent_3" presStyleCnt="0"/>
      <dgm:spPr/>
    </dgm:pt>
    <dgm:pt modelId="{3C9CBB0B-455D-42D3-9254-2A4DFEF42272}" type="pres">
      <dgm:prSet presAssocID="{08E2F6D2-7FA1-44AE-9739-49A8E5AA0C05}" presName="accentRepeatNode" presStyleLbl="solidFgAcc1" presStyleIdx="2" presStyleCnt="4"/>
      <dgm:spPr/>
    </dgm:pt>
    <dgm:pt modelId="{87495EA1-4FDB-41E6-B95A-B4B8B8A765A3}" type="pres">
      <dgm:prSet presAssocID="{F10C4AE3-F556-4F1C-9836-7AA5658BA7F1}" presName="text_4" presStyleLbl="node1" presStyleIdx="3" presStyleCnt="4">
        <dgm:presLayoutVars>
          <dgm:bulletEnabled val="1"/>
        </dgm:presLayoutVars>
      </dgm:prSet>
      <dgm:spPr/>
    </dgm:pt>
    <dgm:pt modelId="{C9307053-CFA1-4CE2-80B5-4459806E0F58}" type="pres">
      <dgm:prSet presAssocID="{F10C4AE3-F556-4F1C-9836-7AA5658BA7F1}" presName="accent_4" presStyleCnt="0"/>
      <dgm:spPr/>
    </dgm:pt>
    <dgm:pt modelId="{3327914D-7166-4E2C-BC03-C6E9DC4EB17B}" type="pres">
      <dgm:prSet presAssocID="{F10C4AE3-F556-4F1C-9836-7AA5658BA7F1}" presName="accentRepeatNode" presStyleLbl="solidFgAcc1" presStyleIdx="3" presStyleCnt="4"/>
      <dgm:spPr/>
    </dgm:pt>
  </dgm:ptLst>
  <dgm:cxnLst>
    <dgm:cxn modelId="{8AE18012-5272-46E7-ABE0-0F088CCB7E84}" type="presOf" srcId="{3DB03D24-6AA5-42BA-9B6E-BC3F51DB8420}" destId="{5F508D20-1B54-48CC-A8BC-C09FB6BC6FEF}" srcOrd="0" destOrd="0" presId="urn:microsoft.com/office/officeart/2008/layout/VerticalCurvedList"/>
    <dgm:cxn modelId="{A1DE0619-B1FB-4B51-B8E7-429B6A586F33}" type="presOf" srcId="{F83E602E-B061-4FA1-A794-C679BF8C9B3E}" destId="{51017268-FD4F-479B-BB67-749F3C52FA91}" srcOrd="0" destOrd="0" presId="urn:microsoft.com/office/officeart/2008/layout/VerticalCurvedList"/>
    <dgm:cxn modelId="{A8B83823-C7C1-442A-BE2C-189EE7F20A4D}" type="presOf" srcId="{2F60CCBD-B6ED-456C-91D2-1E9E60A38080}" destId="{DE7FEF36-BDDD-4136-BBA3-B5EA5D2A3A90}" srcOrd="0" destOrd="0" presId="urn:microsoft.com/office/officeart/2008/layout/VerticalCurvedList"/>
    <dgm:cxn modelId="{94887065-E479-425F-AB7F-08314225075D}" type="presOf" srcId="{07309697-62DA-4836-BAD8-B481088EF97E}" destId="{94CF8CE0-EDDA-4C34-8283-1191E39385D5}" srcOrd="0" destOrd="0" presId="urn:microsoft.com/office/officeart/2008/layout/VerticalCurvedList"/>
    <dgm:cxn modelId="{11BB634A-53E3-4DD9-981D-842D08EC27E8}" srcId="{07309697-62DA-4836-BAD8-B481088EF97E}" destId="{F10C4AE3-F556-4F1C-9836-7AA5658BA7F1}" srcOrd="3" destOrd="0" parTransId="{19194BBD-B60D-4FAB-A1ED-F1909C4EADA6}" sibTransId="{1FAB6FBB-68A9-46DD-83CC-136A09DE9463}"/>
    <dgm:cxn modelId="{01482276-AFE6-4797-8C75-CEB139B5EF35}" type="presOf" srcId="{08E2F6D2-7FA1-44AE-9739-49A8E5AA0C05}" destId="{4746B96D-005B-4C2D-97AC-88ADD1BA529A}" srcOrd="0" destOrd="0" presId="urn:microsoft.com/office/officeart/2008/layout/VerticalCurvedList"/>
    <dgm:cxn modelId="{3D53C77A-4D36-4921-A27B-2B4504696D20}" srcId="{07309697-62DA-4836-BAD8-B481088EF97E}" destId="{F83E602E-B061-4FA1-A794-C679BF8C9B3E}" srcOrd="1" destOrd="0" parTransId="{E4B73C43-58D1-4331-A34F-6E1809319298}" sibTransId="{6B0C5A14-051D-4408-9668-82CD36EBC3AE}"/>
    <dgm:cxn modelId="{E51573C7-044B-4A4B-BC48-D3EF8BCD08F8}" srcId="{07309697-62DA-4836-BAD8-B481088EF97E}" destId="{3DB03D24-6AA5-42BA-9B6E-BC3F51DB8420}" srcOrd="0" destOrd="0" parTransId="{E47CDF83-D04C-44D1-A291-029DF0CF060A}" sibTransId="{2F60CCBD-B6ED-456C-91D2-1E9E60A38080}"/>
    <dgm:cxn modelId="{8E89D7C8-78F5-4574-AF40-5AD75335873D}" type="presOf" srcId="{F10C4AE3-F556-4F1C-9836-7AA5658BA7F1}" destId="{87495EA1-4FDB-41E6-B95A-B4B8B8A765A3}" srcOrd="0" destOrd="0" presId="urn:microsoft.com/office/officeart/2008/layout/VerticalCurvedList"/>
    <dgm:cxn modelId="{3F507CE4-A261-487C-AC67-F2BEF98D6F3D}" srcId="{07309697-62DA-4836-BAD8-B481088EF97E}" destId="{08E2F6D2-7FA1-44AE-9739-49A8E5AA0C05}" srcOrd="2" destOrd="0" parTransId="{5D95544E-C864-49EF-83A1-B8790A83B531}" sibTransId="{7777C271-2CF9-42EA-A221-541035AE87CD}"/>
    <dgm:cxn modelId="{26178B6F-2986-4625-AFB3-FF2925BE95C3}" type="presParOf" srcId="{94CF8CE0-EDDA-4C34-8283-1191E39385D5}" destId="{BD5F6F2F-203B-4A30-AD33-B1BD81A0E405}" srcOrd="0" destOrd="0" presId="urn:microsoft.com/office/officeart/2008/layout/VerticalCurvedList"/>
    <dgm:cxn modelId="{2793EBB6-DBD5-40E7-BEF2-6BC69F7C78C3}" type="presParOf" srcId="{BD5F6F2F-203B-4A30-AD33-B1BD81A0E405}" destId="{93E2BFA0-BDF8-4E45-AC9C-1FB2F244270D}" srcOrd="0" destOrd="0" presId="urn:microsoft.com/office/officeart/2008/layout/VerticalCurvedList"/>
    <dgm:cxn modelId="{F52A505A-9BC5-4ADD-9C07-0F77750151A5}" type="presParOf" srcId="{93E2BFA0-BDF8-4E45-AC9C-1FB2F244270D}" destId="{3349447B-0024-4923-9DB5-158024C61DFC}" srcOrd="0" destOrd="0" presId="urn:microsoft.com/office/officeart/2008/layout/VerticalCurvedList"/>
    <dgm:cxn modelId="{78D1A099-D4A2-4897-8AC3-D8DF6C96E637}" type="presParOf" srcId="{93E2BFA0-BDF8-4E45-AC9C-1FB2F244270D}" destId="{DE7FEF36-BDDD-4136-BBA3-B5EA5D2A3A90}" srcOrd="1" destOrd="0" presId="urn:microsoft.com/office/officeart/2008/layout/VerticalCurvedList"/>
    <dgm:cxn modelId="{631928BC-2C85-4030-A854-3436F038BF72}" type="presParOf" srcId="{93E2BFA0-BDF8-4E45-AC9C-1FB2F244270D}" destId="{6BB6CD05-E57A-4340-A9CB-CE960E186F64}" srcOrd="2" destOrd="0" presId="urn:microsoft.com/office/officeart/2008/layout/VerticalCurvedList"/>
    <dgm:cxn modelId="{EE971C92-4F36-4BD6-89DF-596551F26B37}" type="presParOf" srcId="{93E2BFA0-BDF8-4E45-AC9C-1FB2F244270D}" destId="{234824EB-D48C-4243-9C73-83C712CC2439}" srcOrd="3" destOrd="0" presId="urn:microsoft.com/office/officeart/2008/layout/VerticalCurvedList"/>
    <dgm:cxn modelId="{62B9821D-5520-42E5-BE53-EDA8C35EB63E}" type="presParOf" srcId="{BD5F6F2F-203B-4A30-AD33-B1BD81A0E405}" destId="{5F508D20-1B54-48CC-A8BC-C09FB6BC6FEF}" srcOrd="1" destOrd="0" presId="urn:microsoft.com/office/officeart/2008/layout/VerticalCurvedList"/>
    <dgm:cxn modelId="{65E49F6E-56D7-4EDE-ADF0-90D2B5B94312}" type="presParOf" srcId="{BD5F6F2F-203B-4A30-AD33-B1BD81A0E405}" destId="{233B4174-6059-4287-8E1F-17E4451F9C18}" srcOrd="2" destOrd="0" presId="urn:microsoft.com/office/officeart/2008/layout/VerticalCurvedList"/>
    <dgm:cxn modelId="{0403C51E-34C4-45DE-872C-3BA362CBFF78}" type="presParOf" srcId="{233B4174-6059-4287-8E1F-17E4451F9C18}" destId="{11D1C70C-FF37-49EF-A78D-BC737CA2EA95}" srcOrd="0" destOrd="0" presId="urn:microsoft.com/office/officeart/2008/layout/VerticalCurvedList"/>
    <dgm:cxn modelId="{92AC240D-5DB0-4920-8316-D5E431B77E50}" type="presParOf" srcId="{BD5F6F2F-203B-4A30-AD33-B1BD81A0E405}" destId="{51017268-FD4F-479B-BB67-749F3C52FA91}" srcOrd="3" destOrd="0" presId="urn:microsoft.com/office/officeart/2008/layout/VerticalCurvedList"/>
    <dgm:cxn modelId="{0749FD45-E687-48B9-935E-E17A47B5E7FB}" type="presParOf" srcId="{BD5F6F2F-203B-4A30-AD33-B1BD81A0E405}" destId="{3418AC60-5BB3-40EC-AFB0-FC8ACAD6C8FC}" srcOrd="4" destOrd="0" presId="urn:microsoft.com/office/officeart/2008/layout/VerticalCurvedList"/>
    <dgm:cxn modelId="{483CDF18-132F-4621-B0F6-9B59E9F56772}" type="presParOf" srcId="{3418AC60-5BB3-40EC-AFB0-FC8ACAD6C8FC}" destId="{B051D446-20BD-4CBC-A063-87937EA31882}" srcOrd="0" destOrd="0" presId="urn:microsoft.com/office/officeart/2008/layout/VerticalCurvedList"/>
    <dgm:cxn modelId="{CCA3707E-634F-4E2C-848B-2DC8672248F5}" type="presParOf" srcId="{BD5F6F2F-203B-4A30-AD33-B1BD81A0E405}" destId="{4746B96D-005B-4C2D-97AC-88ADD1BA529A}" srcOrd="5" destOrd="0" presId="urn:microsoft.com/office/officeart/2008/layout/VerticalCurvedList"/>
    <dgm:cxn modelId="{717D0661-AF20-4CAD-B942-13283A0CFBD3}" type="presParOf" srcId="{BD5F6F2F-203B-4A30-AD33-B1BD81A0E405}" destId="{9DDA8B01-BEC9-4E03-9ED2-459EFF4170BC}" srcOrd="6" destOrd="0" presId="urn:microsoft.com/office/officeart/2008/layout/VerticalCurvedList"/>
    <dgm:cxn modelId="{C6B928FF-F1E3-46D9-942C-F85831EA884F}" type="presParOf" srcId="{9DDA8B01-BEC9-4E03-9ED2-459EFF4170BC}" destId="{3C9CBB0B-455D-42D3-9254-2A4DFEF42272}" srcOrd="0" destOrd="0" presId="urn:microsoft.com/office/officeart/2008/layout/VerticalCurvedList"/>
    <dgm:cxn modelId="{F605B635-EB59-4FC0-95C6-93355135862C}" type="presParOf" srcId="{BD5F6F2F-203B-4A30-AD33-B1BD81A0E405}" destId="{87495EA1-4FDB-41E6-B95A-B4B8B8A765A3}" srcOrd="7" destOrd="0" presId="urn:microsoft.com/office/officeart/2008/layout/VerticalCurvedList"/>
    <dgm:cxn modelId="{506E21CB-6B01-4BD9-8635-6EEE3FD4CE20}" type="presParOf" srcId="{BD5F6F2F-203B-4A30-AD33-B1BD81A0E405}" destId="{C9307053-CFA1-4CE2-80B5-4459806E0F58}" srcOrd="8" destOrd="0" presId="urn:microsoft.com/office/officeart/2008/layout/VerticalCurvedList"/>
    <dgm:cxn modelId="{0356C589-0727-499D-B9A1-4F1F2D828EDA}" type="presParOf" srcId="{C9307053-CFA1-4CE2-80B5-4459806E0F58}" destId="{3327914D-7166-4E2C-BC03-C6E9DC4EB17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7FEF36-BDDD-4136-BBA3-B5EA5D2A3A90}">
      <dsp:nvSpPr>
        <dsp:cNvPr id="0" name=""/>
        <dsp:cNvSpPr/>
      </dsp:nvSpPr>
      <dsp:spPr>
        <a:xfrm>
          <a:off x="-5814145" y="-889851"/>
          <a:ext cx="6921861" cy="6921861"/>
        </a:xfrm>
        <a:prstGeom prst="blockArc">
          <a:avLst>
            <a:gd name="adj1" fmla="val 18900000"/>
            <a:gd name="adj2" fmla="val 2700000"/>
            <a:gd name="adj3" fmla="val 312"/>
          </a:avLst>
        </a:pr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508D20-1B54-48CC-A8BC-C09FB6BC6FEF}">
      <dsp:nvSpPr>
        <dsp:cNvPr id="0" name=""/>
        <dsp:cNvSpPr/>
      </dsp:nvSpPr>
      <dsp:spPr>
        <a:xfrm>
          <a:off x="579810" y="395329"/>
          <a:ext cx="6804530" cy="791069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27912" tIns="71120" rIns="71120" bIns="7112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Demanda creciente</a:t>
          </a:r>
        </a:p>
      </dsp:txBody>
      <dsp:txXfrm>
        <a:off x="579810" y="395329"/>
        <a:ext cx="6804530" cy="791069"/>
      </dsp:txXfrm>
    </dsp:sp>
    <dsp:sp modelId="{11D1C70C-FF37-49EF-A78D-BC737CA2EA95}">
      <dsp:nvSpPr>
        <dsp:cNvPr id="0" name=""/>
        <dsp:cNvSpPr/>
      </dsp:nvSpPr>
      <dsp:spPr>
        <a:xfrm>
          <a:off x="85392" y="296445"/>
          <a:ext cx="988837" cy="9888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51017268-FD4F-479B-BB67-749F3C52FA91}">
      <dsp:nvSpPr>
        <dsp:cNvPr id="0" name=""/>
        <dsp:cNvSpPr/>
      </dsp:nvSpPr>
      <dsp:spPr>
        <a:xfrm>
          <a:off x="1033349" y="1582139"/>
          <a:ext cx="6350991" cy="791069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3333"/>
                <a:lumMod val="110000"/>
                <a:satMod val="105000"/>
                <a:tint val="67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13333"/>
                <a:lumMod val="105000"/>
                <a:satMod val="103000"/>
                <a:tint val="73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3333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27912" tIns="71120" rIns="71120" bIns="7112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Presión sobre los servicios de agudos</a:t>
          </a:r>
        </a:p>
      </dsp:txBody>
      <dsp:txXfrm>
        <a:off x="1033349" y="1582139"/>
        <a:ext cx="6350991" cy="791069"/>
      </dsp:txXfrm>
    </dsp:sp>
    <dsp:sp modelId="{B051D446-20BD-4CBC-A063-87937EA31882}">
      <dsp:nvSpPr>
        <dsp:cNvPr id="0" name=""/>
        <dsp:cNvSpPr/>
      </dsp:nvSpPr>
      <dsp:spPr>
        <a:xfrm>
          <a:off x="538930" y="1483255"/>
          <a:ext cx="988837" cy="9888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-13333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4746B96D-005B-4C2D-97AC-88ADD1BA529A}">
      <dsp:nvSpPr>
        <dsp:cNvPr id="0" name=""/>
        <dsp:cNvSpPr/>
      </dsp:nvSpPr>
      <dsp:spPr>
        <a:xfrm>
          <a:off x="1033349" y="2768949"/>
          <a:ext cx="6350991" cy="791069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6667"/>
                <a:lumMod val="110000"/>
                <a:satMod val="105000"/>
                <a:tint val="67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26667"/>
                <a:lumMod val="105000"/>
                <a:satMod val="103000"/>
                <a:tint val="73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6667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27912" tIns="71120" rIns="71120" bIns="7112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Variabilidad territorial y con datos fragmentados </a:t>
          </a:r>
        </a:p>
      </dsp:txBody>
      <dsp:txXfrm>
        <a:off x="1033349" y="2768949"/>
        <a:ext cx="6350991" cy="791069"/>
      </dsp:txXfrm>
    </dsp:sp>
    <dsp:sp modelId="{3C9CBB0B-455D-42D3-9254-2A4DFEF42272}">
      <dsp:nvSpPr>
        <dsp:cNvPr id="0" name=""/>
        <dsp:cNvSpPr/>
      </dsp:nvSpPr>
      <dsp:spPr>
        <a:xfrm>
          <a:off x="538930" y="2670066"/>
          <a:ext cx="988837" cy="9888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-26667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87495EA1-4FDB-41E6-B95A-B4B8B8A765A3}">
      <dsp:nvSpPr>
        <dsp:cNvPr id="0" name=""/>
        <dsp:cNvSpPr/>
      </dsp:nvSpPr>
      <dsp:spPr>
        <a:xfrm>
          <a:off x="579810" y="3955760"/>
          <a:ext cx="6804530" cy="791069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lumMod val="110000"/>
                <a:satMod val="105000"/>
                <a:tint val="67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40000"/>
                <a:lumMod val="105000"/>
                <a:satMod val="103000"/>
                <a:tint val="73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27912" tIns="71120" rIns="71120" bIns="7112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Escasez de personal y recursos</a:t>
          </a:r>
        </a:p>
      </dsp:txBody>
      <dsp:txXfrm>
        <a:off x="579810" y="3955760"/>
        <a:ext cx="6804530" cy="791069"/>
      </dsp:txXfrm>
    </dsp:sp>
    <dsp:sp modelId="{3327914D-7166-4E2C-BC03-C6E9DC4EB17B}">
      <dsp:nvSpPr>
        <dsp:cNvPr id="0" name=""/>
        <dsp:cNvSpPr/>
      </dsp:nvSpPr>
      <dsp:spPr>
        <a:xfrm>
          <a:off x="85392" y="3856876"/>
          <a:ext cx="988837" cy="9888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088434-AA8C-4FB0-8656-E940C25B07ED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40D5AE-4E4F-4C3E-A14A-E3BF822E5E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7983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Lo que se </a:t>
            </a:r>
            <a:r>
              <a:rPr lang="es-ES" dirty="0" err="1"/>
              <a:t>poropne</a:t>
            </a:r>
            <a:r>
              <a:rPr lang="es-ES" dirty="0"/>
              <a:t> desde hace años por parte de SEGG y</a:t>
            </a:r>
            <a:r>
              <a:rPr lang="es-ES" baseline="0" dirty="0"/>
              <a:t> recomendación es que debe existir igualdad </a:t>
            </a:r>
            <a:r>
              <a:rPr lang="es-ES" baseline="0" dirty="0" err="1"/>
              <a:t>yerritorial</a:t>
            </a:r>
            <a:r>
              <a:rPr lang="es-ES" baseline="0" dirty="0"/>
              <a:t> y que </a:t>
            </a:r>
            <a:r>
              <a:rPr lang="es-ES" baseline="0" dirty="0" err="1"/>
              <a:t>eria</a:t>
            </a:r>
            <a:r>
              <a:rPr lang="es-ES" baseline="0" dirty="0"/>
              <a:t> </a:t>
            </a:r>
            <a:r>
              <a:rPr lang="es-ES" baseline="0" dirty="0" err="1"/>
              <a:t>recomedable</a:t>
            </a:r>
            <a:r>
              <a:rPr lang="es-ES" baseline="0" dirty="0"/>
              <a:t> 1 </a:t>
            </a:r>
            <a:r>
              <a:rPr lang="es-ES" baseline="0" dirty="0" err="1"/>
              <a:t>hosital</a:t>
            </a:r>
            <a:r>
              <a:rPr lang="es-ES" baseline="0" dirty="0"/>
              <a:t> agudo 1 </a:t>
            </a:r>
            <a:r>
              <a:rPr lang="es-ES" baseline="0" dirty="0" err="1"/>
              <a:t>uRF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20BF2C-47F2-4BD8-ABE2-36E3AC17FEA6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6398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0BF2C-47F2-4BD8-ABE2-36E3AC17FEA6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284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aseline="0" dirty="0"/>
              <a:t>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20BF2C-47F2-4BD8-ABE2-36E3AC17FEA6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4114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</a:t>
            </a:r>
            <a:r>
              <a:rPr lang="es-ES" baseline="0" dirty="0"/>
              <a:t> AI o CI O CT son recursos integrados como alternativa a la hospital convencional .</a:t>
            </a:r>
          </a:p>
          <a:p>
            <a:r>
              <a:rPr lang="es-ES" baseline="0" dirty="0"/>
              <a:t>Son un puente entre AP y el hospital de agudos con camas de </a:t>
            </a:r>
            <a:r>
              <a:rPr lang="es-ES" baseline="0" dirty="0" err="1"/>
              <a:t>internamineto</a:t>
            </a:r>
            <a:r>
              <a:rPr lang="es-ES" baseline="0" dirty="0"/>
              <a:t> como las URF o recursos ambulatorio como H de </a:t>
            </a:r>
            <a:r>
              <a:rPr lang="es-ES" baseline="0" dirty="0" err="1"/>
              <a:t>Dia</a:t>
            </a:r>
            <a:r>
              <a:rPr lang="es-ES" baseline="0" dirty="0"/>
              <a:t> o comunitario como la atención domiciliaria de paliativos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20BF2C-47F2-4BD8-ABE2-36E3AC17FEA6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59406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Son recursos que sus fundamentos principales son</a:t>
            </a:r>
            <a:r>
              <a:rPr lang="es-ES" baseline="0" dirty="0"/>
              <a:t>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20BF2C-47F2-4BD8-ABE2-36E3AC17FEA6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09174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 pesar de limitaciones por la </a:t>
            </a:r>
            <a:r>
              <a:rPr lang="es-ES" dirty="0" err="1"/>
              <a:t>heterogeidad</a:t>
            </a:r>
            <a:r>
              <a:rPr lang="es-ES" dirty="0"/>
              <a:t> en intervenciones</a:t>
            </a:r>
            <a:r>
              <a:rPr lang="es-ES" baseline="0" dirty="0"/>
              <a:t> y distintas denominaciones hay </a:t>
            </a:r>
            <a:r>
              <a:rPr lang="es-ES" baseline="0" dirty="0" err="1"/>
              <a:t>evodenca</a:t>
            </a:r>
            <a:r>
              <a:rPr lang="es-ES" baseline="0" dirty="0"/>
              <a:t> </a:t>
            </a:r>
            <a:r>
              <a:rPr lang="es-ES" baseline="0" dirty="0" err="1"/>
              <a:t>centfica</a:t>
            </a:r>
            <a:r>
              <a:rPr lang="es-ES" baseline="0" dirty="0"/>
              <a:t> con RS donde se observa que son recuso que mejora la </a:t>
            </a:r>
            <a:r>
              <a:rPr lang="es-ES" baseline="0" dirty="0" err="1"/>
              <a:t>sV</a:t>
            </a:r>
            <a:r>
              <a:rPr lang="es-ES" baseline="0" dirty="0"/>
              <a:t>, evitar ingresos en Urgencias y reingresos.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20BF2C-47F2-4BD8-ABE2-36E3AC17FEA6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74243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20BF2C-47F2-4BD8-ABE2-36E3AC17FEA6}" type="slidenum">
              <a:rPr lang="es-ES" smtClean="0"/>
              <a:t>41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89515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Tambien</a:t>
            </a:r>
            <a:r>
              <a:rPr lang="es-ES" dirty="0"/>
              <a:t> tienen</a:t>
            </a:r>
            <a:r>
              <a:rPr lang="es-ES" baseline="0" dirty="0"/>
              <a:t> que existir criterios de proceso como la Selección, VGI, equipo y plan..</a:t>
            </a:r>
          </a:p>
          <a:p>
            <a:r>
              <a:rPr lang="es-ES" baseline="0" dirty="0"/>
              <a:t>Y de resultados.. Unidades de </a:t>
            </a:r>
            <a:r>
              <a:rPr lang="es-ES" baseline="0" dirty="0" err="1"/>
              <a:t>Em</a:t>
            </a:r>
            <a:r>
              <a:rPr lang="es-ES" baseline="0" dirty="0"/>
              <a:t> , </a:t>
            </a:r>
            <a:r>
              <a:rPr lang="es-ES" baseline="0" dirty="0" err="1"/>
              <a:t>gF</a:t>
            </a:r>
            <a:r>
              <a:rPr lang="es-ES" baseline="0" dirty="0"/>
              <a:t>, </a:t>
            </a:r>
            <a:r>
              <a:rPr lang="es-ES" baseline="0" dirty="0" err="1"/>
              <a:t>Ef</a:t>
            </a:r>
            <a:r>
              <a:rPr lang="es-ES" baseline="0" dirty="0"/>
              <a:t>, NI, M, </a:t>
            </a:r>
            <a:r>
              <a:rPr lang="es-ES" baseline="0" dirty="0" err="1"/>
              <a:t>Dx</a:t>
            </a:r>
            <a:r>
              <a:rPr lang="es-ES" baseline="0" dirty="0"/>
              <a:t> agudos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20BF2C-47F2-4BD8-ABE2-36E3AC17FEA6}" type="slidenum">
              <a:rPr lang="es-ES" smtClean="0"/>
              <a:t>43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5013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Los </a:t>
            </a:r>
            <a:r>
              <a:rPr lang="es-ES" dirty="0" err="1"/>
              <a:t>estanadres</a:t>
            </a:r>
            <a:r>
              <a:rPr lang="es-ES" dirty="0"/>
              <a:t> de</a:t>
            </a:r>
          </a:p>
          <a:p>
            <a:r>
              <a:rPr lang="es-ES" dirty="0"/>
              <a:t>Y también hay </a:t>
            </a:r>
            <a:r>
              <a:rPr lang="es-ES" dirty="0" err="1"/>
              <a:t>recmendaciones</a:t>
            </a:r>
            <a:r>
              <a:rPr lang="es-ES" baseline="0" dirty="0"/>
              <a:t> desde AI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20BF2C-47F2-4BD8-ABE2-36E3AC17FEA6}" type="slidenum">
              <a:rPr lang="es-ES" smtClean="0"/>
              <a:t>45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77439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0BF2C-47F2-4BD8-ABE2-36E3AC17FEA6}" type="slidenum">
              <a:rPr lang="es-ES" smtClean="0"/>
              <a:t>48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99140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20BF2C-47F2-4BD8-ABE2-36E3AC17FEA6}" type="slidenum">
              <a:rPr lang="es-ES" smtClean="0"/>
              <a:t>52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0121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D0FECC-DCAF-488B-9E71-B4AC9AFDEA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FBB2DD5-05C7-4F30-8538-D2552AE992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EEFAA2-547B-4DEE-8D6B-B67EF11CC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8E513-FF05-44A9-A25E-42CA1284A139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E139A1E-E03C-4D6B-86BF-600C5BCCA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3B5C8C-F960-4811-AC5A-C2E5DD34F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5F25C-EC53-426D-993C-7BEEEE42B0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330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8E3CFC-AEFB-4442-8D5C-7D5983BD3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E61575-1B28-421B-A02E-F3471A4251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24369C-F210-4C0E-9B43-27C18B4A6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8E513-FF05-44A9-A25E-42CA1284A139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26678B-AFED-48EE-B86E-3D919BD85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8EE2FF6-4CA2-4CCA-9CD1-775A1D8DB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5F25C-EC53-426D-993C-7BEEEE42B0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3517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0210F4-C1E7-47DB-91D0-52550FC46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1EE57BD-D771-4044-93CE-3445D01C5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78D9206-9BD3-44B2-9D3E-0116BD01B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8E513-FF05-44A9-A25E-42CA1284A139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CB48BD-0730-4B12-AB4D-D47889816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94289B9-6681-4244-8380-9B2AA697A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5F25C-EC53-426D-993C-7BEEEE42B0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8490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F981A1-9B37-48D3-9433-0CB98E66D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202E4C-2DC0-4654-88CC-A5B32276AC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AD8F44F-FBF4-4F7C-ADC7-04470B99A3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BBA039C-7C84-48CD-BAFE-D829F6419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8E513-FF05-44A9-A25E-42CA1284A139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784C6E4-BEEF-4872-A298-FA95D1A14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D32F04F-0F1E-4226-88BD-29E82996D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5F25C-EC53-426D-993C-7BEEEE42B0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3840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326705-2821-4BD6-A489-E34F75C4A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D587AB2-A5F1-485D-8FAA-B4FC531EAC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E227D80-EC18-4F84-B014-4757CA3181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81BCF44-DED9-4E94-9ACA-5CCE831601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37F4E7C-532A-427A-BD2E-DCD0A1E8A9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89337D7-EAAB-42C1-BCEB-4258382C3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8E513-FF05-44A9-A25E-42CA1284A139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886A098-19E4-4DB9-9DB9-C9864DE60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8FBC875-57DA-4F89-B498-9E30F9203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5F25C-EC53-426D-993C-7BEEEE42B0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7362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FC301C-9709-4FFF-947B-8601451B4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2FEB746-F9D4-4EEF-B7EF-41C939763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8E513-FF05-44A9-A25E-42CA1284A139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33F910F-055C-4C0B-9A53-1F718493C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76205DC-E1B8-4D33-B0B1-D260A98E4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5F25C-EC53-426D-993C-7BEEEE42B0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5633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CD39DCF-BB6D-4DBB-A2CB-2363BA162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8E513-FF05-44A9-A25E-42CA1284A139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202A403-2266-406A-88AC-3D6F77975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44AC8F1-8B35-4C5C-B930-2CD0E36B3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5F25C-EC53-426D-993C-7BEEEE42B0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5737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372F48-929E-4BE8-9FCC-632BB364B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685CF3-9990-4162-B782-F1A4E80ED0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683442B-5B53-4627-9C5A-0627BE3D2C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3C04A5A-7F92-47A1-8B3E-51085DC76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8E513-FF05-44A9-A25E-42CA1284A139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8161661-90D4-4D08-8D36-476AB17E4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B4F932E-56B0-466A-B9E3-5443142D1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5F25C-EC53-426D-993C-7BEEEE42B0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9118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6C10B1-4B16-44A3-B2E8-6F6A7F272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A4EF63C-652F-4762-B345-ECC76937A0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B541E30-B5C3-460A-AD92-B87921ABCE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3D114D5-E40E-4B7F-B888-32906A165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8E513-FF05-44A9-A25E-42CA1284A139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BEB099C-1BD7-40A6-B2E1-160A61C88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C6449B5-B9DA-4815-B6C8-5647BEA7C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5F25C-EC53-426D-993C-7BEEEE42B0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3344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92CFD5-7AB7-4EB0-906E-83D558A94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5EEE7D9-F941-46D4-AC84-931858CF7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5BBD46-2598-497F-B6E3-27EAD3D57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8E513-FF05-44A9-A25E-42CA1284A139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14E1BA-B7EB-4419-AF87-029BC0BDA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C9205E-ED66-4353-A689-0537237EB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5F25C-EC53-426D-993C-7BEEEE42B0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9477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8A4BE8B-06C8-45C7-9E84-35CFDC9025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454AF97-F1F1-4F15-A4C1-28012CFFEC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45BCD21-653C-4326-AAC1-F7E020449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8E513-FF05-44A9-A25E-42CA1284A139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3C5D35A-28D8-4795-930D-B94A68B30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DCF57F-995D-4F6F-AD5C-69A4D91D7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5F25C-EC53-426D-993C-7BEEEE42B0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7664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FD5ED02-6811-4BCD-9AEE-6C78839A5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2EB457A-55F4-408A-A504-26FEACA3ED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B2680E-D5C8-4085-ADEF-4E501B766C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8E513-FF05-44A9-A25E-42CA1284A139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88DF32A-C02E-4DDE-A709-AD297E233C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9A6434-478B-4C28-A08F-9226BF17A8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15F25C-EC53-426D-993C-7BEEEE42B0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7798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7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3.png"/><Relationship Id="rId4" Type="http://schemas.openxmlformats.org/officeDocument/2006/relationships/diagramData" Target="../diagrams/data1.xml"/><Relationship Id="rId9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openxmlformats.org/officeDocument/2006/relationships/image" Target="../media/image9.emf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2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25.png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3.png"/><Relationship Id="rId5" Type="http://schemas.openxmlformats.org/officeDocument/2006/relationships/image" Target="../media/image27.png"/><Relationship Id="rId4" Type="http://schemas.openxmlformats.org/officeDocument/2006/relationships/image" Target="../media/image2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3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6.pn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notesSlide" Target="../notesSlides/notesSlid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3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3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3.png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3.pn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5" Type="http://schemas.openxmlformats.org/officeDocument/2006/relationships/image" Target="../media/image3.png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png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5" Type="http://schemas.openxmlformats.org/officeDocument/2006/relationships/image" Target="../media/image3.png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60.png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png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6" Type="http://schemas.openxmlformats.org/officeDocument/2006/relationships/image" Target="../media/image63.emf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6" Type="http://schemas.openxmlformats.org/officeDocument/2006/relationships/image" Target="../media/image3.png"/><Relationship Id="rId5" Type="http://schemas.openxmlformats.org/officeDocument/2006/relationships/image" Target="../media/image65.png"/><Relationship Id="rId4" Type="http://schemas.openxmlformats.org/officeDocument/2006/relationships/image" Target="../media/image64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6" Type="http://schemas.openxmlformats.org/officeDocument/2006/relationships/image" Target="../media/image3.png"/><Relationship Id="rId5" Type="http://schemas.openxmlformats.org/officeDocument/2006/relationships/image" Target="../media/image67.emf"/><Relationship Id="rId4" Type="http://schemas.openxmlformats.org/officeDocument/2006/relationships/image" Target="../media/image66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6" Type="http://schemas.openxmlformats.org/officeDocument/2006/relationships/image" Target="../media/image3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5.m4a"/><Relationship Id="rId1" Type="http://schemas.microsoft.com/office/2007/relationships/media" Target="../media/media35.m4a"/><Relationship Id="rId5" Type="http://schemas.openxmlformats.org/officeDocument/2006/relationships/image" Target="../media/image3.png"/><Relationship Id="rId4" Type="http://schemas.openxmlformats.org/officeDocument/2006/relationships/image" Target="../media/image7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4a"/><Relationship Id="rId1" Type="http://schemas.microsoft.com/office/2007/relationships/media" Target="../media/media36.m4a"/><Relationship Id="rId6" Type="http://schemas.openxmlformats.org/officeDocument/2006/relationships/image" Target="../media/image3.png"/><Relationship Id="rId5" Type="http://schemas.openxmlformats.org/officeDocument/2006/relationships/image" Target="../media/image75.emf"/><Relationship Id="rId4" Type="http://schemas.openxmlformats.org/officeDocument/2006/relationships/image" Target="../media/image74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37.m4a"/><Relationship Id="rId1" Type="http://schemas.microsoft.com/office/2007/relationships/media" Target="../media/media37.m4a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8.m4a"/><Relationship Id="rId1" Type="http://schemas.microsoft.com/office/2007/relationships/media" Target="../media/media38.m4a"/><Relationship Id="rId5" Type="http://schemas.openxmlformats.org/officeDocument/2006/relationships/image" Target="../media/image3.png"/><Relationship Id="rId4" Type="http://schemas.openxmlformats.org/officeDocument/2006/relationships/image" Target="../media/image79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9.m4a"/><Relationship Id="rId1" Type="http://schemas.microsoft.com/office/2007/relationships/media" Target="../media/media39.m4a"/><Relationship Id="rId6" Type="http://schemas.openxmlformats.org/officeDocument/2006/relationships/image" Target="../media/image3.png"/><Relationship Id="rId5" Type="http://schemas.openxmlformats.org/officeDocument/2006/relationships/image" Target="../media/image81.png"/><Relationship Id="rId4" Type="http://schemas.openxmlformats.org/officeDocument/2006/relationships/image" Target="../media/image80.e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84.png"/><Relationship Id="rId2" Type="http://schemas.openxmlformats.org/officeDocument/2006/relationships/audio" Target="../media/media40.m4a"/><Relationship Id="rId1" Type="http://schemas.microsoft.com/office/2007/relationships/media" Target="../media/media40.m4a"/><Relationship Id="rId6" Type="http://schemas.openxmlformats.org/officeDocument/2006/relationships/image" Target="../media/image10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7.png"/><Relationship Id="rId2" Type="http://schemas.openxmlformats.org/officeDocument/2006/relationships/audio" Target="../media/media41.m4a"/><Relationship Id="rId1" Type="http://schemas.microsoft.com/office/2007/relationships/media" Target="../media/media41.m4a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notesSlide" Target="../notesSlides/notesSlide7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1.png"/><Relationship Id="rId2" Type="http://schemas.openxmlformats.org/officeDocument/2006/relationships/audio" Target="../media/media42.m4a"/><Relationship Id="rId1" Type="http://schemas.microsoft.com/office/2007/relationships/media" Target="../media/media42.m4a"/><Relationship Id="rId6" Type="http://schemas.openxmlformats.org/officeDocument/2006/relationships/image" Target="../media/image90.png"/><Relationship Id="rId5" Type="http://schemas.openxmlformats.org/officeDocument/2006/relationships/image" Target="../media/image89.emf"/><Relationship Id="rId4" Type="http://schemas.openxmlformats.org/officeDocument/2006/relationships/image" Target="../media/image88.e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4.png"/><Relationship Id="rId12" Type="http://schemas.openxmlformats.org/officeDocument/2006/relationships/image" Target="../media/image99.png"/><Relationship Id="rId2" Type="http://schemas.openxmlformats.org/officeDocument/2006/relationships/audio" Target="../media/media43.m4a"/><Relationship Id="rId1" Type="http://schemas.microsoft.com/office/2007/relationships/media" Target="../media/media43.m4a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5" Type="http://schemas.openxmlformats.org/officeDocument/2006/relationships/image" Target="../media/image92.png"/><Relationship Id="rId10" Type="http://schemas.openxmlformats.org/officeDocument/2006/relationships/image" Target="../media/image97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9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3.png"/><Relationship Id="rId2" Type="http://schemas.openxmlformats.org/officeDocument/2006/relationships/audio" Target="../media/media44.m4a"/><Relationship Id="rId1" Type="http://schemas.microsoft.com/office/2007/relationships/media" Target="../media/media44.m4a"/><Relationship Id="rId6" Type="http://schemas.openxmlformats.org/officeDocument/2006/relationships/image" Target="../media/image102.png"/><Relationship Id="rId5" Type="http://schemas.openxmlformats.org/officeDocument/2006/relationships/image" Target="../media/image101.emf"/><Relationship Id="rId4" Type="http://schemas.openxmlformats.org/officeDocument/2006/relationships/image" Target="../media/image100.emf"/><Relationship Id="rId9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7.png"/><Relationship Id="rId12" Type="http://schemas.openxmlformats.org/officeDocument/2006/relationships/image" Target="../media/image112.png"/><Relationship Id="rId2" Type="http://schemas.openxmlformats.org/officeDocument/2006/relationships/audio" Target="../media/media45.m4a"/><Relationship Id="rId1" Type="http://schemas.microsoft.com/office/2007/relationships/media" Target="../media/media45.m4a"/><Relationship Id="rId6" Type="http://schemas.openxmlformats.org/officeDocument/2006/relationships/image" Target="../media/image106.png"/><Relationship Id="rId11" Type="http://schemas.openxmlformats.org/officeDocument/2006/relationships/image" Target="../media/image111.emf"/><Relationship Id="rId5" Type="http://schemas.openxmlformats.org/officeDocument/2006/relationships/image" Target="../media/image105.png"/><Relationship Id="rId10" Type="http://schemas.openxmlformats.org/officeDocument/2006/relationships/image" Target="../media/image110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10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46.m4a"/><Relationship Id="rId1" Type="http://schemas.microsoft.com/office/2007/relationships/media" Target="../media/media46.m4a"/><Relationship Id="rId6" Type="http://schemas.openxmlformats.org/officeDocument/2006/relationships/image" Target="../media/image114.png"/><Relationship Id="rId5" Type="http://schemas.openxmlformats.org/officeDocument/2006/relationships/image" Target="../media/image90.png"/><Relationship Id="rId4" Type="http://schemas.openxmlformats.org/officeDocument/2006/relationships/image" Target="../media/image11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7.m4a"/><Relationship Id="rId1" Type="http://schemas.microsoft.com/office/2007/relationships/media" Target="../media/media47.m4a"/><Relationship Id="rId5" Type="http://schemas.openxmlformats.org/officeDocument/2006/relationships/image" Target="../media/image3.png"/><Relationship Id="rId4" Type="http://schemas.openxmlformats.org/officeDocument/2006/relationships/image" Target="../media/image11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48.m4a"/><Relationship Id="rId1" Type="http://schemas.microsoft.com/office/2007/relationships/media" Target="../media/media48.m4a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notesSlide" Target="../notesSlides/notesSlide1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9.m4a"/><Relationship Id="rId1" Type="http://schemas.microsoft.com/office/2007/relationships/media" Target="../media/media49.m4a"/><Relationship Id="rId5" Type="http://schemas.openxmlformats.org/officeDocument/2006/relationships/image" Target="../media/image3.png"/><Relationship Id="rId4" Type="http://schemas.openxmlformats.org/officeDocument/2006/relationships/image" Target="../media/image11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0.m4a"/><Relationship Id="rId1" Type="http://schemas.microsoft.com/office/2007/relationships/media" Target="../media/media50.m4a"/><Relationship Id="rId6" Type="http://schemas.openxmlformats.org/officeDocument/2006/relationships/image" Target="../media/image3.png"/><Relationship Id="rId5" Type="http://schemas.openxmlformats.org/officeDocument/2006/relationships/image" Target="../media/image120.png"/><Relationship Id="rId4" Type="http://schemas.openxmlformats.org/officeDocument/2006/relationships/image" Target="../media/image119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1.m4a"/><Relationship Id="rId1" Type="http://schemas.microsoft.com/office/2007/relationships/media" Target="../media/media51.m4a"/><Relationship Id="rId5" Type="http://schemas.openxmlformats.org/officeDocument/2006/relationships/image" Target="../media/image3.png"/><Relationship Id="rId4" Type="http://schemas.openxmlformats.org/officeDocument/2006/relationships/image" Target="../media/image12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4.emf"/><Relationship Id="rId2" Type="http://schemas.openxmlformats.org/officeDocument/2006/relationships/audio" Target="../media/media52.m4a"/><Relationship Id="rId1" Type="http://schemas.microsoft.com/office/2007/relationships/media" Target="../media/media52.m4a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3.m4a"/><Relationship Id="rId1" Type="http://schemas.microsoft.com/office/2007/relationships/media" Target="../media/media53.m4a"/><Relationship Id="rId5" Type="http://schemas.openxmlformats.org/officeDocument/2006/relationships/image" Target="../media/image3.png"/><Relationship Id="rId4" Type="http://schemas.openxmlformats.org/officeDocument/2006/relationships/image" Target="../media/image12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4.m4a"/><Relationship Id="rId1" Type="http://schemas.microsoft.com/office/2007/relationships/media" Target="../media/media54.m4a"/><Relationship Id="rId5" Type="http://schemas.openxmlformats.org/officeDocument/2006/relationships/image" Target="../media/image3.png"/><Relationship Id="rId4" Type="http://schemas.openxmlformats.org/officeDocument/2006/relationships/image" Target="../media/image12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5.m4a"/><Relationship Id="rId1" Type="http://schemas.microsoft.com/office/2007/relationships/media" Target="../media/media55.m4a"/><Relationship Id="rId6" Type="http://schemas.openxmlformats.org/officeDocument/2006/relationships/image" Target="../media/image3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6.m4a"/><Relationship Id="rId1" Type="http://schemas.microsoft.com/office/2007/relationships/media" Target="../media/media56.m4a"/><Relationship Id="rId5" Type="http://schemas.openxmlformats.org/officeDocument/2006/relationships/image" Target="../media/image3.png"/><Relationship Id="rId4" Type="http://schemas.openxmlformats.org/officeDocument/2006/relationships/image" Target="../media/image13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7.m4a"/><Relationship Id="rId1" Type="http://schemas.microsoft.com/office/2007/relationships/media" Target="../media/media57.m4a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8.m4a"/><Relationship Id="rId1" Type="http://schemas.microsoft.com/office/2007/relationships/media" Target="../media/media58.m4a"/><Relationship Id="rId4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9.m4a"/><Relationship Id="rId1" Type="http://schemas.microsoft.com/office/2007/relationships/media" Target="../media/media59.m4a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0.m4a"/><Relationship Id="rId1" Type="http://schemas.microsoft.com/office/2007/relationships/media" Target="../media/media60.m4a"/><Relationship Id="rId5" Type="http://schemas.openxmlformats.org/officeDocument/2006/relationships/image" Target="../media/image3.png"/><Relationship Id="rId4" Type="http://schemas.openxmlformats.org/officeDocument/2006/relationships/image" Target="../media/image1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4º Jornada Asistencial de Hospitales de Atención Intermedia 08/10/2026">
            <a:extLst>
              <a:ext uri="{FF2B5EF4-FFF2-40B4-BE49-F238E27FC236}">
                <a16:creationId xmlns:a16="http://schemas.microsoft.com/office/drawing/2014/main" id="{D61D7A25-7D21-400A-88E9-64F62121482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FABB778E-523E-400C-B637-68097B963A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5875" y="564322"/>
            <a:ext cx="10180249" cy="2387600"/>
          </a:xfrm>
        </p:spPr>
        <p:txBody>
          <a:bodyPr>
            <a:noAutofit/>
          </a:bodyPr>
          <a:lstStyle/>
          <a:p>
            <a:r>
              <a:rPr lang="es-ES" sz="4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 valor de la Atención Intermedia en el Sistema Sanitario</a:t>
            </a:r>
            <a:br>
              <a:rPr lang="es-ES" sz="4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48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“Un puente necesario”</a:t>
            </a:r>
          </a:p>
        </p:txBody>
      </p:sp>
      <p:sp>
        <p:nvSpPr>
          <p:cNvPr id="6" name="Subtítulo 5">
            <a:extLst>
              <a:ext uri="{FF2B5EF4-FFF2-40B4-BE49-F238E27FC236}">
                <a16:creationId xmlns:a16="http://schemas.microsoft.com/office/drawing/2014/main" id="{E433AC7A-7794-4C96-9283-2A4185151D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36978" y="5202238"/>
            <a:ext cx="6637361" cy="1655762"/>
          </a:xfrm>
        </p:spPr>
        <p:txBody>
          <a:bodyPr>
            <a:noAutofit/>
          </a:bodyPr>
          <a:lstStyle/>
          <a:p>
            <a:pPr algn="r"/>
            <a:r>
              <a:rPr lang="es-ES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Elena Romero </a:t>
            </a:r>
            <a:r>
              <a:rPr lang="es-ES" sz="20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Pisonero</a:t>
            </a:r>
            <a:r>
              <a:rPr lang="es-ES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algn="r"/>
            <a:r>
              <a:rPr lang="es-ES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Coordinadora GT de Atención Intermedia (SEGG)</a:t>
            </a:r>
          </a:p>
          <a:p>
            <a:pPr algn="r"/>
            <a:r>
              <a:rPr lang="es-E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Geriatría. Hospital Universitario la Fuenfría. Madrid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84FBDF1-E76E-4C11-908E-5EACF180891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2283" t="16593" r="6739" b="18890"/>
          <a:stretch/>
        </p:blipFill>
        <p:spPr>
          <a:xfrm>
            <a:off x="1337179" y="3347657"/>
            <a:ext cx="2846155" cy="29460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06DF3A2-11AC-4D57-9131-51B5DFC85C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062" y="3453641"/>
            <a:ext cx="4584630" cy="1102633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9475BF9-FAE2-4168-B3F3-92FC6E28C1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86"/>
    </mc:Choice>
    <mc:Fallback xmlns="">
      <p:transition spd="slow" advTm="122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D34AE4A2-02E3-4FB0-AAFE-F7B05E4E98C2}"/>
              </a:ext>
            </a:extLst>
          </p:cNvPr>
          <p:cNvGraphicFramePr/>
          <p:nvPr/>
        </p:nvGraphicFramePr>
        <p:xfrm>
          <a:off x="3980070" y="1444795"/>
          <a:ext cx="7456556" cy="51421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Título 3">
            <a:extLst>
              <a:ext uri="{FF2B5EF4-FFF2-40B4-BE49-F238E27FC236}">
                <a16:creationId xmlns:a16="http://schemas.microsoft.com/office/drawing/2014/main" id="{B124F092-C4EF-48FB-8358-11D6D8CAFA34}"/>
              </a:ext>
            </a:extLst>
          </p:cNvPr>
          <p:cNvSpPr txBox="1">
            <a:spLocks/>
          </p:cNvSpPr>
          <p:nvPr/>
        </p:nvSpPr>
        <p:spPr>
          <a:xfrm>
            <a:off x="540611" y="523826"/>
            <a:ext cx="11110778" cy="1084430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96D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Desafíos del Sistema Sanitario</a:t>
            </a:r>
          </a:p>
          <a:p>
            <a:pPr algn="ctr"/>
            <a:r>
              <a:rPr lang="es-ES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(El reto del cuidado)</a:t>
            </a:r>
          </a:p>
        </p:txBody>
      </p:sp>
      <p:pic>
        <p:nvPicPr>
          <p:cNvPr id="1026" name="Picture 2" descr="Acuarela montaña del cuidado sanitario">
            <a:extLst>
              <a:ext uri="{FF2B5EF4-FFF2-40B4-BE49-F238E27FC236}">
                <a16:creationId xmlns:a16="http://schemas.microsoft.com/office/drawing/2014/main" id="{B588BBEB-0560-4432-9FEA-FCD699B159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8" r="9544" b="7452"/>
          <a:stretch/>
        </p:blipFill>
        <p:spPr bwMode="auto">
          <a:xfrm>
            <a:off x="539399" y="1715842"/>
            <a:ext cx="3225908" cy="43880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79A9F34-761B-4D81-8B57-0A64AFB7B0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17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10"/>
    </mc:Choice>
    <mc:Fallback xmlns="">
      <p:transition spd="slow" advTm="221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57A987B-A56E-4099-B90D-2C19280613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440"/>
          <a:stretch/>
        </p:blipFill>
        <p:spPr>
          <a:xfrm>
            <a:off x="-119269" y="-718931"/>
            <a:ext cx="12192000" cy="8295862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1E83F070-C2FF-40AC-A381-FF57F98556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34"/>
    </mc:Choice>
    <mc:Fallback xmlns="">
      <p:transition spd="slow" advTm="97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08DF1F29-6069-4B47-8154-99A141E8C744}"/>
              </a:ext>
            </a:extLst>
          </p:cNvPr>
          <p:cNvSpPr/>
          <p:nvPr/>
        </p:nvSpPr>
        <p:spPr>
          <a:xfrm>
            <a:off x="3570608" y="2146604"/>
            <a:ext cx="8250331" cy="3621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Recurso institucional dirigido a pacientes que,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tras superar la fase aguda</a:t>
            </a:r>
            <a:r>
              <a:rPr lang="es-E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una enfermedad, requieren un tratamiento a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medio plazo</a:t>
            </a:r>
          </a:p>
          <a:p>
            <a:pPr algn="just">
              <a:spcAft>
                <a:spcPts val="800"/>
              </a:spcAft>
            </a:pPr>
            <a:endParaRPr lang="es-ES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Este tratamiento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combina recursos rehabilitadores, atención médica y cuidados de enfermería</a:t>
            </a:r>
            <a:r>
              <a:rPr lang="es-E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con el objetivo de lograr una recuperación funcional comparable a su situación previa y facilitar su reintegración en la comunidad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FC422911-3B27-4A18-A740-30EAE4EAC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611" y="736410"/>
            <a:ext cx="11110778" cy="706964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Cuidados intermedios o de media estancia  </a:t>
            </a:r>
            <a:r>
              <a:rPr lang="es-ES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(1979 OMS)</a:t>
            </a:r>
          </a:p>
        </p:txBody>
      </p:sp>
      <p:sp>
        <p:nvSpPr>
          <p:cNvPr id="5" name="AutoShape 2" descr="Portada OMS en perspectiva">
            <a:extLst>
              <a:ext uri="{FF2B5EF4-FFF2-40B4-BE49-F238E27FC236}">
                <a16:creationId xmlns:a16="http://schemas.microsoft.com/office/drawing/2014/main" id="{57AD2EE4-BCB1-414D-ADC6-C435161ED51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2F34B20-CBDD-48D3-8EE0-FE43AC723A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464" t="8116" r="6957" b="18840"/>
          <a:stretch/>
        </p:blipFill>
        <p:spPr>
          <a:xfrm>
            <a:off x="659883" y="1888638"/>
            <a:ext cx="2663435" cy="36215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59D1F3BB-E129-44D4-9AB0-94D941CFF336}"/>
              </a:ext>
            </a:extLst>
          </p:cNvPr>
          <p:cNvSpPr/>
          <p:nvPr/>
        </p:nvSpPr>
        <p:spPr>
          <a:xfrm>
            <a:off x="540611" y="5614219"/>
            <a:ext cx="30620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b="1" dirty="0">
                <a:latin typeface="Arial" panose="020B0604020202020204" pitchFamily="34" charset="0"/>
                <a:cs typeface="Arial" panose="020B0604020202020204" pitchFamily="34" charset="0"/>
              </a:rPr>
              <a:t>(Informe Técnico Nº 548, </a:t>
            </a:r>
            <a:r>
              <a:rPr lang="pt-BR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Ginebra</a:t>
            </a:r>
            <a:r>
              <a:rPr lang="pt-BR" sz="1200" b="1" dirty="0">
                <a:latin typeface="Arial" panose="020B0604020202020204" pitchFamily="34" charset="0"/>
                <a:cs typeface="Arial" panose="020B0604020202020204" pitchFamily="34" charset="0"/>
              </a:rPr>
              <a:t>, 1979</a:t>
            </a: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BDF4928-1AA8-497C-B0EC-60372E6B3A77}"/>
              </a:ext>
            </a:extLst>
          </p:cNvPr>
          <p:cNvSpPr/>
          <p:nvPr/>
        </p:nvSpPr>
        <p:spPr>
          <a:xfrm>
            <a:off x="214305" y="5921996"/>
            <a:ext cx="42251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Pilares del modelo de atención integrada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C186384-4D2B-49B2-9F84-F32CA0CE89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6888" y="5804588"/>
            <a:ext cx="542591" cy="542591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323A371C-05B7-403D-BE6C-6682DF992A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841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387"/>
    </mc:Choice>
    <mc:Fallback xmlns="">
      <p:transition spd="slow" advTm="293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8621585C-B1AA-4DB0-B472-CA595B05AB2C}"/>
              </a:ext>
            </a:extLst>
          </p:cNvPr>
          <p:cNvSpPr/>
          <p:nvPr/>
        </p:nvSpPr>
        <p:spPr>
          <a:xfrm>
            <a:off x="302516" y="2281300"/>
            <a:ext cx="8576441" cy="3347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sz="2400" b="1" dirty="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1971- Servicio de Geriatría- Unidad Geriatría de Agudos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sz="2400" b="1" dirty="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1973- Hospital  de Día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sz="2400" b="1" dirty="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1978- Atención Geriátrica Domicilio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1982- Inauguración de la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Unidad de Media Estancia (UME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) con 30 camas destinadas al ingreso de pacientes que precisan de una recuperación funcional</a:t>
            </a:r>
            <a:endParaRPr lang="es-ES" sz="2400" b="1" dirty="0">
              <a:solidFill>
                <a:srgbClr val="0A0A0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E29C514-E935-40F4-AEA1-66DE9F6A89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8957" y="3391681"/>
            <a:ext cx="2893740" cy="20885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88800E7-3B7E-4C7A-8729-25A204D99A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7027" y="2366390"/>
            <a:ext cx="3005670" cy="961459"/>
          </a:xfrm>
          <a:prstGeom prst="rect">
            <a:avLst/>
          </a:prstGeom>
        </p:spPr>
      </p:pic>
      <p:sp>
        <p:nvSpPr>
          <p:cNvPr id="9" name="Título 8">
            <a:extLst>
              <a:ext uri="{FF2B5EF4-FFF2-40B4-BE49-F238E27FC236}">
                <a16:creationId xmlns:a16="http://schemas.microsoft.com/office/drawing/2014/main" id="{286B427A-2937-4747-A2F6-003799E1B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9609" y="936366"/>
            <a:ext cx="8812781" cy="706964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Referencia nacional en geriatría  </a:t>
            </a:r>
            <a:b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Unidad de Media Estancia (1982)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6415A92-43DE-4DE9-9766-B2B0694F24B1}"/>
              </a:ext>
            </a:extLst>
          </p:cNvPr>
          <p:cNvSpPr/>
          <p:nvPr/>
        </p:nvSpPr>
        <p:spPr>
          <a:xfrm>
            <a:off x="7759689" y="5767745"/>
            <a:ext cx="41504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Primeros dispositivos hospitalarios en España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5645808-7A28-4FF6-A8CD-CF55084422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600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53"/>
    </mc:Choice>
    <mc:Fallback xmlns="">
      <p:transition spd="slow" advTm="127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7CB6FC-7E0D-4A12-BAB5-1A121340E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2028" y="1098767"/>
            <a:ext cx="9407943" cy="706964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Sistema Nacional de Salud</a:t>
            </a:r>
            <a:b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“Programa vida </a:t>
            </a:r>
            <a:r>
              <a:rPr lang="es-ES" b="1" dirty="0" err="1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als</a:t>
            </a:r>
            <a:r>
              <a:rPr lang="es-ES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anys</a:t>
            </a:r>
            <a:r>
              <a:rPr lang="es-ES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”(1986)</a:t>
            </a:r>
            <a:b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57E6C09-B7AB-400C-B171-D59B48CE23E8}"/>
              </a:ext>
            </a:extLst>
          </p:cNvPr>
          <p:cNvSpPr/>
          <p:nvPr/>
        </p:nvSpPr>
        <p:spPr>
          <a:xfrm>
            <a:off x="269105" y="3670951"/>
            <a:ext cx="6096000" cy="193899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Afrontar la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cronicidad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Poner foco en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recuperación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Integrar atención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médica y social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Modelo descentralizado y sociosanitario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42272D3-F1DE-41BA-98B2-C5932F3266F8}"/>
              </a:ext>
            </a:extLst>
          </p:cNvPr>
          <p:cNvSpPr/>
          <p:nvPr/>
        </p:nvSpPr>
        <p:spPr>
          <a:xfrm>
            <a:off x="693683" y="5779267"/>
            <a:ext cx="76620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2800" b="1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2A7505BF-AE5E-4F49-91D5-C736AECFB7E2}"/>
              </a:ext>
            </a:extLst>
          </p:cNvPr>
          <p:cNvSpPr/>
          <p:nvPr/>
        </p:nvSpPr>
        <p:spPr>
          <a:xfrm>
            <a:off x="8580773" y="2226915"/>
            <a:ext cx="315322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Creado en Cataluña en 1986, fue una iniciativa pionera de atención sociosanitaria para personas mayores con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enfermedades crónicas o de larga duración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EADA1CB-E220-4279-A1A2-29F55EF4E8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1303" y="2255153"/>
            <a:ext cx="2616386" cy="35237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Flecha: hacia abajo 2">
            <a:extLst>
              <a:ext uri="{FF2B5EF4-FFF2-40B4-BE49-F238E27FC236}">
                <a16:creationId xmlns:a16="http://schemas.microsoft.com/office/drawing/2014/main" id="{1E2ADF8B-2AC7-4BC8-AA9F-15D204AF6E29}"/>
              </a:ext>
            </a:extLst>
          </p:cNvPr>
          <p:cNvSpPr/>
          <p:nvPr/>
        </p:nvSpPr>
        <p:spPr>
          <a:xfrm>
            <a:off x="2388491" y="3031396"/>
            <a:ext cx="543339" cy="678720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40611FB-0807-4E1A-97CB-ED37CCB7AF7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60" t="39771" r="486" b="42268"/>
          <a:stretch/>
        </p:blipFill>
        <p:spPr>
          <a:xfrm>
            <a:off x="458002" y="2226915"/>
            <a:ext cx="4740217" cy="7154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0911B4B2-B299-4B29-9838-49D378156EEA}"/>
              </a:ext>
            </a:extLst>
          </p:cNvPr>
          <p:cNvSpPr/>
          <p:nvPr/>
        </p:nvSpPr>
        <p:spPr>
          <a:xfrm>
            <a:off x="5463262" y="5963838"/>
            <a:ext cx="65357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primer programa estructurado de envejecimiento saludable</a:t>
            </a:r>
            <a:r>
              <a:rPr lang="es-ES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España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A410A33-53BB-4C2A-B94C-E79D411BF55F}"/>
              </a:ext>
            </a:extLst>
          </p:cNvPr>
          <p:cNvSpPr/>
          <p:nvPr/>
        </p:nvSpPr>
        <p:spPr>
          <a:xfrm>
            <a:off x="519933" y="5702228"/>
            <a:ext cx="44363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Establece los fundamentos legales que permiten su creación, expansión y consolidación</a:t>
            </a:r>
            <a:endParaRPr lang="es-ES" sz="1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E5D5584B-4C31-4872-8438-7AEE2230B7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935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766"/>
    </mc:Choice>
    <mc:Fallback xmlns="">
      <p:transition spd="slow" advTm="217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38AE59-82D2-449C-85CA-5A033DF5B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1310" y="530197"/>
            <a:ext cx="8761413" cy="706964"/>
          </a:xfrm>
        </p:spPr>
        <p:txBody>
          <a:bodyPr>
            <a:normAutofit fontScale="90000"/>
          </a:bodyPr>
          <a:lstStyle/>
          <a:p>
            <a:pPr algn="ctr"/>
            <a:br>
              <a:rPr lang="es-E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Unidad de Convalecencia</a:t>
            </a:r>
            <a:b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(INSALUD 1996)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2C65B9-EC27-4730-9A33-97E3B5529A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470" y="2033716"/>
            <a:ext cx="7066130" cy="34163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s-ES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Nivel asistencial geriátrico hospitalario </a:t>
            </a:r>
            <a:r>
              <a:rPr lang="es-ES" sz="2400" i="1" dirty="0">
                <a:latin typeface="Arial" panose="020B0604020202020204" pitchFamily="34" charset="0"/>
                <a:cs typeface="Arial" panose="020B0604020202020204" pitchFamily="34" charset="0"/>
              </a:rPr>
              <a:t>destinado a restablecer aquellas funciones, actividades o secuelas, alteradas como resultado de diferentes procesos previos”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52AB99C-D743-4CF7-979B-372A81AFC55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040" b="8975"/>
          <a:stretch/>
        </p:blipFill>
        <p:spPr>
          <a:xfrm>
            <a:off x="4524256" y="3760897"/>
            <a:ext cx="6440557" cy="184632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C0FF87D-6F38-482D-830E-9B44DC257BB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812" t="9276" r="6589" b="24444"/>
          <a:stretch/>
        </p:blipFill>
        <p:spPr>
          <a:xfrm>
            <a:off x="792539" y="1883528"/>
            <a:ext cx="3270566" cy="37547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893C2E7B-BD0E-44A9-A17F-A9688A2C370E}"/>
              </a:ext>
            </a:extLst>
          </p:cNvPr>
          <p:cNvSpPr/>
          <p:nvPr/>
        </p:nvSpPr>
        <p:spPr>
          <a:xfrm>
            <a:off x="645139" y="5761414"/>
            <a:ext cx="5079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Punto clave en la evolución de la atención </a:t>
            </a:r>
          </a:p>
          <a:p>
            <a:r>
              <a:rPr lang="es-ES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la cronicidad y la recuperación funcional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F2970410-0F97-4B07-A315-E8A0394280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74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398"/>
    </mc:Choice>
    <mc:Fallback xmlns="">
      <p:transition spd="slow" advTm="393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F95824-98C7-4326-AE2F-E29F24D41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22" y="939117"/>
            <a:ext cx="12003156" cy="696528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Transferencia de competencias sanitarias</a:t>
            </a:r>
            <a:r>
              <a:rPr lang="es-ES" sz="4000" b="1" dirty="0"/>
              <a:t> </a:t>
            </a:r>
            <a:br>
              <a:rPr lang="es-ES" sz="4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4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(Fin del INSALUD </a:t>
            </a:r>
            <a:r>
              <a:rPr lang="es-ES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2002)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2E5CBC1-DBA2-46AE-8E57-289B95B257A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9640" r="2258" b="7054"/>
          <a:stretch/>
        </p:blipFill>
        <p:spPr>
          <a:xfrm>
            <a:off x="5378490" y="2099881"/>
            <a:ext cx="6321287" cy="37906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4D347A26-3CF2-486A-BB7E-983AA6370553}"/>
              </a:ext>
            </a:extLst>
          </p:cNvPr>
          <p:cNvSpPr/>
          <p:nvPr/>
        </p:nvSpPr>
        <p:spPr>
          <a:xfrm>
            <a:off x="606620" y="2099881"/>
            <a:ext cx="446707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Este proceso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consolidó la media estancia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como un nivel asistencial diferenciado,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impulsó la geriatría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moderna y favoreció la creación de dispositivos de recuperación funcional y coordinación sociosanitaria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8EFF38C-7D20-4BA3-A5E3-CD5576D58189}"/>
              </a:ext>
            </a:extLst>
          </p:cNvPr>
          <p:cNvSpPr/>
          <p:nvPr/>
        </p:nvSpPr>
        <p:spPr>
          <a:xfrm>
            <a:off x="606620" y="5336059"/>
            <a:ext cx="39196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Cambio de modelo: de INSALUD a </a:t>
            </a:r>
            <a:r>
              <a:rPr lang="es-E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SERMAS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97BA2E1-8AB0-43D9-B857-52B50FBDDE8E}"/>
              </a:ext>
            </a:extLst>
          </p:cNvPr>
          <p:cNvSpPr/>
          <p:nvPr/>
        </p:nvSpPr>
        <p:spPr>
          <a:xfrm>
            <a:off x="606620" y="5667703"/>
            <a:ext cx="35060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Hospitales de Media estancia ya son </a:t>
            </a:r>
          </a:p>
          <a:p>
            <a:r>
              <a:rPr lang="es-ES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dispositivos estratégicos del </a:t>
            </a:r>
            <a:r>
              <a:rPr lang="es-E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SERMAS</a:t>
            </a:r>
            <a:r>
              <a:rPr lang="es-ES" sz="1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E4DA410A-8292-404B-B615-5F3FF4AD82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55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22"/>
    </mc:Choice>
    <mc:Fallback xmlns="">
      <p:transition spd="slow" advTm="105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1D531CE1-24EB-446C-8E4F-74F04D612BDE}"/>
              </a:ext>
            </a:extLst>
          </p:cNvPr>
          <p:cNvSpPr/>
          <p:nvPr/>
        </p:nvSpPr>
        <p:spPr>
          <a:xfrm>
            <a:off x="444062" y="3054018"/>
            <a:ext cx="1130387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Establece las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bases generales para la autorización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de centros, servicios y establecimientos sanitarios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Define a los </a:t>
            </a:r>
            <a:r>
              <a:rPr lang="es-ES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hospitales de media y larga estancia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como aquellos destinados a la atención de pacientes que requieren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cuidados sanitarios, generalmente de baja complejidad, debido a procesos crónicos o deterioro funcional</a:t>
            </a:r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Estos cuidados no pueden proporcionarse en el domicilio del paciente y requieren un período prolongado de internamiento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2B127CE-C1F8-4D16-AB64-C608AB90E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630" y="638537"/>
            <a:ext cx="11205307" cy="706964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Hospitales de Media y Larga Estancia </a:t>
            </a:r>
            <a:r>
              <a:rPr lang="es-ES" sz="4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(2003 RD</a:t>
            </a:r>
            <a:r>
              <a:rPr lang="es-ES" sz="4000" b="1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CABD22E-31AB-4C69-B144-CCAD9134D25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30" t="20534" r="7711" b="24357"/>
          <a:stretch/>
        </p:blipFill>
        <p:spPr>
          <a:xfrm>
            <a:off x="6838122" y="1653246"/>
            <a:ext cx="4029117" cy="1162950"/>
          </a:xfrm>
          <a:prstGeom prst="rect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</p:pic>
      <p:sp>
        <p:nvSpPr>
          <p:cNvPr id="6" name="AutoShape 2" descr="Texto legal nítido y claro">
            <a:extLst>
              <a:ext uri="{FF2B5EF4-FFF2-40B4-BE49-F238E27FC236}">
                <a16:creationId xmlns:a16="http://schemas.microsoft.com/office/drawing/2014/main" id="{F64FE2EC-6AC2-475F-A742-954EA5E5E88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9B48E5B-18FC-4021-BF02-4AA978F53D6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139" t="33623" r="10837" b="36232"/>
          <a:stretch/>
        </p:blipFill>
        <p:spPr>
          <a:xfrm>
            <a:off x="1410670" y="1653246"/>
            <a:ext cx="4751591" cy="1162950"/>
          </a:xfrm>
          <a:prstGeom prst="rect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23E0E611-2335-47FD-9272-09B68248CF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397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333"/>
    </mc:Choice>
    <mc:Fallback xmlns="">
      <p:transition spd="slow" advTm="183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5"/>
          <a:srcRect l="44867" t="38776" r="24859" b="51495"/>
          <a:stretch/>
        </p:blipFill>
        <p:spPr>
          <a:xfrm>
            <a:off x="4306849" y="4464657"/>
            <a:ext cx="7237637" cy="1297734"/>
          </a:xfrm>
          <a:prstGeom prst="rect">
            <a:avLst/>
          </a:prstGeom>
          <a:ln w="28575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-1051560" y="580706"/>
            <a:ext cx="14295120" cy="13255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1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Necesidad de camas </a:t>
            </a:r>
            <a:r>
              <a:rPr lang="es-ES" sz="33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(SEGG Y SEMEG 2005)</a:t>
            </a:r>
            <a:endParaRPr lang="es-ES" sz="3300" dirty="0">
              <a:solidFill>
                <a:schemeClr val="accent4"/>
              </a:solidFill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6"/>
          <a:srcRect l="3839" t="18426" r="47611" b="7507"/>
          <a:stretch/>
        </p:blipFill>
        <p:spPr>
          <a:xfrm>
            <a:off x="5175144" y="1448955"/>
            <a:ext cx="5454868" cy="2796320"/>
          </a:xfrm>
          <a:prstGeom prst="rect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  <a:effectLst>
            <a:softEdge rad="112500"/>
          </a:effectLst>
        </p:spPr>
      </p:pic>
      <p:sp>
        <p:nvSpPr>
          <p:cNvPr id="4" name="AutoShape 2" descr="Portada informe más nítida">
            <a:extLst>
              <a:ext uri="{FF2B5EF4-FFF2-40B4-BE49-F238E27FC236}">
                <a16:creationId xmlns:a16="http://schemas.microsoft.com/office/drawing/2014/main" id="{99F32830-2182-4FBB-9F30-8BEA6C2F8D5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BC911ED-653B-45D1-B982-7DF4847133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514" y="1448955"/>
            <a:ext cx="3431564" cy="396009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C7489BFC-8741-4BFE-8A28-3C78C326E581}"/>
              </a:ext>
            </a:extLst>
          </p:cNvPr>
          <p:cNvSpPr/>
          <p:nvPr/>
        </p:nvSpPr>
        <p:spPr>
          <a:xfrm>
            <a:off x="571863" y="5561445"/>
            <a:ext cx="30075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Documento técnico de referencia</a:t>
            </a:r>
          </a:p>
          <a:p>
            <a:r>
              <a:rPr lang="es-ES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60 páginas</a:t>
            </a:r>
            <a:r>
              <a:rPr lang="es-ES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F3B4B2B-EFAA-4FAC-8ACB-9D83A22480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36487" y="5734703"/>
            <a:ext cx="542591" cy="542591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EFC5AFC6-217C-4A85-BBD4-89544F6D07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558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010"/>
    </mc:Choice>
    <mc:Fallback xmlns="">
      <p:transition spd="slow" advTm="220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524916A-EBA5-4DFD-93F1-64941D54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778" y="670700"/>
            <a:ext cx="9123417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Plan Estratégico de Geriatría C. Madrid </a:t>
            </a:r>
            <a:r>
              <a:rPr lang="es-ES" sz="36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Hospitales de Apoyo (2010)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29422D4-7D8F-4DC2-AEF8-32CC32EBE52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361" b="10258"/>
          <a:stretch/>
        </p:blipFill>
        <p:spPr>
          <a:xfrm>
            <a:off x="284130" y="1809969"/>
            <a:ext cx="6524123" cy="362015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91EF3B6-A6F2-420C-82D4-C75F01EC4C4B}"/>
              </a:ext>
            </a:extLst>
          </p:cNvPr>
          <p:cNvSpPr txBox="1"/>
          <p:nvPr/>
        </p:nvSpPr>
        <p:spPr>
          <a:xfrm>
            <a:off x="6691950" y="3428202"/>
            <a:ext cx="5051820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1400" dirty="0">
                <a:latin typeface="Arial"/>
                <a:cs typeface="Arial"/>
              </a:rPr>
              <a:t>H</a:t>
            </a:r>
            <a:r>
              <a:rPr lang="es-ES" sz="1600" dirty="0">
                <a:latin typeface="Arial"/>
                <a:cs typeface="Arial"/>
              </a:rPr>
              <a:t>ospital asociado Universitario Virgen de la Poveda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1600" dirty="0">
                <a:latin typeface="Arial"/>
                <a:cs typeface="Arial"/>
              </a:rPr>
              <a:t>Hospital asociado Universitario Guadarrama</a:t>
            </a:r>
            <a:endParaRPr lang="es-E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1600" dirty="0">
                <a:latin typeface="Arial"/>
                <a:cs typeface="Arial"/>
              </a:rPr>
              <a:t>Hospital Universitario La Fuenfría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1600" dirty="0">
                <a:latin typeface="Arial"/>
                <a:cs typeface="Arial"/>
              </a:rPr>
              <a:t>Fundación.I.San José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1600">
                <a:latin typeface="Arial"/>
                <a:cs typeface="Arial"/>
              </a:rPr>
              <a:t>H. Universitario Gregorio Marañón-IPR Hospital Virgen de la </a:t>
            </a:r>
            <a:r>
              <a:rPr lang="es-ES" sz="1600" dirty="0">
                <a:latin typeface="Arial"/>
                <a:cs typeface="Arial"/>
              </a:rPr>
              <a:t>Torre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66049FE-CD5A-412F-891E-9AD7352491DF}"/>
              </a:ext>
            </a:extLst>
          </p:cNvPr>
          <p:cNvSpPr txBox="1"/>
          <p:nvPr/>
        </p:nvSpPr>
        <p:spPr>
          <a:xfrm>
            <a:off x="8750524" y="5879523"/>
            <a:ext cx="3328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Documento técnico de 50 páginas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3544647-A18A-42B5-80ED-1009275BDD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12147" y="5703623"/>
            <a:ext cx="538377" cy="538377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FC203955-3408-4265-A930-A73B2D339F72}"/>
              </a:ext>
            </a:extLst>
          </p:cNvPr>
          <p:cNvSpPr/>
          <p:nvPr/>
        </p:nvSpPr>
        <p:spPr>
          <a:xfrm>
            <a:off x="791766" y="5541884"/>
            <a:ext cx="60164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Consolida la media estancia como nivel estratégico en la </a:t>
            </a:r>
          </a:p>
          <a:p>
            <a:r>
              <a:rPr lang="es-ES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atención  a la cronicidad y la fragilidad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F291991-C17A-4A83-BC70-E2B0007318A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6624"/>
          <a:stretch/>
        </p:blipFill>
        <p:spPr>
          <a:xfrm>
            <a:off x="9598046" y="1517905"/>
            <a:ext cx="2049517" cy="1913745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02C33ABB-643D-4BBE-BE24-EFD559C123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5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91"/>
    </mc:Choice>
    <mc:Fallback xmlns="">
      <p:transition spd="slow" advTm="115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945B28-7833-42E5-95AE-2F4ECC591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5780" y="597727"/>
            <a:ext cx="9562307" cy="898145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Documentos relacionados </a:t>
            </a:r>
            <a:r>
              <a:rPr lang="es-ES" sz="4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(2011 y 2016)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72C9579-B401-4A1D-9A7C-B219D805A1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926" y="1776336"/>
            <a:ext cx="3360150" cy="364465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CC91A8B-AF9C-4DCB-99CB-A7B15ADC99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6659" y="1776336"/>
            <a:ext cx="3623441" cy="36668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4410EAE-11C0-4A11-B760-8387D113CE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45814" y="2808983"/>
            <a:ext cx="4364049" cy="2612007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36189EDB-85DB-4C91-B9E7-75E79C35959F}"/>
              </a:ext>
            </a:extLst>
          </p:cNvPr>
          <p:cNvSpPr/>
          <p:nvPr/>
        </p:nvSpPr>
        <p:spPr>
          <a:xfrm>
            <a:off x="768926" y="5488431"/>
            <a:ext cx="33601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Explica por qué la media estancia es imprescindible en un sistema sanitario moderno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DFA87803-2005-43BF-BCA2-07932FE7A204}"/>
              </a:ext>
            </a:extLst>
          </p:cNvPr>
          <p:cNvSpPr/>
          <p:nvPr/>
        </p:nvSpPr>
        <p:spPr>
          <a:xfrm>
            <a:off x="4586659" y="5596153"/>
            <a:ext cx="45608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Análisis más completos con una mirada sistémica, </a:t>
            </a:r>
          </a:p>
          <a:p>
            <a:r>
              <a:rPr lang="es-ES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comparativa y orientada a futuro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3B94300B-1D40-4BBE-9C17-250198E32C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568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76"/>
    </mc:Choice>
    <mc:Fallback xmlns="">
      <p:transition spd="slow" advTm="172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285A7C5-719D-4D73-964A-306D7FF319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661" y="1968769"/>
            <a:ext cx="4401265" cy="23225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EE386D1-6B25-4054-8094-FFAC65CAE9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5376" y="1968769"/>
            <a:ext cx="6116963" cy="4167014"/>
          </a:xfrm>
          <a:prstGeom prst="rect">
            <a:avLst/>
          </a:prstGeom>
        </p:spPr>
      </p:pic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04C64CAA-E9B0-424D-BFFF-E7522BD4FC47}"/>
              </a:ext>
            </a:extLst>
          </p:cNvPr>
          <p:cNvSpPr/>
          <p:nvPr/>
        </p:nvSpPr>
        <p:spPr>
          <a:xfrm>
            <a:off x="5470523" y="5106429"/>
            <a:ext cx="5883278" cy="247449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D61599B-6C71-417D-BA97-A1ADFE6CC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710810"/>
            <a:ext cx="11353800" cy="696528"/>
          </a:xfrm>
        </p:spPr>
        <p:txBody>
          <a:bodyPr>
            <a:normAutofit/>
          </a:bodyPr>
          <a:lstStyle/>
          <a:p>
            <a:pPr algn="ctr"/>
            <a:r>
              <a:rPr lang="es-E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Catálogo Nacional de Hospitales </a:t>
            </a:r>
            <a:r>
              <a:rPr lang="es-ES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(2025)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42BB5B8A-623A-4837-9A72-22A082E85EDD}"/>
              </a:ext>
            </a:extLst>
          </p:cNvPr>
          <p:cNvSpPr/>
          <p:nvPr/>
        </p:nvSpPr>
        <p:spPr>
          <a:xfrm>
            <a:off x="1055091" y="4537655"/>
            <a:ext cx="394583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b="1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“Reconoce la media estancia y la larga estancia como </a:t>
            </a:r>
            <a:r>
              <a:rPr lang="es-ES" sz="1400" b="1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dispositivos sanitarios integrados en la red hospitalaria del SNS</a:t>
            </a:r>
            <a:r>
              <a:rPr lang="es-ES" sz="1400" b="1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consolidando su papel en la recuperación funcional, los cuidados continuados y la atención a la dependencia.”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864D86E7-943F-4482-B39F-A9E8641DF9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70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85"/>
    </mc:Choice>
    <mc:Fallback xmlns="">
      <p:transition spd="slow" advTm="78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E1F157-3FEC-4570-BCE1-4A9A2A037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50D24D8-706D-49DD-9701-F8A67D963A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7315" b="7315"/>
          <a:stretch/>
        </p:blipFill>
        <p:spPr>
          <a:xfrm>
            <a:off x="0" y="-1005236"/>
            <a:ext cx="12192000" cy="7863235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84F9C917-78EC-4E4D-9EAE-50A353582E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00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18"/>
    </mc:Choice>
    <mc:Fallback xmlns="">
      <p:transition spd="slow" advTm="68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-145961" y="751019"/>
            <a:ext cx="12337961" cy="145075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Terminología de </a:t>
            </a:r>
            <a:r>
              <a:rPr lang="es-ES" sz="36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postagudos</a:t>
            </a:r>
            <a:r>
              <a:rPr lang="es-ES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6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sin consenso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4549461" y="5858483"/>
            <a:ext cx="73661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Sezgin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D. et al. Defining the characteristics of intermediate care models including transitional care: an international Delphi study. Aging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Exp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Res.2020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737982" y="1599950"/>
            <a:ext cx="9278487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Francia</a:t>
            </a:r>
            <a:r>
              <a:rPr lang="es-ES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Cuidados de continuación y readaptación (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Soins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de suite et de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Reádaptation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Bélgica: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Cuidados prolongados (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Soins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prolongés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Reino Unido: </a:t>
            </a:r>
            <a:r>
              <a:rPr lang="es-ES" sz="24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Cuidados intermedios o de transicionales (</a:t>
            </a:r>
            <a:r>
              <a:rPr lang="es-ES" sz="2400" b="1" dirty="0" err="1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Intermediate</a:t>
            </a:r>
            <a:r>
              <a:rPr lang="es-ES" sz="24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err="1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  <a:r>
              <a:rPr lang="es-ES" sz="24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s-ES" sz="2400" b="1" dirty="0" err="1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Transition</a:t>
            </a:r>
            <a:r>
              <a:rPr lang="es-ES" sz="24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err="1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  <a:r>
              <a:rPr lang="es-ES" sz="24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España: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Cuidados subagudos, cuidados de transición, cuidados post-hospitalización o cuidados sanitarios intermedios, atención  intermedia</a:t>
            </a:r>
          </a:p>
          <a:p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95832" y="1966195"/>
            <a:ext cx="2665289" cy="24868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ángulo redondeado 8"/>
          <p:cNvSpPr/>
          <p:nvPr/>
        </p:nvSpPr>
        <p:spPr>
          <a:xfrm>
            <a:off x="544266" y="1903708"/>
            <a:ext cx="5299322" cy="4050195"/>
          </a:xfrm>
          <a:prstGeom prst="roundRect">
            <a:avLst/>
          </a:prstGeom>
          <a:noFill/>
          <a:ln w="2857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BB461C3-47CE-4C33-81D0-BC1695A789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23243" y="2740101"/>
            <a:ext cx="786452" cy="713294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957371E6-0F9E-4D5B-8D5C-F89D0A051A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298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188"/>
    </mc:Choice>
    <mc:Fallback xmlns="">
      <p:transition spd="slow" advTm="191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F62BEEDF-216E-413B-BDA7-2AF12543B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4319" y="674007"/>
            <a:ext cx="8761413" cy="706964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AI es un puente que conecta.. </a:t>
            </a:r>
            <a:r>
              <a:rPr lang="es-ES" sz="4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(2012)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79133C5-EA38-4B38-8F82-269490C13B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2663" y="2926675"/>
            <a:ext cx="6201529" cy="259953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s-E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Conecta lo </a:t>
            </a:r>
            <a:r>
              <a:rPr lang="es-E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hospitalario</a:t>
            </a:r>
            <a:r>
              <a:rPr lang="es-E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la </a:t>
            </a:r>
            <a:r>
              <a:rPr lang="es-E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primaria</a:t>
            </a:r>
          </a:p>
          <a:p>
            <a:pPr marL="0" indent="0">
              <a:buNone/>
            </a:pPr>
            <a:endParaRPr lang="es-E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s-E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Conecta lo</a:t>
            </a:r>
            <a:r>
              <a:rPr lang="es-E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agudo </a:t>
            </a:r>
            <a:r>
              <a:rPr lang="es-E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lo </a:t>
            </a:r>
            <a:r>
              <a:rPr lang="es-E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crónico</a:t>
            </a:r>
          </a:p>
          <a:p>
            <a:pPr marL="0" indent="0">
              <a:buNone/>
            </a:pPr>
            <a:endParaRPr lang="es-E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s-E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Conecta la </a:t>
            </a:r>
            <a:r>
              <a:rPr lang="es-E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enfermedad aguda </a:t>
            </a:r>
            <a:r>
              <a:rPr lang="es-E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la transición y </a:t>
            </a:r>
            <a:r>
              <a:rPr lang="es-E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recuperación funcional</a:t>
            </a:r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ABDA042-8365-44E9-AFDC-DFAF24A8D1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662" y="1803451"/>
            <a:ext cx="3364415" cy="39347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2B752FEB-2C0C-438A-8D84-F7965EE56B06}"/>
              </a:ext>
            </a:extLst>
          </p:cNvPr>
          <p:cNvSpPr/>
          <p:nvPr/>
        </p:nvSpPr>
        <p:spPr>
          <a:xfrm>
            <a:off x="4227444" y="1753191"/>
            <a:ext cx="72721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“La Atención Intermedia </a:t>
            </a:r>
            <a:r>
              <a:rPr lang="es-ES" b="1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proporciona un puente </a:t>
            </a:r>
            <a:r>
              <a:rPr lang="es-ES" b="1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 distintos lugares, sectores y diferentes estados de salud y bienestar”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55C5DB6-5D8B-46B4-83FF-9DD8D92924F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556" t="28406" r="3623" b="33689"/>
          <a:stretch/>
        </p:blipFill>
        <p:spPr>
          <a:xfrm>
            <a:off x="4360454" y="2950577"/>
            <a:ext cx="1272209" cy="53096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866B9C0-3B3F-444E-A96F-A60512E05E0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556" t="28406" r="3623" b="33689"/>
          <a:stretch/>
        </p:blipFill>
        <p:spPr>
          <a:xfrm>
            <a:off x="4440212" y="3816188"/>
            <a:ext cx="1272209" cy="53096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83A016A-5DD6-427E-9BBB-A5C61B1464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9960" y="4874309"/>
            <a:ext cx="1274174" cy="530398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14766474-E985-4DB8-AD20-792FB5B131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81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466"/>
    </mc:Choice>
    <mc:Fallback xmlns="">
      <p:transition spd="slow" advTm="174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484" y="1641202"/>
            <a:ext cx="1814420" cy="205620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7728" y="3429000"/>
            <a:ext cx="1814420" cy="205620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3" name="CuadroTexto 12"/>
          <p:cNvSpPr txBox="1"/>
          <p:nvPr/>
        </p:nvSpPr>
        <p:spPr>
          <a:xfrm>
            <a:off x="2962963" y="1641202"/>
            <a:ext cx="4540284" cy="4355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Conjunto de recursos </a:t>
            </a:r>
            <a:r>
              <a:rPr lang="es-ES" sz="2300" b="1" dirty="0">
                <a:latin typeface="Arial" panose="020B0604020202020204" pitchFamily="34" charset="0"/>
                <a:cs typeface="Arial" panose="020B0604020202020204" pitchFamily="34" charset="0"/>
              </a:rPr>
              <a:t>integrados como alternativa a la hospitalización convencional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" sz="2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altLang="es-ES" sz="2300" b="1" dirty="0">
                <a:latin typeface="Arial" panose="020B0604020202020204" pitchFamily="34" charset="0"/>
                <a:cs typeface="Arial" panose="020B0604020202020204" pitchFamily="34" charset="0"/>
              </a:rPr>
              <a:t>Engloba una </a:t>
            </a:r>
            <a:r>
              <a:rPr lang="es-ES" altLang="es-ES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gran diversidad </a:t>
            </a:r>
            <a:r>
              <a:rPr lang="es-ES" altLang="es-ES" sz="2300" b="1" dirty="0">
                <a:latin typeface="Arial" panose="020B0604020202020204" pitchFamily="34" charset="0"/>
                <a:cs typeface="Arial" panose="020B0604020202020204" pitchFamily="34" charset="0"/>
              </a:rPr>
              <a:t>de prácticas en múltiples entornos</a:t>
            </a:r>
            <a:endParaRPr lang="es-ES" sz="2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2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Evitar ingreso </a:t>
            </a:r>
            <a:r>
              <a:rPr lang="es-ES" sz="23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(STEP UP) </a:t>
            </a:r>
            <a:r>
              <a:rPr lang="es-ES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 facilitar el alta </a:t>
            </a:r>
            <a:r>
              <a:rPr lang="es-ES" sz="23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(STEP DOWN</a:t>
            </a:r>
            <a:r>
              <a:rPr lang="es-ES" sz="2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969664" y="5488407"/>
            <a:ext cx="915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364085" y="3743986"/>
            <a:ext cx="915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-145960" y="5932787"/>
            <a:ext cx="12337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National Guideline Centre (UK). Emergency and acute medical care in over 16s: service delivery and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organisation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. (NICE); 2018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Mar.Chapter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12,Alternatives to hospital care</a:t>
            </a:r>
          </a:p>
          <a:p>
            <a:pPr algn="r"/>
            <a:r>
              <a:rPr lang="en-US" sz="1000" dirty="0" err="1"/>
              <a:t>MacMahon</a:t>
            </a:r>
            <a:r>
              <a:rPr lang="en-US" sz="1000" dirty="0"/>
              <a:t> D. Intermediate care--a challenge to specialty of geriatric medicine or its renaissance? Age Ageing. 2001 Aug;30 Suppl 3:19-23.. </a:t>
            </a:r>
            <a:endParaRPr lang="es-ES" sz="10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0C74784-2FBD-428D-A7E3-2473C3C2B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0677" y="518331"/>
            <a:ext cx="10728515" cy="706964"/>
          </a:xfrm>
        </p:spPr>
        <p:txBody>
          <a:bodyPr>
            <a:normAutofit/>
          </a:bodyPr>
          <a:lstStyle/>
          <a:p>
            <a:r>
              <a:rPr lang="es-ES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Atención intermedia </a:t>
            </a:r>
            <a:r>
              <a:rPr lang="es-ES" sz="4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(2012)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41C269C-543B-4556-8BC8-BBFCEFA6E8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8761" y="1772532"/>
            <a:ext cx="4017480" cy="3312935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C557D865-B6DB-4947-89C8-13A70E3A2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7501" y="725158"/>
            <a:ext cx="2002105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.</a:t>
            </a:r>
            <a:r>
              <a:rPr kumimoji="0" lang="es-ES" altLang="es-E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D2849149-3E25-4AFE-80C6-F8C765EEC7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25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47"/>
    </mc:Choice>
    <mc:Fallback xmlns="">
      <p:transition spd="slow" advTm="260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19232FC-CB34-43AC-BDFA-7CAF6F9A8E77}"/>
              </a:ext>
            </a:extLst>
          </p:cNvPr>
          <p:cNvSpPr/>
          <p:nvPr/>
        </p:nvSpPr>
        <p:spPr>
          <a:xfrm>
            <a:off x="477078" y="1990883"/>
            <a:ext cx="1130410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Es un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conjunto de servicios de corta duración</a:t>
            </a:r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diseñados para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maximizar la independencia</a:t>
            </a:r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de las personas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Incluye:</a:t>
            </a:r>
          </a:p>
          <a:p>
            <a:pPr lvl="1"/>
            <a:endParaRPr lang="es-ES" sz="2400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s-ES" sz="2400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s-ES" sz="2400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s-ES" sz="2400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s-ES" sz="2400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Su objetivo principal es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evitar ingresos hospitalarios innecesarios</a:t>
            </a:r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facilitar altas más rápidas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F57012B-5548-499A-8F20-52C4598B2E5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40" t="29253" r="854" b="28621"/>
          <a:stretch/>
        </p:blipFill>
        <p:spPr>
          <a:xfrm>
            <a:off x="6983896" y="712133"/>
            <a:ext cx="4558748" cy="1004112"/>
          </a:xfrm>
          <a:prstGeom prst="rect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48287DF8-8B93-425B-A829-628DAD8A4D16}"/>
              </a:ext>
            </a:extLst>
          </p:cNvPr>
          <p:cNvSpPr txBox="1">
            <a:spLocks/>
          </p:cNvSpPr>
          <p:nvPr/>
        </p:nvSpPr>
        <p:spPr>
          <a:xfrm>
            <a:off x="766899" y="938990"/>
            <a:ext cx="8761413" cy="70696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96D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 potencial de la AI </a:t>
            </a:r>
            <a:r>
              <a:rPr lang="es-ES" sz="36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(2024)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FE50751-D63A-474D-9E8E-27D7B2F19A9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99" t="15846" r="3382" b="21352"/>
          <a:stretch/>
        </p:blipFill>
        <p:spPr>
          <a:xfrm>
            <a:off x="5147605" y="2693219"/>
            <a:ext cx="6249265" cy="2488736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66EAEE0-18EA-4BD7-90A6-174563E833FE}"/>
              </a:ext>
            </a:extLst>
          </p:cNvPr>
          <p:cNvSpPr txBox="1"/>
          <p:nvPr/>
        </p:nvSpPr>
        <p:spPr>
          <a:xfrm>
            <a:off x="1414238" y="3255743"/>
            <a:ext cx="27962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PUENTES EN LA CONTINUIDAD DEL CUIDADO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58A51E2-D956-4096-8CE8-2ABF19AA2B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5255" y="4321102"/>
            <a:ext cx="1274174" cy="530398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13C46C80-3B73-439C-A198-9DE2AE5A8F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78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25"/>
    </mc:Choice>
    <mc:Fallback xmlns="">
      <p:transition spd="slow" advTm="204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2C4C730-F7C7-41BC-B568-E28FA98BF1D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411" b="7440"/>
          <a:stretch/>
        </p:blipFill>
        <p:spPr>
          <a:xfrm>
            <a:off x="0" y="357810"/>
            <a:ext cx="12192000" cy="6059556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AB015A1A-74AB-4392-94AE-7BB717781A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429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61"/>
    </mc:Choice>
    <mc:Fallback xmlns="">
      <p:transition spd="slow" advTm="40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DD29D3F-1B10-4883-8142-9775756485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33" r="1828" b="8599"/>
          <a:stretch/>
        </p:blipFill>
        <p:spPr>
          <a:xfrm>
            <a:off x="819667" y="1218067"/>
            <a:ext cx="10552665" cy="477722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EB8185B4-74F9-410F-8D53-78DB148C27C3}"/>
              </a:ext>
            </a:extLst>
          </p:cNvPr>
          <p:cNvSpPr/>
          <p:nvPr/>
        </p:nvSpPr>
        <p:spPr>
          <a:xfrm>
            <a:off x="1618147" y="506080"/>
            <a:ext cx="93554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Resultados del estudio Delphi de </a:t>
            </a:r>
            <a:r>
              <a:rPr lang="es-ES" sz="32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Sezgin</a:t>
            </a:r>
            <a:r>
              <a:rPr lang="es-ES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(2020)</a:t>
            </a:r>
            <a:endParaRPr lang="es-ES" sz="3200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9895A2F-E7EA-4B61-A457-3A05F9F751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2523" y="6122504"/>
            <a:ext cx="3361086" cy="22941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45A5181-4DEE-4844-BB5D-02CEFDC118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813" y="4822059"/>
            <a:ext cx="2258668" cy="141515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5F94D3A4-1E74-4CAD-9688-0CE8D7F8ED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406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879"/>
    </mc:Choice>
    <mc:Fallback xmlns="">
      <p:transition spd="slow" advTm="348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1E7899-F5A1-4A1A-B160-3A38A3A3B14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99088" y="879350"/>
            <a:ext cx="11065565" cy="633412"/>
          </a:xfrm>
        </p:spPr>
        <p:txBody>
          <a:bodyPr>
            <a:noAutofit/>
          </a:bodyPr>
          <a:lstStyle/>
          <a:p>
            <a:pPr algn="ctr"/>
            <a:r>
              <a:rPr lang="es-E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Modelo asistencial según </a:t>
            </a:r>
            <a:r>
              <a:rPr lang="es-ES" sz="4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crisis</a:t>
            </a:r>
            <a:r>
              <a:rPr lang="es-E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4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readaptación funcional</a:t>
            </a:r>
          </a:p>
        </p:txBody>
      </p:sp>
      <p:pic>
        <p:nvPicPr>
          <p:cNvPr id="1026" name="Picture 2" descr="Infografía 16:9 fondo blanco y texto azul intenso sobre modelo asistencial step‑up y step‑down">
            <a:extLst>
              <a:ext uri="{FF2B5EF4-FFF2-40B4-BE49-F238E27FC236}">
                <a16:creationId xmlns:a16="http://schemas.microsoft.com/office/drawing/2014/main" id="{1EAEDE4B-F7ED-4A35-A624-0403B3089C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52" r="1782" b="14280"/>
          <a:stretch/>
        </p:blipFill>
        <p:spPr bwMode="auto">
          <a:xfrm>
            <a:off x="5710670" y="2296799"/>
            <a:ext cx="5782705" cy="2487235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B087F97D-EB85-487C-AF5A-F6DB80F1C4BE}"/>
              </a:ext>
            </a:extLst>
          </p:cNvPr>
          <p:cNvSpPr/>
          <p:nvPr/>
        </p:nvSpPr>
        <p:spPr>
          <a:xfrm>
            <a:off x="299088" y="2183252"/>
            <a:ext cx="5081296" cy="3901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Conjunto de recursos asistenciales </a:t>
            </a:r>
            <a:r>
              <a:rPr lang="es-E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situados entre la atención hospitalaria y la atención primaria, que incluye dispositivos de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hospitalización, atención domiciliaria y servicios ambulatorios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6B0C98C-6E32-4B9C-99EB-7D34135D2F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0384" y="5049079"/>
            <a:ext cx="6212443" cy="929571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B572D737-D627-4544-8FB5-C4B6C0041B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626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56"/>
    </mc:Choice>
    <mc:Fallback xmlns="">
      <p:transition spd="slow" advTm="202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-333652" y="755192"/>
            <a:ext cx="12337961" cy="145075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Fundamentos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6493398" y="5485855"/>
            <a:ext cx="53054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National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Service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Framework,s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IK.2003</a:t>
            </a:r>
          </a:p>
          <a:p>
            <a:pPr algn="r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British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Geriatric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Society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Compendium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definition.2008</a:t>
            </a:r>
          </a:p>
        </p:txBody>
      </p:sp>
      <p:sp>
        <p:nvSpPr>
          <p:cNvPr id="8" name="Rectángulo 7"/>
          <p:cNvSpPr/>
          <p:nvPr/>
        </p:nvSpPr>
        <p:spPr>
          <a:xfrm>
            <a:off x="6957224" y="5861563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Plan estratégico de Atención geriátrica y paliativa especializada 2023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DA2B022-410F-4DC4-B71B-EF79DA5DC46C}"/>
              </a:ext>
            </a:extLst>
          </p:cNvPr>
          <p:cNvSpPr txBox="1"/>
          <p:nvPr/>
        </p:nvSpPr>
        <p:spPr>
          <a:xfrm>
            <a:off x="529920" y="1755080"/>
            <a:ext cx="11132160" cy="3347840"/>
          </a:xfrm>
          <a:prstGeom prst="rect">
            <a:avLst/>
          </a:prstGeom>
          <a:solidFill>
            <a:srgbClr val="FFFCF3"/>
          </a:solidFill>
          <a:ln w="38100"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Promover la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recuperación más rápida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de la enfermedad o deterioro funcional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Prevenir ingresos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hospitalarios en agudos no adecuados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Evitar ingresos prematuros en las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residencias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Dar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soporte al alta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hospitalaria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Maximizar la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capacidad funcional , calidad de vida y control sintomático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Durante un periodo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limitado en tiempo </a:t>
            </a:r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 con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concretos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1F92B157-D1F7-440C-A4C8-7A1A6CCBBE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71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916"/>
    </mc:Choice>
    <mc:Fallback xmlns="">
      <p:transition spd="slow" advTm="199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B928A9-2CDA-4E53-BBB5-108F72AEF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6659" y="708568"/>
            <a:ext cx="8761413" cy="706964"/>
          </a:xfrm>
        </p:spPr>
        <p:txBody>
          <a:bodyPr/>
          <a:lstStyle/>
          <a:p>
            <a:r>
              <a:rPr lang="es-E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Población</a:t>
            </a:r>
            <a:r>
              <a:rPr lang="es-E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4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diana</a:t>
            </a:r>
            <a:r>
              <a:rPr lang="es-E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 identificación 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B3FAFA7-F01A-4EDE-B973-41608D4283F2}"/>
              </a:ext>
            </a:extLst>
          </p:cNvPr>
          <p:cNvSpPr/>
          <p:nvPr/>
        </p:nvSpPr>
        <p:spPr>
          <a:xfrm>
            <a:off x="538245" y="1673385"/>
            <a:ext cx="10805615" cy="3901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Adultos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mayores y/o frágiles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que necesitan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recuperación funcional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Personas con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síndromes geriátricos de difícil manejo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en otros niveles asistenciales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Personas mayores con enfermedades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crónicas</a:t>
            </a:r>
          </a:p>
          <a:p>
            <a:pPr>
              <a:lnSpc>
                <a:spcPct val="150000"/>
              </a:lnSpc>
            </a:pP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(reagudizadas o no) de manejo complejo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Personas con enfermedades en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fase avanzada y</a:t>
            </a:r>
          </a:p>
          <a:p>
            <a:pPr>
              <a:lnSpc>
                <a:spcPct val="150000"/>
              </a:lnSpc>
            </a:pP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necesidades de atención paliativa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C765E06-001B-4CF8-8DCE-22EFB6E480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572" t="7378" r="9390" b="8321"/>
          <a:stretch/>
        </p:blipFill>
        <p:spPr>
          <a:xfrm>
            <a:off x="8373186" y="2928730"/>
            <a:ext cx="3532361" cy="3101432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3226FC4-E25F-4E9D-A6BB-B631290322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78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846"/>
    </mc:Choice>
    <mc:Fallback xmlns="">
      <p:transition spd="slow" advTm="178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4BADF0D4-85C9-43FD-9465-B8900C5E9499}"/>
              </a:ext>
            </a:extLst>
          </p:cNvPr>
          <p:cNvSpPr/>
          <p:nvPr/>
        </p:nvSpPr>
        <p:spPr>
          <a:xfrm>
            <a:off x="1166648" y="480742"/>
            <a:ext cx="955390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Modelo de atención</a:t>
            </a:r>
          </a:p>
          <a:p>
            <a:pPr algn="ctr"/>
            <a:r>
              <a:rPr lang="es-ES" sz="32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Integral-Interdisciplinar-Individual-Integrado</a:t>
            </a:r>
          </a:p>
          <a:p>
            <a:endParaRPr lang="es-ES" sz="4000" dirty="0">
              <a:solidFill>
                <a:schemeClr val="bg1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9DF2A79-D20E-4C35-921C-57C74FF62D8E}"/>
              </a:ext>
            </a:extLst>
          </p:cNvPr>
          <p:cNvSpPr txBox="1"/>
          <p:nvPr/>
        </p:nvSpPr>
        <p:spPr>
          <a:xfrm>
            <a:off x="7036904" y="4266680"/>
            <a:ext cx="137822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Fragilidad inicial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B58E40B-4F42-4918-B10E-159BF03B1F08}"/>
              </a:ext>
            </a:extLst>
          </p:cNvPr>
          <p:cNvSpPr txBox="1"/>
          <p:nvPr/>
        </p:nvSpPr>
        <p:spPr>
          <a:xfrm>
            <a:off x="-688040" y="2094515"/>
            <a:ext cx="69459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Profesionales sanitarios </a:t>
            </a:r>
          </a:p>
          <a:p>
            <a:pPr algn="ctr"/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la complejidad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DE75C14-ADAE-400B-874F-68AAD19022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6478" y="3419479"/>
            <a:ext cx="19044" cy="1904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8D1333A-DDA4-4E47-A927-52E1BEE772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8878" y="3571879"/>
            <a:ext cx="19044" cy="19041"/>
          </a:xfrm>
          <a:prstGeom prst="rect">
            <a:avLst/>
          </a:prstGeom>
        </p:spPr>
      </p:pic>
      <p:sp>
        <p:nvSpPr>
          <p:cNvPr id="11" name="AutoShape 2" descr="Diagrama sanitario estilizado">
            <a:extLst>
              <a:ext uri="{FF2B5EF4-FFF2-40B4-BE49-F238E27FC236}">
                <a16:creationId xmlns:a16="http://schemas.microsoft.com/office/drawing/2014/main" id="{95BB0743-2FEF-4B2F-85B6-E7BB13BECE0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161F846-3864-4B67-861A-8DFA4144B10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480" t="5729" r="4978" b="4444"/>
          <a:stretch/>
        </p:blipFill>
        <p:spPr>
          <a:xfrm>
            <a:off x="872498" y="3202387"/>
            <a:ext cx="4119925" cy="27249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F6D670F-1269-4F60-9F46-F1A2DBBD9C6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6869" r="2924" b="8335"/>
          <a:stretch/>
        </p:blipFill>
        <p:spPr>
          <a:xfrm>
            <a:off x="5908026" y="3110142"/>
            <a:ext cx="5661122" cy="3296670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E47FECD4-81A5-4ABE-B5BC-354B1DCF69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26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62"/>
    </mc:Choice>
    <mc:Fallback xmlns="">
      <p:transition spd="slow" advTm="207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3C30A7D-A8E1-4AE8-B02E-BD58BEBB344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184" r="402" b="18068"/>
          <a:stretch/>
        </p:blipFill>
        <p:spPr>
          <a:xfrm>
            <a:off x="622852" y="540026"/>
            <a:ext cx="11158331" cy="5194852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512E724A-0649-44CD-9A5C-A3F7041EF606}"/>
              </a:ext>
            </a:extLst>
          </p:cNvPr>
          <p:cNvSpPr/>
          <p:nvPr/>
        </p:nvSpPr>
        <p:spPr>
          <a:xfrm>
            <a:off x="2663687" y="5861542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1000" dirty="0"/>
              <a:t>Perea-García M, </a:t>
            </a:r>
            <a:r>
              <a:rPr lang="es-ES" sz="1000" dirty="0" err="1"/>
              <a:t>Martori</a:t>
            </a:r>
            <a:r>
              <a:rPr lang="es-ES" sz="1000" dirty="0"/>
              <a:t> JC, Del Moral-Pairada M, </a:t>
            </a:r>
            <a:r>
              <a:rPr lang="es-ES" sz="1000" dirty="0" err="1"/>
              <a:t>Amblàs-Novellas</a:t>
            </a:r>
            <a:r>
              <a:rPr lang="es-ES" sz="1000" dirty="0"/>
              <a:t> J. Síndromes geriátricos en recursos de atención intermedia: cribado, prevalencia y mortalidad intrahospitalaria. </a:t>
            </a:r>
            <a:r>
              <a:rPr lang="es-ES" sz="1000" dirty="0" err="1"/>
              <a:t>Rev</a:t>
            </a:r>
            <a:r>
              <a:rPr lang="es-ES" sz="1000" dirty="0"/>
              <a:t> </a:t>
            </a:r>
            <a:r>
              <a:rPr lang="es-ES" sz="1000" dirty="0" err="1"/>
              <a:t>Esp</a:t>
            </a:r>
            <a:r>
              <a:rPr lang="es-ES" sz="1000" dirty="0"/>
              <a:t> </a:t>
            </a:r>
            <a:r>
              <a:rPr lang="es-ES" sz="1000" dirty="0" err="1"/>
              <a:t>Geriatr</a:t>
            </a:r>
            <a:r>
              <a:rPr lang="es-ES" sz="1000" dirty="0"/>
              <a:t> </a:t>
            </a:r>
            <a:r>
              <a:rPr lang="es-ES" sz="1000" dirty="0" err="1"/>
              <a:t>Gerontol</a:t>
            </a:r>
            <a:r>
              <a:rPr lang="es-ES" sz="1000" dirty="0"/>
              <a:t>. 2023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1B72748-F62A-45D6-B3AD-6CBC9B6F8C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28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46"/>
    </mc:Choice>
    <mc:Fallback xmlns="">
      <p:transition spd="slow" advTm="90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32AA676-F92A-44E6-97FA-0D3A66A174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64" b="18920"/>
          <a:stretch/>
        </p:blipFill>
        <p:spPr>
          <a:xfrm>
            <a:off x="527861" y="2222610"/>
            <a:ext cx="7764585" cy="36916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CABDDA5F-3C4F-4E31-A793-5EA3EBCA5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835" y="1299794"/>
            <a:ext cx="10054329" cy="706964"/>
          </a:xfrm>
        </p:spPr>
        <p:txBody>
          <a:bodyPr>
            <a:noAutofit/>
          </a:bodyPr>
          <a:lstStyle/>
          <a:p>
            <a:pPr algn="ctr"/>
            <a:r>
              <a:rPr lang="es-E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Rehabilitación Geriátrica</a:t>
            </a:r>
            <a:br>
              <a:rPr lang="es-E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(multidimensional, multimodal e individualizada)</a:t>
            </a:r>
            <a:br>
              <a:rPr lang="es-ES" sz="4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4000" b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3436778-4981-4C84-96E2-61A65E605F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4249" y="4215137"/>
            <a:ext cx="3481118" cy="195088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42B494B-ECB1-4D71-AD51-5F0C18AD21C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8786"/>
          <a:stretch/>
        </p:blipFill>
        <p:spPr>
          <a:xfrm>
            <a:off x="9141386" y="2080118"/>
            <a:ext cx="1946843" cy="20616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A61BA3CC-0B4B-4A56-86E1-2E4BF6C12B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839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94"/>
    </mc:Choice>
    <mc:Fallback xmlns="">
      <p:transition spd="slow" advTm="63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5"/>
          <a:srcRect l="5714" t="588" r="18938" b="53792"/>
          <a:stretch/>
        </p:blipFill>
        <p:spPr>
          <a:xfrm>
            <a:off x="548901" y="1888929"/>
            <a:ext cx="4883892" cy="21845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-145961" y="685758"/>
            <a:ext cx="12337961" cy="145075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Evidencia y beneficio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865457" y="2067214"/>
            <a:ext cx="307461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1995 a 2015</a:t>
            </a:r>
          </a:p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92 estudios</a:t>
            </a:r>
          </a:p>
          <a:p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578034" y="4591869"/>
            <a:ext cx="41326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Menor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mortalidad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Menor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visitas urgencias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Menor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reingresos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9234" y="1915332"/>
            <a:ext cx="4883892" cy="21922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72200" y="4507355"/>
            <a:ext cx="1369355" cy="1369355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9652959" y="2277365"/>
            <a:ext cx="14144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131 estudios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1570207" y="1181819"/>
            <a:ext cx="94972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Limitaciones: heterogeneidad en intervenciones y distintas denominaciones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4F43583-90F2-47F9-8FEE-2DE28AB44C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97753" y="3726641"/>
            <a:ext cx="4625760" cy="2222230"/>
          </a:xfrm>
          <a:prstGeom prst="round2DiagRect">
            <a:avLst>
              <a:gd name="adj1" fmla="val 16667"/>
              <a:gd name="adj2" fmla="val 5000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D58F564-E84D-45C2-A995-4A9E51CB5DCE}"/>
              </a:ext>
            </a:extLst>
          </p:cNvPr>
          <p:cNvSpPr txBox="1"/>
          <p:nvPr/>
        </p:nvSpPr>
        <p:spPr>
          <a:xfrm>
            <a:off x="6789234" y="4040657"/>
            <a:ext cx="1766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22/ 570 estudios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65A3B6B9-7AC7-44A0-8A45-BDD6564BC5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95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934"/>
    </mc:Choice>
    <mc:Fallback xmlns="">
      <p:transition spd="slow" advTm="159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0EFC301-C882-41FD-99CD-3599479AA3D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682"/>
          <a:stretch/>
        </p:blipFill>
        <p:spPr>
          <a:xfrm>
            <a:off x="0" y="-119270"/>
            <a:ext cx="12192000" cy="6510131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5CC34957-D9B3-4248-9930-136A8795CB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87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36"/>
    </mc:Choice>
    <mc:Fallback xmlns="">
      <p:transition spd="slow" advTm="20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81A41B41-708B-4F18-B295-FF262F67E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769" y="624997"/>
            <a:ext cx="11572461" cy="696528"/>
          </a:xfrm>
        </p:spPr>
        <p:txBody>
          <a:bodyPr>
            <a:noAutofit/>
          </a:bodyPr>
          <a:lstStyle/>
          <a:p>
            <a:pPr algn="ctr"/>
            <a:r>
              <a:rPr lang="es-E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Creación Grupo de trabajo de la SEGG </a:t>
            </a:r>
            <a:r>
              <a:rPr lang="es-ES" sz="4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(2022)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DCB86D5-9209-40F4-ACFF-10FB6DF299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1671526"/>
            <a:ext cx="12072730" cy="433588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3BF1E81-A0CC-44FD-9985-0CA40D9B83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7965" y="3789354"/>
            <a:ext cx="1849819" cy="13195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05F874A-02F1-4E62-A719-FEC8966EC6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04243" y="3792829"/>
            <a:ext cx="2718351" cy="23390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0F4231F-B0A3-43DE-9D9A-5D9450F43496}"/>
              </a:ext>
            </a:extLst>
          </p:cNvPr>
          <p:cNvSpPr txBox="1"/>
          <p:nvPr/>
        </p:nvSpPr>
        <p:spPr>
          <a:xfrm>
            <a:off x="3774126" y="3654800"/>
            <a:ext cx="23218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52 miembros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EC1557DA-D2B5-4607-8688-E849169CFDFC}"/>
              </a:ext>
            </a:extLst>
          </p:cNvPr>
          <p:cNvSpPr/>
          <p:nvPr/>
        </p:nvSpPr>
        <p:spPr>
          <a:xfrm>
            <a:off x="444506" y="4197576"/>
            <a:ext cx="6306317" cy="117298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E66A2F3-C2B7-4F23-9392-01B56D6B10A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1" t="20290" r="145" b="7826"/>
          <a:stretch/>
        </p:blipFill>
        <p:spPr>
          <a:xfrm>
            <a:off x="533678" y="1391478"/>
            <a:ext cx="11005371" cy="4841525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48984987-C371-4BF8-A6DE-154425B88E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14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389"/>
    </mc:Choice>
    <mc:Fallback xmlns="">
      <p:transition spd="slow" advTm="203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1A4FDB1-431D-4BAA-989B-05002F49A5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5057" y="2173648"/>
            <a:ext cx="5371707" cy="34110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6DA9102-0F4F-4E48-89CE-D8EA3434B4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8073" y="3429000"/>
            <a:ext cx="5110131" cy="28004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9F2EC39D-45E1-4FD5-B111-4EE134A490B9}"/>
              </a:ext>
            </a:extLst>
          </p:cNvPr>
          <p:cNvSpPr/>
          <p:nvPr/>
        </p:nvSpPr>
        <p:spPr>
          <a:xfrm>
            <a:off x="384907" y="565266"/>
            <a:ext cx="1176633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Atención intermedia </a:t>
            </a:r>
            <a:r>
              <a:rPr lang="es-ES" sz="4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(2024) 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AEAC222-29EC-4ED6-BE10-BE842EA6AB1E}"/>
              </a:ext>
            </a:extLst>
          </p:cNvPr>
          <p:cNvSpPr/>
          <p:nvPr/>
        </p:nvSpPr>
        <p:spPr>
          <a:xfrm>
            <a:off x="3493958" y="1501503"/>
            <a:ext cx="95612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i="1" dirty="0">
                <a:solidFill>
                  <a:srgbClr val="00B0F0"/>
                </a:solidFill>
                <a:latin typeface="montserrat"/>
                <a:cs typeface="Arial" panose="020B0604020202020204" pitchFamily="34" charset="0"/>
              </a:rPr>
              <a:t>“</a:t>
            </a:r>
            <a:r>
              <a:rPr lang="es-ES" sz="2400" i="1" dirty="0">
                <a:solidFill>
                  <a:srgbClr val="00B0F0"/>
                </a:solidFill>
                <a:latin typeface="montserrat"/>
                <a:cs typeface="Arial" panose="020B0604020202020204" pitchFamily="34" charset="0"/>
              </a:rPr>
              <a:t>Una solución vital para el paciente pero </a:t>
            </a:r>
            <a:r>
              <a:rPr lang="es-ES" sz="2400" b="1" i="1" dirty="0">
                <a:solidFill>
                  <a:srgbClr val="00B0F0"/>
                </a:solidFill>
                <a:latin typeface="montserrat"/>
                <a:cs typeface="Arial" panose="020B0604020202020204" pitchFamily="34" charset="0"/>
              </a:rPr>
              <a:t>urgente para el sistema”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87A6C9A-4BBB-4359-B470-08F04DA16F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214" y="1732335"/>
            <a:ext cx="2857154" cy="385237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45A9741-EB15-4A69-9F03-6D01B9E797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129" y="5736486"/>
            <a:ext cx="538377" cy="538377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915E194B-BB20-4D10-A802-727D2871E391}"/>
              </a:ext>
            </a:extLst>
          </p:cNvPr>
          <p:cNvSpPr txBox="1"/>
          <p:nvPr/>
        </p:nvSpPr>
        <p:spPr>
          <a:xfrm>
            <a:off x="1352866" y="5795193"/>
            <a:ext cx="3328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/>
              <a:t>Documento de 70 páginas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42F6CDC-E842-41CB-B579-B416530EA7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770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169"/>
    </mc:Choice>
    <mc:Fallback xmlns="">
      <p:transition spd="slow" advTm="201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62C6E63-9AEB-4BE5-BAD2-88F03E38C2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19" y="743040"/>
            <a:ext cx="5835325" cy="43059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344065A-4EDE-467D-AA36-0E4099D056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1113" y="2712921"/>
            <a:ext cx="6665844" cy="4358689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F9FF4AE9-DA97-4955-BC1F-EFD2F21A3554}"/>
              </a:ext>
            </a:extLst>
          </p:cNvPr>
          <p:cNvSpPr/>
          <p:nvPr/>
        </p:nvSpPr>
        <p:spPr>
          <a:xfrm>
            <a:off x="6361044" y="601877"/>
            <a:ext cx="544664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i="1" dirty="0">
                <a:solidFill>
                  <a:srgbClr val="00B0F0"/>
                </a:solidFill>
                <a:latin typeface="montserrat"/>
              </a:rPr>
              <a:t>“La formación de </a:t>
            </a:r>
            <a:r>
              <a:rPr lang="es-ES" sz="2400" b="1" i="1" dirty="0">
                <a:solidFill>
                  <a:srgbClr val="00B0F0"/>
                </a:solidFill>
                <a:latin typeface="montserrat"/>
              </a:rPr>
              <a:t>enfermeras gestoras de casos y otros roles en atención intermedia y continuidad asistencial </a:t>
            </a:r>
            <a:r>
              <a:rPr lang="es-ES" sz="2400" i="1" dirty="0">
                <a:solidFill>
                  <a:srgbClr val="00B0F0"/>
                </a:solidFill>
                <a:latin typeface="montserrat"/>
              </a:rPr>
              <a:t>debe centrase en el desarrollo de competencias en gestión clínica, coordinación de cuidados y liderazgo”</a:t>
            </a:r>
            <a:endParaRPr lang="es-ES" sz="2400" b="0" i="0" dirty="0">
              <a:solidFill>
                <a:srgbClr val="00B0F0"/>
              </a:solidFill>
              <a:effectLst/>
              <a:latin typeface="montserrat"/>
            </a:endParaRP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AEB5787B-1F50-429C-8833-303F4127AF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709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78"/>
    </mc:Choice>
    <mc:Fallback xmlns="">
      <p:transition spd="slow" advTm="82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4879298-3E36-41BC-96AE-B5357BABD2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291" y="691239"/>
            <a:ext cx="5516493" cy="51574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A0D4F50-230A-4849-9127-DD7700453F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2591" y="3019165"/>
            <a:ext cx="4518991" cy="32271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F5BE3CAC-DCED-4778-B61D-A3BCEAF9D104}"/>
              </a:ext>
            </a:extLst>
          </p:cNvPr>
          <p:cNvSpPr/>
          <p:nvPr/>
        </p:nvSpPr>
        <p:spPr>
          <a:xfrm>
            <a:off x="6467061" y="850265"/>
            <a:ext cx="514543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i="1" dirty="0">
                <a:solidFill>
                  <a:srgbClr val="00B0F0"/>
                </a:solidFill>
                <a:latin typeface="montserrat"/>
              </a:rPr>
              <a:t>“La digitalización </a:t>
            </a:r>
            <a:r>
              <a:rPr lang="es-ES" sz="2400" i="1" dirty="0">
                <a:solidFill>
                  <a:srgbClr val="00B0F0"/>
                </a:solidFill>
                <a:latin typeface="montserrat"/>
              </a:rPr>
              <a:t>ha sido un avance crucial, permitiendo un intercambio fluido de información y una mejor coordinación en la planificación de los tratamientos” 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4D84EC88-2A23-44CD-920A-E19C1F3CE4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06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07"/>
    </mc:Choice>
    <mc:Fallback xmlns="">
      <p:transition spd="slow" advTm="121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D758B02-8685-498C-9992-C1460C3DEB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548" y="622852"/>
            <a:ext cx="6072313" cy="54056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B6BAA0C0-2D02-4E64-8858-4671D87B2B82}"/>
              </a:ext>
            </a:extLst>
          </p:cNvPr>
          <p:cNvSpPr/>
          <p:nvPr/>
        </p:nvSpPr>
        <p:spPr>
          <a:xfrm>
            <a:off x="6550699" y="462983"/>
            <a:ext cx="534975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rgbClr val="00B0F0"/>
                </a:solidFill>
                <a:latin typeface="montserrat"/>
              </a:rPr>
              <a:t>Atención intermedia </a:t>
            </a:r>
            <a:r>
              <a:rPr lang="es-ES" sz="2400" dirty="0">
                <a:solidFill>
                  <a:srgbClr val="00B0F0"/>
                </a:solidFill>
                <a:latin typeface="montserrat"/>
              </a:rPr>
              <a:t>— nivel clave para recuperar funcionalidad y evitar dependencia.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rgbClr val="00B0F0"/>
                </a:solidFill>
                <a:latin typeface="montserrat"/>
              </a:rPr>
              <a:t>Fragilidad </a:t>
            </a:r>
            <a:r>
              <a:rPr lang="es-ES" sz="2400" dirty="0">
                <a:solidFill>
                  <a:srgbClr val="00B0F0"/>
                </a:solidFill>
                <a:latin typeface="montserrat"/>
              </a:rPr>
              <a:t>— la falta de recursos adecuados precipita deterioro evitable.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rgbClr val="00B0F0"/>
                </a:solidFill>
                <a:latin typeface="montserrat"/>
              </a:rPr>
              <a:t>Continuidad asistencial </a:t>
            </a:r>
            <a:r>
              <a:rPr lang="es-ES" sz="2400" dirty="0">
                <a:solidFill>
                  <a:srgbClr val="00B0F0"/>
                </a:solidFill>
                <a:latin typeface="montserrat"/>
              </a:rPr>
              <a:t>— sin coordinación, la persona mayor queda atrapada entre niveles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rgbClr val="00B0F0"/>
                </a:solidFill>
                <a:latin typeface="montserrat"/>
              </a:rPr>
              <a:t>Modelo centrado en la persona </a:t>
            </a:r>
            <a:r>
              <a:rPr lang="es-ES" sz="2400" dirty="0">
                <a:solidFill>
                  <a:srgbClr val="00B0F0"/>
                </a:solidFill>
                <a:latin typeface="montserrat"/>
              </a:rPr>
              <a:t>— el objetivo es mantener la vida en el domicilio, no solo tratar enfermedades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6E93E52-BCF7-44FF-AD4C-DFCAE6EBD39F}"/>
              </a:ext>
            </a:extLst>
          </p:cNvPr>
          <p:cNvSpPr/>
          <p:nvPr/>
        </p:nvSpPr>
        <p:spPr>
          <a:xfrm>
            <a:off x="7422302" y="4987298"/>
            <a:ext cx="2704587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Marisa de la Rica </a:t>
            </a:r>
            <a:r>
              <a:rPr lang="es-ES" sz="11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Escuín</a:t>
            </a:r>
            <a:endParaRPr lang="es-ES" sz="11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100" i="1" dirty="0">
                <a:latin typeface="Arial" panose="020B0604020202020204" pitchFamily="34" charset="0"/>
                <a:cs typeface="Arial" panose="020B0604020202020204" pitchFamily="34" charset="0"/>
              </a:rPr>
              <a:t>Enfermera Especialista en Geriatría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100" i="1" dirty="0">
                <a:latin typeface="Arial" panose="020B0604020202020204" pitchFamily="34" charset="0"/>
                <a:cs typeface="Arial" panose="020B0604020202020204" pitchFamily="34" charset="0"/>
              </a:rPr>
              <a:t>Enfermera de Investigación Clínica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100" i="1" dirty="0">
                <a:latin typeface="Arial" panose="020B0604020202020204" pitchFamily="34" charset="0"/>
                <a:cs typeface="Arial" panose="020B0604020202020204" pitchFamily="34" charset="0"/>
              </a:rPr>
              <a:t>Trabajadora social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100" i="1" dirty="0">
                <a:latin typeface="Arial" panose="020B0604020202020204" pitchFamily="34" charset="0"/>
                <a:cs typeface="Arial" panose="020B0604020202020204" pitchFamily="34" charset="0"/>
              </a:rPr>
              <a:t>Profesora Universidad Zaragoza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100" i="1" dirty="0">
                <a:latin typeface="Arial" panose="020B0604020202020204" pitchFamily="34" charset="0"/>
                <a:cs typeface="Arial" panose="020B0604020202020204" pitchFamily="34" charset="0"/>
              </a:rPr>
              <a:t>Presidenta Aragón ASECPAL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100" i="1" dirty="0">
                <a:latin typeface="Arial" panose="020B0604020202020204" pitchFamily="34" charset="0"/>
                <a:cs typeface="Arial" panose="020B0604020202020204" pitchFamily="34" charset="0"/>
              </a:rPr>
              <a:t>Vicepresidenta de SECPAL</a:t>
            </a:r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2477E76-22FF-40DB-B36D-1C1EF4A865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26889" y="5061502"/>
            <a:ext cx="990600" cy="1152525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AB803519-C81C-4728-85E2-47B4051727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75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31"/>
    </mc:Choice>
    <mc:Fallback xmlns="">
      <p:transition spd="slow" advTm="160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1930" y="1734997"/>
            <a:ext cx="6175513" cy="3861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3748862-C75F-434B-8E13-AD16878DB9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456" y="3665833"/>
            <a:ext cx="4492487" cy="238283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DBF46B8-88EA-47D4-9574-6B581F9EE9C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" r="-188" b="23246"/>
          <a:stretch/>
        </p:blipFill>
        <p:spPr>
          <a:xfrm>
            <a:off x="595266" y="1459064"/>
            <a:ext cx="4967403" cy="202568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Título 2">
            <a:extLst>
              <a:ext uri="{FF2B5EF4-FFF2-40B4-BE49-F238E27FC236}">
                <a16:creationId xmlns:a16="http://schemas.microsoft.com/office/drawing/2014/main" id="{55F00FE4-2E13-4A15-9F68-F5997019AC63}"/>
              </a:ext>
            </a:extLst>
          </p:cNvPr>
          <p:cNvSpPr txBox="1">
            <a:spLocks/>
          </p:cNvSpPr>
          <p:nvPr/>
        </p:nvSpPr>
        <p:spPr>
          <a:xfrm>
            <a:off x="1595907" y="696058"/>
            <a:ext cx="9435157" cy="7069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96D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Revisión </a:t>
            </a:r>
            <a:r>
              <a:rPr lang="es-ES" sz="4000" b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del Grupo de trabajo de AI</a:t>
            </a:r>
            <a:endParaRPr lang="es-ES" sz="4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A9132D1D-FAF5-48BF-B101-A8CB00DD56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1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901"/>
    </mc:Choice>
    <mc:Fallback xmlns="">
      <p:transition spd="slow" advTm="179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4765" cy="712967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013CFE3D-CEED-4AC4-AF41-5AE0E67049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016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46"/>
    </mc:Choice>
    <mc:Fallback xmlns="">
      <p:transition spd="slow" advTm="116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9B2575FD-6015-4CF2-AB89-52ECB20B4997}"/>
              </a:ext>
            </a:extLst>
          </p:cNvPr>
          <p:cNvSpPr/>
          <p:nvPr/>
        </p:nvSpPr>
        <p:spPr>
          <a:xfrm>
            <a:off x="507326" y="1981154"/>
            <a:ext cx="6463317" cy="3416320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Unidad de Subagudos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(&lt;2 semanas)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Unidad de Media Estancia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(2-8 semanas</a:t>
            </a:r>
            <a:r>
              <a:rPr lang="es-ES" sz="2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Unidades de Recuperación Funcional, Unidad de Psicogeriatría, Unidad de Cuidados Continuados y Unidad de Cuidados Paliativos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" sz="24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Unidad de Larga Estancia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(&gt;8 semanas)</a:t>
            </a:r>
          </a:p>
        </p:txBody>
      </p:sp>
      <p:sp>
        <p:nvSpPr>
          <p:cNvPr id="7" name="Título 4">
            <a:extLst>
              <a:ext uri="{FF2B5EF4-FFF2-40B4-BE49-F238E27FC236}">
                <a16:creationId xmlns:a16="http://schemas.microsoft.com/office/drawing/2014/main" id="{1146B7F0-7532-4B97-83D2-0439050BE8A1}"/>
              </a:ext>
            </a:extLst>
          </p:cNvPr>
          <p:cNvSpPr txBox="1">
            <a:spLocks/>
          </p:cNvSpPr>
          <p:nvPr/>
        </p:nvSpPr>
        <p:spPr>
          <a:xfrm>
            <a:off x="638634" y="299218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E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4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Camas de internamiento </a:t>
            </a:r>
            <a:r>
              <a:rPr lang="es-E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 AI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F00580C-BC84-463C-BEBF-BC0710191CCC}"/>
              </a:ext>
            </a:extLst>
          </p:cNvPr>
          <p:cNvSpPr/>
          <p:nvPr/>
        </p:nvSpPr>
        <p:spPr>
          <a:xfrm>
            <a:off x="9694559" y="5606035"/>
            <a:ext cx="20250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Nueva edición 2026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41A2491-042F-4947-A08C-988BB2C125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0643" y="2014696"/>
            <a:ext cx="2353022" cy="3349235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D7FCC5C-42DD-4CC1-BA20-14709718D8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84967" y="1981153"/>
            <a:ext cx="2353022" cy="3382777"/>
          </a:xfrm>
          <a:prstGeom prst="rect">
            <a:avLst/>
          </a:prstGeom>
          <a:ln w="19050"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BB9CE0F9-BBC5-4989-A7D1-132A9BE5DB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81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34"/>
    </mc:Choice>
    <mc:Fallback xmlns="">
      <p:transition spd="slow" advTm="204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37C558A-23A9-49F9-B7BC-9FDA76BCDF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061" y="2024196"/>
            <a:ext cx="5849007" cy="25136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2DA599B-BC67-4B1D-B5F0-16E6B808AE50}"/>
              </a:ext>
            </a:extLst>
          </p:cNvPr>
          <p:cNvSpPr/>
          <p:nvPr/>
        </p:nvSpPr>
        <p:spPr>
          <a:xfrm>
            <a:off x="483061" y="5039539"/>
            <a:ext cx="112258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Este estudio resalta la necesidad de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integrar la atención paliativa en atención  intermedia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dado el alto riesgo de mortalidad en pacientes con enfermedades crónicas progresivas y multimorbilidades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B844E8E-0BC8-427A-9C49-7037C106405A}"/>
              </a:ext>
            </a:extLst>
          </p:cNvPr>
          <p:cNvSpPr txBox="1"/>
          <p:nvPr/>
        </p:nvSpPr>
        <p:spPr>
          <a:xfrm>
            <a:off x="6712867" y="2031332"/>
            <a:ext cx="5174333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Atención intermedia= </a:t>
            </a:r>
            <a:r>
              <a:rPr lang="es-ES" b="1" i="1" dirty="0">
                <a:latin typeface="Arial" panose="020B0604020202020204" pitchFamily="34" charset="0"/>
                <a:cs typeface="Arial" panose="020B0604020202020204" pitchFamily="34" charset="0"/>
              </a:rPr>
              <a:t>“zona de incertidumbre pronóstica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” con elevada mortalidad al año (1/4)</a:t>
            </a:r>
          </a:p>
        </p:txBody>
      </p:sp>
      <p:sp>
        <p:nvSpPr>
          <p:cNvPr id="9" name="Título 5">
            <a:extLst>
              <a:ext uri="{FF2B5EF4-FFF2-40B4-BE49-F238E27FC236}">
                <a16:creationId xmlns:a16="http://schemas.microsoft.com/office/drawing/2014/main" id="{35EF0940-241E-43BF-B10E-F75F1CD0B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16962"/>
            <a:ext cx="10515600" cy="696913"/>
          </a:xfrm>
        </p:spPr>
        <p:txBody>
          <a:bodyPr>
            <a:noAutofit/>
          </a:bodyPr>
          <a:lstStyle/>
          <a:p>
            <a:pPr algn="ctr"/>
            <a:r>
              <a:rPr lang="es-E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Modelos integrados Geriatría- Paliativos </a:t>
            </a:r>
            <a:br>
              <a:rPr lang="es-ES" sz="4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4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 Atención Intermedia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E1403E72-9E18-496A-8879-601B033717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2867" y="2962258"/>
            <a:ext cx="2509248" cy="161960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9A249C8-86DA-4C83-88DD-ECF14F58CF0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402" r="4915" b="14095"/>
          <a:stretch/>
        </p:blipFill>
        <p:spPr>
          <a:xfrm>
            <a:off x="9519305" y="2891154"/>
            <a:ext cx="2367895" cy="1761815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A2AE5439-28CA-4A76-8E1E-689A42AF2B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05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325"/>
    </mc:Choice>
    <mc:Fallback xmlns="">
      <p:transition spd="slow" advTm="203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/>
          <a:srcRect t="8019" r="195"/>
          <a:stretch/>
        </p:blipFill>
        <p:spPr>
          <a:xfrm>
            <a:off x="13252" y="1046922"/>
            <a:ext cx="12178748" cy="5471998"/>
          </a:xfrm>
          <a:prstGeom prst="rect">
            <a:avLst/>
          </a:prstGeom>
        </p:spPr>
      </p:pic>
      <p:sp>
        <p:nvSpPr>
          <p:cNvPr id="3" name="Título 5">
            <a:extLst>
              <a:ext uri="{FF2B5EF4-FFF2-40B4-BE49-F238E27FC236}">
                <a16:creationId xmlns:a16="http://schemas.microsoft.com/office/drawing/2014/main" id="{AA96CBED-E315-43ED-AAB4-38108C933DE0}"/>
              </a:ext>
            </a:extLst>
          </p:cNvPr>
          <p:cNvSpPr txBox="1">
            <a:spLocks/>
          </p:cNvSpPr>
          <p:nvPr/>
        </p:nvSpPr>
        <p:spPr>
          <a:xfrm>
            <a:off x="1327232" y="456832"/>
            <a:ext cx="9124163" cy="70696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96D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Trayectoria de la </a:t>
            </a:r>
            <a:br>
              <a:rPr lang="es-E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4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fragilidad y complejidad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DB604BB6-7C80-4386-93A8-6401F357A2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816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570"/>
    </mc:Choice>
    <mc:Fallback xmlns="">
      <p:transition spd="slow" advTm="195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9453B42-FF91-456B-93DE-6705270CF2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861" y="3400729"/>
            <a:ext cx="5310168" cy="232003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2239E787-25F7-4823-86EB-5A703F911FC5}"/>
              </a:ext>
            </a:extLst>
          </p:cNvPr>
          <p:cNvSpPr/>
          <p:nvPr/>
        </p:nvSpPr>
        <p:spPr>
          <a:xfrm>
            <a:off x="321983" y="2137447"/>
            <a:ext cx="115480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La transformación de la atención geriátrica no es solo una necesidad sanitaria, </a:t>
            </a:r>
          </a:p>
          <a:p>
            <a:pPr algn="ctr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sino un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compromiso ético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con las personas mayores más vulnerables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F922697-7837-49ED-B342-F677CF5EEF7B}"/>
              </a:ext>
            </a:extLst>
          </p:cNvPr>
          <p:cNvSpPr/>
          <p:nvPr/>
        </p:nvSpPr>
        <p:spPr>
          <a:xfrm>
            <a:off x="642384" y="492166"/>
            <a:ext cx="111457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 reto principal</a:t>
            </a:r>
            <a:endParaRPr lang="es-ES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 transición clínica del paciente frágil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C23F9B9-305E-4ABA-9F88-49EFC0D9DE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4443" y="3199770"/>
            <a:ext cx="5137714" cy="3166064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D64AB765-FF03-4785-9E46-A72ADC131A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086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73"/>
    </mc:Choice>
    <mc:Fallback xmlns="">
      <p:transition spd="slow" advTm="190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5A3794-9B99-40ED-A873-902E5F369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860A604-091E-46E7-82DA-8DA943729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C. de Madrid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6CA5805A-B000-4683-9B91-695B448725C5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xfrm>
            <a:off x="839787" y="2480406"/>
            <a:ext cx="5157787" cy="38533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UME en hospitales agudos, de Apoyo y Media Estancia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Geriatras en hospitales generales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Geriatría transversal </a:t>
            </a:r>
          </a:p>
          <a:p>
            <a:pPr marL="0" indent="0">
              <a:buNone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( especialidades, urgencias y residencia)</a:t>
            </a:r>
          </a:p>
          <a:p>
            <a:pPr marL="0" indent="0">
              <a:buNone/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16C1565-8F63-458B-A48A-0E7CB639AD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s-E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Cataluña</a:t>
            </a:r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66B728CB-0B74-4F74-B63A-7720F424561A}"/>
              </a:ext>
            </a:extLst>
          </p:cNvPr>
          <p:cNvSpPr txBox="1">
            <a:spLocks noGrp="1"/>
          </p:cNvSpPr>
          <p:nvPr>
            <p:ph sz="quarter" idx="4"/>
          </p:nvPr>
        </p:nvSpPr>
        <p:spPr>
          <a:xfrm>
            <a:off x="6194427" y="2505075"/>
            <a:ext cx="5157785" cy="3742563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Centros sociosanitarios </a:t>
            </a:r>
          </a:p>
          <a:p>
            <a:pPr marL="0" indent="0">
              <a:buNone/>
            </a:pP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(Hospitales de Atención  Intermedia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UFISS- Unidades funcionales interdisciplinares sociosanitarias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PADES-Domiciliaria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sz="1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81AC2E4-C7EE-4F4A-AB50-364B6087FE8C}"/>
              </a:ext>
            </a:extLst>
          </p:cNvPr>
          <p:cNvSpPr/>
          <p:nvPr/>
        </p:nvSpPr>
        <p:spPr>
          <a:xfrm>
            <a:off x="836612" y="673963"/>
            <a:ext cx="103134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Planes de Salud diferentes por </a:t>
            </a:r>
            <a:r>
              <a:rPr lang="es-ES" sz="4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CC.AA</a:t>
            </a:r>
            <a:endParaRPr lang="es-ES" sz="4000" dirty="0">
              <a:solidFill>
                <a:schemeClr val="accent4"/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DB73F7D-801B-4A50-AE7E-120E6912D3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5370" y="4678733"/>
            <a:ext cx="1253231" cy="288858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0A3BCA2-D567-4AEE-8557-2C36A375BB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2688" y="4603867"/>
            <a:ext cx="1409078" cy="316034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F6D1805-4223-4812-8256-E449C0EC65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1115" y="4946268"/>
            <a:ext cx="1096201" cy="117824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202ED014-B851-4151-9384-01AEABA1C6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39978" y="4901595"/>
            <a:ext cx="1096201" cy="2445836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75003E3D-B76B-44FE-AB37-8F6B845A724D}"/>
              </a:ext>
            </a:extLst>
          </p:cNvPr>
          <p:cNvSpPr/>
          <p:nvPr/>
        </p:nvSpPr>
        <p:spPr>
          <a:xfrm>
            <a:off x="3601954" y="6005360"/>
            <a:ext cx="684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2011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0875F36B-88C1-480A-961E-B25239D1CB4B}"/>
              </a:ext>
            </a:extLst>
          </p:cNvPr>
          <p:cNvSpPr/>
          <p:nvPr/>
        </p:nvSpPr>
        <p:spPr>
          <a:xfrm>
            <a:off x="5142414" y="5991711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4F48A95A-AFD2-486F-B13D-F549DB1303BF}"/>
              </a:ext>
            </a:extLst>
          </p:cNvPr>
          <p:cNvSpPr/>
          <p:nvPr/>
        </p:nvSpPr>
        <p:spPr>
          <a:xfrm>
            <a:off x="8763794" y="5938357"/>
            <a:ext cx="6976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1986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ADADE8EA-D45B-4C30-A52A-23D1A1C8A96C}"/>
              </a:ext>
            </a:extLst>
          </p:cNvPr>
          <p:cNvSpPr/>
          <p:nvPr/>
        </p:nvSpPr>
        <p:spPr>
          <a:xfrm>
            <a:off x="10617103" y="5938357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EF5B745-CFD1-41C1-A3C2-AF879A632F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50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938"/>
    </mc:Choice>
    <mc:Fallback xmlns="">
      <p:transition spd="slow" advTm="379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838" y="1754366"/>
            <a:ext cx="5583461" cy="4380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995611" y="4042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Calidad asistencial</a:t>
            </a:r>
          </a:p>
          <a:p>
            <a:pPr algn="ctr"/>
            <a:r>
              <a:rPr lang="es-ES" sz="4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Criterios de estructura </a:t>
            </a:r>
            <a:endParaRPr lang="es-ES" sz="4000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6253411" y="5798727"/>
            <a:ext cx="52661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Bullich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I et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al.Recursos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sociosanitarios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en Cataluña. Situación actual.2017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6589784" y="5995914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Plan estratégico de Atención geriátrica y paliativa especializada 2023</a:t>
            </a: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7299" y="2303707"/>
            <a:ext cx="1615580" cy="1176630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6926" y="4230356"/>
            <a:ext cx="1536325" cy="1268078"/>
          </a:xfrm>
          <a:prstGeom prst="rect">
            <a:avLst/>
          </a:prstGeom>
        </p:spPr>
      </p:pic>
      <p:sp>
        <p:nvSpPr>
          <p:cNvPr id="25" name="CuadroTexto 24"/>
          <p:cNvSpPr txBox="1"/>
          <p:nvPr/>
        </p:nvSpPr>
        <p:spPr>
          <a:xfrm>
            <a:off x="8229600" y="2143125"/>
            <a:ext cx="2414588" cy="1085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26" name="CuadroTexto 25"/>
          <p:cNvSpPr txBox="1"/>
          <p:nvPr/>
        </p:nvSpPr>
        <p:spPr>
          <a:xfrm>
            <a:off x="7895963" y="1522229"/>
            <a:ext cx="398960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b="1" dirty="0">
              <a:solidFill>
                <a:srgbClr val="F0945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Hospitales de Apoyo</a:t>
            </a:r>
          </a:p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(más  acceso a tecnología y cerca de grandes hospitales)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Hospitales de Media Estancia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(menos acceso tecnología )</a:t>
            </a:r>
          </a:p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uadroTexto 26"/>
          <p:cNvSpPr txBox="1"/>
          <p:nvPr/>
        </p:nvSpPr>
        <p:spPr>
          <a:xfrm>
            <a:off x="7856335" y="3629026"/>
            <a:ext cx="398960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Hospitales de Atención Intermedia (antes Centro sociosanitario)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(menos tecnología en general y podría ser el equivalente a Hospital de Media Estancia pero 1 por cada 3 hospitales)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35338E38-38DB-4F62-ACF4-C8152B86C0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927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181"/>
    </mc:Choice>
    <mc:Fallback xmlns="">
      <p:transition spd="slow" advTm="171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D45A938-0F68-4D71-B9FA-EAC1809002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414" r="2140"/>
          <a:stretch/>
        </p:blipFill>
        <p:spPr>
          <a:xfrm>
            <a:off x="431155" y="2133702"/>
            <a:ext cx="5844210" cy="30654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66C17BB3-A163-4F80-B912-D4F191BB4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994" y="768894"/>
            <a:ext cx="10007032" cy="706964"/>
          </a:xfrm>
        </p:spPr>
        <p:txBody>
          <a:bodyPr>
            <a:noAutofit/>
          </a:bodyPr>
          <a:lstStyle/>
          <a:p>
            <a:pPr algn="ctr"/>
            <a:r>
              <a:rPr lang="es-E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Distribución </a:t>
            </a:r>
            <a:r>
              <a:rPr lang="es-ES" sz="4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desigual</a:t>
            </a:r>
            <a:r>
              <a:rPr lang="es-E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camas y déficit de camas para mayores </a:t>
            </a:r>
            <a:r>
              <a:rPr lang="es-ES" sz="4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(URF 2024)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11DA5F1E-14E7-4D24-A8DA-108C482548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901144" y="1825625"/>
            <a:ext cx="6389712" cy="435133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C0503A0-6743-4A55-89DE-9E3DAEB24BB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1464" t="15833" r="10833" b="57633"/>
          <a:stretch/>
        </p:blipFill>
        <p:spPr>
          <a:xfrm>
            <a:off x="7021704" y="2133702"/>
            <a:ext cx="4739141" cy="8887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2C5C6CBF-188D-4B9E-B61A-DAC666A619AF}"/>
              </a:ext>
            </a:extLst>
          </p:cNvPr>
          <p:cNvSpPr txBox="1"/>
          <p:nvPr/>
        </p:nvSpPr>
        <p:spPr>
          <a:xfrm>
            <a:off x="5401219" y="3314875"/>
            <a:ext cx="834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2025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0EDFFF2-390C-4363-A6BF-A423B1B2C7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5340" y="4548602"/>
            <a:ext cx="3351758" cy="159805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0C22730-CFFB-4FB9-989A-7575224A85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61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42"/>
    </mc:Choice>
    <mc:Fallback xmlns="">
      <p:transition spd="slow" advTm="120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901054" y="581326"/>
            <a:ext cx="10515600" cy="1495291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Calidad asistencial</a:t>
            </a:r>
          </a:p>
          <a:p>
            <a:pPr algn="ctr"/>
            <a:r>
              <a:rPr lang="es-ES" sz="4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Indicadores de resultados</a:t>
            </a:r>
            <a:br>
              <a:rPr lang="es-ES" sz="36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es-ES" sz="3600" b="1" dirty="0">
              <a:solidFill>
                <a:schemeClr val="accent4"/>
              </a:solidFill>
              <a:latin typeface="+mn-lt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2126" y="1944178"/>
            <a:ext cx="1630861" cy="19738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752" y="3641903"/>
            <a:ext cx="4113485" cy="27216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536" y="1536795"/>
            <a:ext cx="2340113" cy="250511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8"/>
          <a:srcRect l="2397" t="3731" r="12775" b="14308"/>
          <a:stretch/>
        </p:blipFill>
        <p:spPr>
          <a:xfrm>
            <a:off x="5485764" y="4501719"/>
            <a:ext cx="2715554" cy="14871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9"/>
          <a:srcRect l="72285" t="55829" r="8747" b="32516"/>
          <a:stretch/>
        </p:blipFill>
        <p:spPr>
          <a:xfrm>
            <a:off x="8808022" y="4472726"/>
            <a:ext cx="2843200" cy="14279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58854" y="3790317"/>
            <a:ext cx="1380239" cy="8609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42456" y="3740966"/>
            <a:ext cx="1312945" cy="804562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2823445" y="2610221"/>
            <a:ext cx="17996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2007 UME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Método Delphi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98 geriatras</a:t>
            </a: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12"/>
          <a:srcRect l="31625" t="16250" r="9779" b="15095"/>
          <a:stretch/>
        </p:blipFill>
        <p:spPr>
          <a:xfrm>
            <a:off x="8412645" y="1868559"/>
            <a:ext cx="3098101" cy="20494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CuadroTexto 16"/>
          <p:cNvSpPr txBox="1"/>
          <p:nvPr/>
        </p:nvSpPr>
        <p:spPr>
          <a:xfrm>
            <a:off x="7376628" y="2610221"/>
            <a:ext cx="1092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E45D2443-A327-475C-A161-6681333A10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199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310"/>
    </mc:Choice>
    <mc:Fallback xmlns="">
      <p:transition spd="slow" advTm="533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13C86C-C0FA-4E95-A6DB-D2695B087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1742" y="785762"/>
            <a:ext cx="10515600" cy="696528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Clasificación por procesos </a:t>
            </a:r>
            <a:br>
              <a:rPr lang="es-E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dirty="0"/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508ADA2D-9B54-4CED-8B83-8A0E78CEAF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122361" y="1589303"/>
            <a:ext cx="6230947" cy="435133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2879F34-FDC6-42A9-9382-392553C9EA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692" y="1482290"/>
            <a:ext cx="3973768" cy="42541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D0D0620-5DF4-446F-9762-64E45630E5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8229" y="3232261"/>
            <a:ext cx="512109" cy="79254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6B53373-AD3E-43B5-9096-8142E3EC40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19741" y="4648372"/>
            <a:ext cx="1665669" cy="1438438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D3B36AA8-7D3F-4331-A4F1-1B08E1150A10}"/>
              </a:ext>
            </a:extLst>
          </p:cNvPr>
          <p:cNvSpPr/>
          <p:nvPr/>
        </p:nvSpPr>
        <p:spPr>
          <a:xfrm>
            <a:off x="2172259" y="5953144"/>
            <a:ext cx="27897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/>
              <a:t>Documento de 179 páginas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A25F6C2-5445-4C3F-91BE-2E8853F6AC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21210" y="5943954"/>
            <a:ext cx="369332" cy="369332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250DED46-537D-4392-B26B-D341195B9E98}"/>
              </a:ext>
            </a:extLst>
          </p:cNvPr>
          <p:cNvSpPr/>
          <p:nvPr/>
        </p:nvSpPr>
        <p:spPr>
          <a:xfrm>
            <a:off x="8956192" y="538294"/>
            <a:ext cx="15183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(2026)</a:t>
            </a:r>
            <a:endParaRPr lang="es-ES" sz="3600" dirty="0"/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76A63219-EE05-4689-83AE-8F733C5798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393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62"/>
    </mc:Choice>
    <mc:Fallback xmlns="">
      <p:transition spd="slow" advTm="207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9597" y="1962292"/>
            <a:ext cx="1786211" cy="20859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4841" y="4581808"/>
            <a:ext cx="4240816" cy="1351207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800884" y="2436687"/>
            <a:ext cx="10920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2007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10878331" y="2448288"/>
            <a:ext cx="10920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7"/>
          <a:srcRect l="9442" t="34499" r="15287" b="52588"/>
          <a:stretch/>
        </p:blipFill>
        <p:spPr>
          <a:xfrm>
            <a:off x="8315916" y="4608754"/>
            <a:ext cx="3504909" cy="12650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44241" y="1590261"/>
            <a:ext cx="2826049" cy="3006843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8315916" y="5969091"/>
            <a:ext cx="42990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Fotografía cortesía 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Sebastiá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 J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Santaeguénia</a:t>
            </a:r>
            <a:endParaRPr lang="es-E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ítulo 4"/>
          <p:cNvSpPr txBox="1">
            <a:spLocks/>
          </p:cNvSpPr>
          <p:nvPr/>
        </p:nvSpPr>
        <p:spPr>
          <a:xfrm>
            <a:off x="838200" y="517357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Estándares de calidad </a:t>
            </a:r>
          </a:p>
          <a:p>
            <a:pPr algn="ctr"/>
            <a:r>
              <a:rPr lang="es-ES" sz="32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Recomendaciones</a:t>
            </a:r>
            <a:r>
              <a:rPr lang="es-ES" sz="4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2500" y="2678195"/>
            <a:ext cx="1438392" cy="126849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58559" y="2685841"/>
            <a:ext cx="1231493" cy="1197927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6754357" y="3928243"/>
            <a:ext cx="1857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Método Delphi</a:t>
            </a:r>
          </a:p>
          <a:p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( 98 geriatras)</a:t>
            </a: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8609" y="1962294"/>
            <a:ext cx="1746752" cy="19592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CuadroTexto 15"/>
          <p:cNvSpPr txBox="1"/>
          <p:nvPr/>
        </p:nvSpPr>
        <p:spPr>
          <a:xfrm>
            <a:off x="-112254" y="6154165"/>
            <a:ext cx="11874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Baztan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et al. Encuesta sobre estructura y actividad de las unidades geriátricas de media estancia y convalecencia.REGG.2000</a:t>
            </a:r>
          </a:p>
          <a:p>
            <a:pPr algn="r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6429" y="4559924"/>
            <a:ext cx="3613722" cy="1394973"/>
          </a:xfrm>
          <a:prstGeom prst="rect">
            <a:avLst/>
          </a:prstGeom>
        </p:spPr>
      </p:pic>
      <p:sp>
        <p:nvSpPr>
          <p:cNvPr id="21" name="CuadroTexto 20"/>
          <p:cNvSpPr txBox="1"/>
          <p:nvPr/>
        </p:nvSpPr>
        <p:spPr>
          <a:xfrm>
            <a:off x="2742898" y="2490379"/>
            <a:ext cx="12619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2000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2907795" y="3921533"/>
            <a:ext cx="1857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Encuesta</a:t>
            </a:r>
          </a:p>
          <a:p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( 38 centros)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9F874040-2217-4152-9DCD-96E3A09C77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94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530"/>
    </mc:Choice>
    <mc:Fallback xmlns="">
      <p:transition spd="slow" advTm="435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485FD0-6742-4F10-9BB2-0574053F4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191" y="727236"/>
            <a:ext cx="11012557" cy="706964"/>
          </a:xfrm>
        </p:spPr>
        <p:txBody>
          <a:bodyPr>
            <a:noAutofit/>
          </a:bodyPr>
          <a:lstStyle/>
          <a:p>
            <a:pPr algn="ctr"/>
            <a:r>
              <a:rPr lang="es-E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Ratios de pacientes por profesional </a:t>
            </a:r>
            <a:r>
              <a:rPr lang="es-ES" sz="4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(2024)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F1E6557-C60F-4E8C-A49F-53CECC5F01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697" r="50000"/>
          <a:stretch/>
        </p:blipFill>
        <p:spPr>
          <a:xfrm>
            <a:off x="822287" y="1799223"/>
            <a:ext cx="3646171" cy="415926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A403EE1-205F-411C-9F4F-B3A240FD0DB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464" t="15833" r="10833" b="57633"/>
          <a:stretch/>
        </p:blipFill>
        <p:spPr>
          <a:xfrm>
            <a:off x="5411356" y="1655147"/>
            <a:ext cx="5048751" cy="8747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D67D344-AA0F-4AAE-BF0E-2D6C31BD71E1}"/>
              </a:ext>
            </a:extLst>
          </p:cNvPr>
          <p:cNvSpPr txBox="1"/>
          <p:nvPr/>
        </p:nvSpPr>
        <p:spPr>
          <a:xfrm>
            <a:off x="3326724" y="2160598"/>
            <a:ext cx="869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2026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2AEB069-25C3-4FE6-8E24-627D0AC469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565" y="2643184"/>
            <a:ext cx="6400148" cy="3487580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436A61C4-A7B5-4071-BA50-64AB1CD2B2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64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284"/>
    </mc:Choice>
    <mc:Fallback xmlns="">
      <p:transition spd="slow" advTm="322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D76FDB6-6E6F-4086-AD5F-50BD48FC26F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22" b="10724"/>
          <a:stretch/>
        </p:blipFill>
        <p:spPr>
          <a:xfrm>
            <a:off x="0" y="-331304"/>
            <a:ext cx="12351025" cy="7368208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DA2244F3-C98F-4EFA-B69B-EDCA61AB88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816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30"/>
    </mc:Choice>
    <mc:Fallback xmlns="">
      <p:transition spd="slow" advTm="29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EF18C186-F904-463F-9A22-52B33FA9E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34629" y="483337"/>
            <a:ext cx="13081308" cy="1381086"/>
          </a:xfrm>
        </p:spPr>
        <p:txBody>
          <a:bodyPr>
            <a:norm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Transformación en </a:t>
            </a:r>
            <a:r>
              <a:rPr lang="es-ES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r>
              <a:rPr lang="es-ES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la AI</a:t>
            </a:r>
            <a:br>
              <a:rPr lang="es-ES" dirty="0"/>
            </a:br>
            <a:endParaRPr lang="es-ES" dirty="0"/>
          </a:p>
        </p:txBody>
      </p:sp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9F045116-8320-49CD-BE27-98F0185905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9548648" y="2181768"/>
            <a:ext cx="2583251" cy="1964377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219B27B-5425-4135-A3BB-91EE33629583}"/>
              </a:ext>
            </a:extLst>
          </p:cNvPr>
          <p:cNvSpPr txBox="1"/>
          <p:nvPr/>
        </p:nvSpPr>
        <p:spPr>
          <a:xfrm>
            <a:off x="433099" y="1545208"/>
            <a:ext cx="1040717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La atención intermedia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está integrada en el entorno hospitalario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La organización asistencial recae en los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servicios de geriatría y paliativos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La organización responsable de la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cartera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servicios </a:t>
            </a:r>
          </a:p>
          <a:p>
            <a:pPr>
              <a:lnSpc>
                <a:spcPct val="150000"/>
              </a:lnSpc>
            </a:pP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se basará en un territorio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Incluye recursos de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Agudos y AI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Habitualmente incluyen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diferentes proveedores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Dirección clínica única </a:t>
            </a:r>
            <a:endParaRPr lang="es-E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s-E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/>
          </a:p>
          <a:p>
            <a:endParaRPr lang="es-ES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21861AC-08B3-403E-9B23-128ED397988A}"/>
              </a:ext>
            </a:extLst>
          </p:cNvPr>
          <p:cNvSpPr/>
          <p:nvPr/>
        </p:nvSpPr>
        <p:spPr>
          <a:xfrm>
            <a:off x="5797368" y="6111817"/>
            <a:ext cx="6096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Plan estratégico de Atención geriátrica y paliativa especializada 2023</a:t>
            </a:r>
          </a:p>
          <a:p>
            <a:pPr algn="r"/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05BB9CA-3B0F-41FC-A0E2-3EC27F2554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8418" y="4033005"/>
            <a:ext cx="2740316" cy="2063066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EDEFEC8A-A68C-4EDB-9D19-C248BB77FC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980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829"/>
    </mc:Choice>
    <mc:Fallback xmlns="">
      <p:transition spd="slow" advTm="198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FB010FD-1A59-422E-82CC-0529280B88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297" t="32729" r="411" b="-1"/>
          <a:stretch/>
        </p:blipFill>
        <p:spPr>
          <a:xfrm>
            <a:off x="690529" y="1464366"/>
            <a:ext cx="10810942" cy="4554594"/>
          </a:xfrm>
          <a:prstGeom prst="rect">
            <a:avLst/>
          </a:prstGeom>
        </p:spPr>
      </p:pic>
      <p:sp>
        <p:nvSpPr>
          <p:cNvPr id="3" name="Rectángulo redondeado 17">
            <a:extLst>
              <a:ext uri="{FF2B5EF4-FFF2-40B4-BE49-F238E27FC236}">
                <a16:creationId xmlns:a16="http://schemas.microsoft.com/office/drawing/2014/main" id="{451648E9-C57C-40C8-A6ED-DDB6B9EEBEF8}"/>
              </a:ext>
            </a:extLst>
          </p:cNvPr>
          <p:cNvSpPr/>
          <p:nvPr/>
        </p:nvSpPr>
        <p:spPr>
          <a:xfrm>
            <a:off x="1172360" y="1018824"/>
            <a:ext cx="9479268" cy="6479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8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4FDC1ED-FB4F-4DDF-9B99-924F7BA84E46}"/>
              </a:ext>
            </a:extLst>
          </p:cNvPr>
          <p:cNvSpPr txBox="1"/>
          <p:nvPr/>
        </p:nvSpPr>
        <p:spPr>
          <a:xfrm>
            <a:off x="2964638" y="484257"/>
            <a:ext cx="69576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Cartera</a:t>
            </a:r>
            <a:r>
              <a:rPr lang="es-ES" sz="4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servicios de AI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C18E976E-4F83-493E-8A0F-2C1EE4C85BC3}"/>
              </a:ext>
            </a:extLst>
          </p:cNvPr>
          <p:cNvSpPr/>
          <p:nvPr/>
        </p:nvSpPr>
        <p:spPr>
          <a:xfrm>
            <a:off x="450573" y="3087486"/>
            <a:ext cx="7354957" cy="1484243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D80E6FAA-E257-49A6-96F4-06166FFDB9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30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15"/>
    </mc:Choice>
    <mc:Fallback xmlns="">
      <p:transition spd="slow" advTm="138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B936204E-F61B-4D77-A610-C482A0714146}"/>
              </a:ext>
            </a:extLst>
          </p:cNvPr>
          <p:cNvSpPr txBox="1">
            <a:spLocks/>
          </p:cNvSpPr>
          <p:nvPr/>
        </p:nvSpPr>
        <p:spPr>
          <a:xfrm>
            <a:off x="-86140" y="483430"/>
            <a:ext cx="12364279" cy="70696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96D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Agencia de Atención </a:t>
            </a:r>
          </a:p>
          <a:p>
            <a:pPr algn="ctr"/>
            <a:r>
              <a:rPr lang="es-E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Integral Social y Sanitaria </a:t>
            </a:r>
            <a:r>
              <a:rPr lang="es-ES" sz="4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(2025) </a:t>
            </a:r>
          </a:p>
          <a:p>
            <a:pPr algn="ctr"/>
            <a:endParaRPr lang="es-ES" sz="4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3FAE02A-7115-4E45-AB78-8B0D82B04A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2211" y="1784989"/>
            <a:ext cx="9250016" cy="49121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id="{8A0D55A0-62EC-4014-A3BD-E91C879B9C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772" y="2383473"/>
            <a:ext cx="8130901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es-ES" altLang="es-E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Agencia Única</a:t>
            </a:r>
            <a:r>
              <a:rPr kumimoji="0" lang="es-ES" altLang="es-E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kumimoji="0" lang="es-ES" altLang="es-E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— Unifica la gestión bajo un solo marco, eliminando barreras administrativas y garantizando atención continua.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endParaRPr kumimoji="0" lang="es-ES" altLang="es-E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es-ES" altLang="es-E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Interoperabilidad de Datos</a:t>
            </a:r>
            <a:r>
              <a:rPr kumimoji="0" lang="es-ES" altLang="es-E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kumimoji="0" lang="es-ES" altLang="es-E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— Integra historiales clínicos y sociales para asegurar continuidad asistencial y protección de datos.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ES" altLang="es-E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es-ES" altLang="es-E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Gestión unificada</a:t>
            </a:r>
            <a:r>
              <a:rPr kumimoji="0" lang="es-ES" altLang="es-E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kumimoji="0" lang="es-ES" altLang="es-E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— Órganos de gobierno conjuntos para alinear presupuestos, RRHH y estrategias.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12588C3-78EC-4A07-A4F9-D343A4A1E0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9441" y="2870794"/>
            <a:ext cx="2874787" cy="23645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B8BD4641-732F-4DB0-938C-F8FBA47A18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46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27"/>
    </mc:Choice>
    <mc:Fallback xmlns="">
      <p:transition spd="slow" advTm="145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DA99EE3-10CB-41E8-885B-F14E1465C9D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065" b="11111"/>
          <a:stretch/>
        </p:blipFill>
        <p:spPr>
          <a:xfrm>
            <a:off x="0" y="-675862"/>
            <a:ext cx="12192000" cy="7686261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988EA18D-7C14-469B-A00F-E7A0B5D3BA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857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7"/>
    </mc:Choice>
    <mc:Fallback xmlns="">
      <p:transition spd="slow" advTm="12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5"/>
          <a:srcRect l="12284" t="27353" r="13347" b="5625"/>
          <a:stretch/>
        </p:blipFill>
        <p:spPr>
          <a:xfrm>
            <a:off x="2882090" y="2020472"/>
            <a:ext cx="8707728" cy="4006422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466" y="2021716"/>
            <a:ext cx="1761897" cy="1518036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 rot="10800000" flipV="1">
            <a:off x="1578700" y="2564131"/>
            <a:ext cx="1368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339758" y="3481346"/>
            <a:ext cx="20963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Unidad de Coordinación </a:t>
            </a:r>
          </a:p>
          <a:p>
            <a:pPr algn="ctr"/>
            <a:r>
              <a:rPr lang="es-ES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Media Estancia</a:t>
            </a: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-2376599" y="783315"/>
            <a:ext cx="12661598" cy="2564030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1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Red </a:t>
            </a:r>
            <a:r>
              <a:rPr lang="es-ES" sz="41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Unidades de Apoyo </a:t>
            </a:r>
          </a:p>
          <a:p>
            <a:pPr algn="ctr"/>
            <a:r>
              <a:rPr lang="es-ES" sz="41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 Media Estancia</a:t>
            </a:r>
          </a:p>
          <a:p>
            <a:pPr algn="ctr"/>
            <a:r>
              <a:rPr lang="es-ES" sz="37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s-ES" sz="4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dirty="0">
              <a:solidFill>
                <a:schemeClr val="accent4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A53E2CF-3330-410C-9EC8-4BFB41CFBAC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0965" r="4086"/>
          <a:stretch/>
        </p:blipFill>
        <p:spPr>
          <a:xfrm>
            <a:off x="7681830" y="1438650"/>
            <a:ext cx="3991123" cy="8380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B113E34-7E5F-4FE3-9061-BE1FE518B34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5530" r="2116"/>
          <a:stretch/>
        </p:blipFill>
        <p:spPr>
          <a:xfrm>
            <a:off x="7681830" y="701820"/>
            <a:ext cx="3991123" cy="6553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862A1B31-5378-48D4-A03F-137E42F1A151}"/>
              </a:ext>
            </a:extLst>
          </p:cNvPr>
          <p:cNvSpPr/>
          <p:nvPr/>
        </p:nvSpPr>
        <p:spPr>
          <a:xfrm>
            <a:off x="458988" y="5072787"/>
            <a:ext cx="187190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de camas, derivaciones y continuidad asistencial</a:t>
            </a:r>
            <a:r>
              <a:rPr lang="es-ES" sz="1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4BD6D52B-2BAF-491C-A0A0-361E98E8B2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508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410"/>
    </mc:Choice>
    <mc:Fallback xmlns="">
      <p:transition spd="slow" advTm="184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AA9E4B-A888-430F-B79E-44E4A612D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6301" y="645518"/>
            <a:ext cx="8761413" cy="706964"/>
          </a:xfrm>
        </p:spPr>
        <p:txBody>
          <a:bodyPr>
            <a:normAutofit/>
          </a:bodyPr>
          <a:lstStyle/>
          <a:p>
            <a:r>
              <a:rPr lang="es-ES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Prestaciones asistenciales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45C4E07B-3651-4CD7-816F-7CF3F76F63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76"/>
          <a:stretch/>
        </p:blipFill>
        <p:spPr>
          <a:xfrm>
            <a:off x="1455981" y="1352482"/>
            <a:ext cx="9026489" cy="4971960"/>
          </a:xfr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FDE7450B-DB23-4A24-8043-3D37B4D98C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840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910"/>
    </mc:Choice>
    <mc:Fallback xmlns="">
      <p:transition spd="slow" advTm="209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863506D-1E1F-48B7-90B2-E120A8CEC2F3}"/>
              </a:ext>
            </a:extLst>
          </p:cNvPr>
          <p:cNvSpPr/>
          <p:nvPr/>
        </p:nvSpPr>
        <p:spPr>
          <a:xfrm>
            <a:off x="1257594" y="2538859"/>
            <a:ext cx="3670557" cy="10364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6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6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Innovación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55EB49F-8B9D-4EE3-95D1-653C34EC8F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8191" y="1776867"/>
            <a:ext cx="5395290" cy="35968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7AF719F-600B-41C1-9929-F226BE97E1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62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2"/>
    </mc:Choice>
    <mc:Fallback xmlns="">
      <p:transition spd="slow" advTm="26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E56753E-C616-4239-BACD-E5B7B0AFE783}"/>
              </a:ext>
            </a:extLst>
          </p:cNvPr>
          <p:cNvSpPr/>
          <p:nvPr/>
        </p:nvSpPr>
        <p:spPr>
          <a:xfrm>
            <a:off x="577901" y="1162347"/>
            <a:ext cx="7195929" cy="4820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Formalización de la Atención Intermedia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como nivel asistencial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Integrar </a:t>
            </a:r>
            <a:r>
              <a:rPr lang="es-E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triggers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 “disparadores”) y evaluación paliativa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en admisión a intermedia</a:t>
            </a:r>
            <a:endParaRPr lang="es-E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Digitalización: </a:t>
            </a:r>
            <a:r>
              <a:rPr lang="es-E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telemedicina( e-consulta), sensores y monitorización</a:t>
            </a:r>
            <a:endParaRPr lang="es-ES" sz="24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Modelos híbridos: </a:t>
            </a:r>
            <a:r>
              <a:rPr lang="es-E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hospitalización a domicilio geriátrica, atención domiciliaria avanzada-(</a:t>
            </a:r>
            <a:r>
              <a:rPr lang="es-ES" sz="2400" i="1" dirty="0"/>
              <a:t>Hospital at Home 2.0) </a:t>
            </a:r>
            <a:r>
              <a:rPr lang="es-ES" sz="2400" dirty="0"/>
              <a:t>y hospitalización virtual </a:t>
            </a:r>
            <a:r>
              <a:rPr lang="es-ES" sz="2400" i="1" dirty="0"/>
              <a:t>( sin paredes</a:t>
            </a:r>
            <a:r>
              <a:rPr lang="es-ES" sz="2400" dirty="0"/>
              <a:t>)</a:t>
            </a:r>
            <a:endParaRPr lang="es-ES" sz="24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Integración</a:t>
            </a:r>
            <a:r>
              <a:rPr lang="es-ES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 residencias y centros de día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646CE79-31A1-4C77-914B-B6C4B7CA36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3830" y="940727"/>
            <a:ext cx="3650571" cy="447972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ADC6821-1D1C-4AE9-AFA5-70B82068AB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3830" y="5420454"/>
            <a:ext cx="4138443" cy="715557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F19660C5-BECF-4BD9-B1BF-D033E7A844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44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253"/>
    </mc:Choice>
    <mc:Fallback xmlns="">
      <p:transition spd="slow" advTm="392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0EAB35D-6C7E-4D50-A90D-4021240099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604" r="862" b="7247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FA148418-4F74-4E93-8D08-92093BE222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78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72"/>
    </mc:Choice>
    <mc:Fallback xmlns="">
      <p:transition spd="slow" advTm="24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3A46CA7-3A87-4A80-AEC2-CB46420C602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32856" y="267029"/>
            <a:ext cx="11327839" cy="6590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Reconocimiento y expansión</a:t>
            </a:r>
            <a:r>
              <a:rPr kumimoji="0" lang="es-ES" altLang="es-E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kumimoji="0" lang="es-ES" altLang="es-E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— La Atención Intermedia debe consolidarse como nivel asistencial propio y crecer de forma ordenada.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Equidad territorial</a:t>
            </a:r>
            <a:r>
              <a:rPr kumimoji="0" lang="es-ES" altLang="es-E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kumimoji="0" lang="es-ES" altLang="es-E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— Reducir la gran variabilidad entre territorios y asegurar acceso precoz.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Sectorización y acceso</a:t>
            </a:r>
            <a:r>
              <a:rPr kumimoji="0" lang="es-ES" altLang="es-E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kumimoji="0" lang="es-ES" altLang="es-E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— Organizar áreas de referencia claras y circuitos rápidos.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Coordinación real</a:t>
            </a:r>
            <a:r>
              <a:rPr kumimoji="0" lang="es-ES" altLang="es-E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kumimoji="0" lang="es-ES" altLang="es-E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— Integrar primaria, hospital y servicios sociales sin barreras.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Liderazgo de Atención Primaria</a:t>
            </a:r>
            <a:r>
              <a:rPr kumimoji="0" lang="es-ES" altLang="es-E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kumimoji="0" lang="es-ES" altLang="es-E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— La AP debe ser el eje de la atención integrada.</a:t>
            </a:r>
          </a:p>
          <a:p>
            <a:pPr mar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alt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Especialización geriátrica</a:t>
            </a:r>
            <a:r>
              <a:rPr lang="es-ES" alt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s-ES" altLang="es-ES" sz="2400" dirty="0">
                <a:latin typeface="Arial" panose="020B0604020202020204" pitchFamily="34" charset="0"/>
              </a:rPr>
              <a:t>— Impulsar equipos expertos en fragilidad y cronicidad.</a:t>
            </a:r>
            <a:endParaRPr kumimoji="0" lang="es-ES" altLang="es-E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ES" altLang="es-E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90E98EF3-E90C-4144-940D-92ACF62280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71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580"/>
    </mc:Choice>
    <mc:Fallback xmlns="">
      <p:transition spd="slow" advTm="285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4B2AC1F7-63E1-4247-A800-C08265F07157}"/>
              </a:ext>
            </a:extLst>
          </p:cNvPr>
          <p:cNvSpPr/>
          <p:nvPr/>
        </p:nvSpPr>
        <p:spPr>
          <a:xfrm>
            <a:off x="337931" y="280969"/>
            <a:ext cx="11854069" cy="7237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alt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Liderazgo enfermero</a:t>
            </a:r>
            <a:r>
              <a:rPr lang="es-ES" alt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s-ES" altLang="es-ES" sz="2400" dirty="0">
                <a:latin typeface="Arial" panose="020B0604020202020204" pitchFamily="34" charset="0"/>
              </a:rPr>
              <a:t>— Enfermería como pilar en cuidados, continuidad y transiciones.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alt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Trabajo social en transiciones</a:t>
            </a:r>
            <a:r>
              <a:rPr lang="es-ES" alt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s-ES" altLang="es-ES" sz="2400" dirty="0">
                <a:latin typeface="Arial" panose="020B0604020202020204" pitchFamily="34" charset="0"/>
              </a:rPr>
              <a:t>— Clave para evitar fracturas entre lo sanitario y lo social.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alt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Rehabilitación individualizada</a:t>
            </a:r>
            <a:r>
              <a:rPr lang="es-ES" alt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s-ES" altLang="es-ES" sz="2400" dirty="0">
                <a:latin typeface="Arial" panose="020B0604020202020204" pitchFamily="34" charset="0"/>
              </a:rPr>
              <a:t>— Programas centrados en objetivos funcionales reales </a:t>
            </a:r>
            <a:r>
              <a:rPr lang="es-ES" alt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-</a:t>
            </a:r>
            <a:r>
              <a:rPr lang="es-ES" sz="2400" dirty="0"/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disponibilidad permanente de profesionales y recursos terapéuticos( fin de semana)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alt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Atención ambulatoria y domiciliaria</a:t>
            </a:r>
            <a:r>
              <a:rPr lang="es-ES" alt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s-ES" altLang="es-ES" sz="2400" dirty="0">
                <a:latin typeface="Arial" panose="020B0604020202020204" pitchFamily="34" charset="0"/>
              </a:rPr>
              <a:t>— Más capacidad fuera del hospital.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alt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Modelo step‑up</a:t>
            </a:r>
            <a:r>
              <a:rPr lang="es-ES" alt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s-ES" altLang="es-ES" sz="2400" dirty="0">
                <a:latin typeface="Arial" panose="020B0604020202020204" pitchFamily="34" charset="0"/>
              </a:rPr>
              <a:t>— Evitar ingresos innecesarios con alternativas comunitarias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alt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Rol en residencias</a:t>
            </a:r>
            <a:r>
              <a:rPr lang="es-ES" alt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s-ES" altLang="es-ES" sz="2400" dirty="0">
                <a:latin typeface="Arial" panose="020B0604020202020204" pitchFamily="34" charset="0"/>
              </a:rPr>
              <a:t>— Integrar AI en larga estancia y neurodegenerativas.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alt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Tecnología disponible</a:t>
            </a:r>
            <a:r>
              <a:rPr lang="es-ES" alt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s-ES" altLang="es-ES" sz="2400" dirty="0">
                <a:latin typeface="Arial" panose="020B0604020202020204" pitchFamily="34" charset="0"/>
              </a:rPr>
              <a:t>— Telemedicina, monitorización y herramientas digitales accesibles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s-ES" sz="2400" dirty="0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4016C21E-5FA7-4AB7-94EF-5EC22F2F52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92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278"/>
    </mc:Choice>
    <mc:Fallback xmlns="">
      <p:transition spd="slow" advTm="372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E5CD5CA-63FB-479D-86B4-B62565CEFE1A}"/>
              </a:ext>
            </a:extLst>
          </p:cNvPr>
          <p:cNvSpPr/>
          <p:nvPr/>
        </p:nvSpPr>
        <p:spPr>
          <a:xfrm>
            <a:off x="335007" y="444135"/>
            <a:ext cx="11595652" cy="2672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alt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Ratios adecuados</a:t>
            </a:r>
            <a:r>
              <a:rPr lang="es-ES" alt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s-ES" altLang="es-ES" sz="2400" dirty="0">
                <a:latin typeface="Arial" panose="020B0604020202020204" pitchFamily="34" charset="0"/>
              </a:rPr>
              <a:t>— Dimensionar equipos para garantizar calidad.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alt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Docencia e investigación </a:t>
            </a:r>
            <a:r>
              <a:rPr lang="es-ES" altLang="es-ES" sz="2400" dirty="0">
                <a:latin typeface="Arial" panose="020B0604020202020204" pitchFamily="34" charset="0"/>
              </a:rPr>
              <a:t>— Impulsar formación y evidencia propia.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alt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Procesos integrados </a:t>
            </a:r>
            <a:r>
              <a:rPr lang="es-ES" altLang="es-ES" sz="2400" dirty="0">
                <a:latin typeface="Arial" panose="020B0604020202020204" pitchFamily="34" charset="0"/>
              </a:rPr>
              <a:t>— Protocolos comunes y estandarizados.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s-ES" altLang="es-ES" sz="2400" dirty="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s-ES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AEF6D2CA-3913-45A1-AD31-8DA528C9E13D}"/>
              </a:ext>
            </a:extLst>
          </p:cNvPr>
          <p:cNvSpPr/>
          <p:nvPr/>
        </p:nvSpPr>
        <p:spPr>
          <a:xfrm>
            <a:off x="335007" y="2131573"/>
            <a:ext cx="11622157" cy="3901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alt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Monitorización homogénea</a:t>
            </a:r>
            <a:r>
              <a:rPr lang="es-ES" alt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s-ES" altLang="es-ES" sz="2400" dirty="0">
                <a:latin typeface="Arial" panose="020B0604020202020204" pitchFamily="34" charset="0"/>
              </a:rPr>
              <a:t>— Indicadores comparables entre centros.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alt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Registro y auditoría</a:t>
            </a:r>
            <a:r>
              <a:rPr lang="es-ES" alt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s-ES" altLang="es-ES" sz="2400" dirty="0">
                <a:latin typeface="Arial" panose="020B0604020202020204" pitchFamily="34" charset="0"/>
              </a:rPr>
              <a:t>— Evaluación continua y transparente.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alt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Experiencia del paciente , humanización y enfoque ético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s-ES" altLang="es-ES" sz="2400" dirty="0">
                <a:latin typeface="Arial" panose="020B0604020202020204" pitchFamily="34" charset="0"/>
              </a:rPr>
              <a:t>—  Incorporar su voz en la mejora.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alt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Coordinación sociosanitaria</a:t>
            </a:r>
            <a:r>
              <a:rPr lang="es-ES" alt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s-ES" altLang="es-ES" sz="2400" dirty="0">
                <a:latin typeface="Arial" panose="020B0604020202020204" pitchFamily="34" charset="0"/>
              </a:rPr>
              <a:t>— Unificar objetivos y recursos.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alt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Sensibilización social y política</a:t>
            </a:r>
            <a:r>
              <a:rPr lang="es-ES" alt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s-ES" altLang="es-ES" sz="2400" dirty="0">
                <a:latin typeface="Arial" panose="020B0604020202020204" pitchFamily="34" charset="0"/>
              </a:rPr>
              <a:t>— Explicar el valor de la Atención Intermedia para garantizar su desarrollo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C3F02C1-A6BD-4195-98F7-E485CF5377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806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041"/>
    </mc:Choice>
    <mc:Fallback xmlns="">
      <p:transition spd="slow" advTm="520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680835D-4CDA-4A2B-BACD-84DE0257B50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07" t="15846" r="738" b="9951"/>
          <a:stretch/>
        </p:blipFill>
        <p:spPr>
          <a:xfrm>
            <a:off x="-225287" y="-92766"/>
            <a:ext cx="12417287" cy="6950765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670B40DC-2B61-4335-BF5F-E8C03A6AC0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3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11"/>
    </mc:Choice>
    <mc:Fallback xmlns="">
      <p:transition spd="slow" advTm="66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</TotalTime>
  <Words>2380</Words>
  <Application>Microsoft Office PowerPoint</Application>
  <PresentationFormat>Panorámica</PresentationFormat>
  <Paragraphs>297</Paragraphs>
  <Slides>60</Slides>
  <Notes>11</Notes>
  <HiddenSlides>0</HiddenSlides>
  <MMClips>60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60</vt:i4>
      </vt:variant>
    </vt:vector>
  </HeadingPairs>
  <TitlesOfParts>
    <vt:vector size="67" baseType="lpstr">
      <vt:lpstr>Arial Unicode MS</vt:lpstr>
      <vt:lpstr>Arial</vt:lpstr>
      <vt:lpstr>Calibri</vt:lpstr>
      <vt:lpstr>Calibri Light</vt:lpstr>
      <vt:lpstr>montserrat</vt:lpstr>
      <vt:lpstr>Wingdings</vt:lpstr>
      <vt:lpstr>Tema de Office</vt:lpstr>
      <vt:lpstr>El valor de la Atención Intermedia en el Sistema Sanitario “Un puente necesario”</vt:lpstr>
      <vt:lpstr>Presentación de PowerPoint</vt:lpstr>
      <vt:lpstr>Presentación de PowerPoint</vt:lpstr>
      <vt:lpstr>Cuidados intermedios o de media estancia  (1979 OMS)</vt:lpstr>
      <vt:lpstr>Referencia nacional en geriatría   Unidad de Media Estancia (1982)</vt:lpstr>
      <vt:lpstr>Sistema Nacional de Salud  “Programa vida als anys”(1986) </vt:lpstr>
      <vt:lpstr> Unidad de Convalecencia  (INSALUD 1996)</vt:lpstr>
      <vt:lpstr>Transferencia de competencias sanitarias  (Fin del INSALUD 2002)</vt:lpstr>
      <vt:lpstr>Hospitales de Media y Larga Estancia (2003 RD)</vt:lpstr>
      <vt:lpstr>Presentación de PowerPoint</vt:lpstr>
      <vt:lpstr>Plan Estratégico de Geriatría C. Madrid Hospitales de Apoyo (2010)</vt:lpstr>
      <vt:lpstr>Documentos relacionados (2011 y 2016)</vt:lpstr>
      <vt:lpstr>Catálogo Nacional de Hospitales (2025)</vt:lpstr>
      <vt:lpstr>Presentación de PowerPoint</vt:lpstr>
      <vt:lpstr>Presentación de PowerPoint</vt:lpstr>
      <vt:lpstr>AI es un puente que conecta.. (2012)</vt:lpstr>
      <vt:lpstr> Atención intermedia (2012)</vt:lpstr>
      <vt:lpstr>Presentación de PowerPoint</vt:lpstr>
      <vt:lpstr>Presentación de PowerPoint</vt:lpstr>
      <vt:lpstr>Presentación de PowerPoint</vt:lpstr>
      <vt:lpstr>Modelo asistencial según crisis y readaptación funcional</vt:lpstr>
      <vt:lpstr>Presentación de PowerPoint</vt:lpstr>
      <vt:lpstr>Población diana e identificación </vt:lpstr>
      <vt:lpstr>Presentación de PowerPoint</vt:lpstr>
      <vt:lpstr>Presentación de PowerPoint</vt:lpstr>
      <vt:lpstr>Rehabilitación Geriátrica (multidimensional, multimodal e individualizada)  </vt:lpstr>
      <vt:lpstr>Presentación de PowerPoint</vt:lpstr>
      <vt:lpstr>Presentación de PowerPoint</vt:lpstr>
      <vt:lpstr>Creación Grupo de trabajo de la SEGG (2022)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Modelos integrados Geriatría- Paliativos  en Atención Intermedia</vt:lpstr>
      <vt:lpstr>Presentación de PowerPoint</vt:lpstr>
      <vt:lpstr>Presentación de PowerPoint</vt:lpstr>
      <vt:lpstr>Presentación de PowerPoint</vt:lpstr>
      <vt:lpstr>Presentación de PowerPoint</vt:lpstr>
      <vt:lpstr>Distribución desigual de camas y déficit de camas para mayores (URF 2024)</vt:lpstr>
      <vt:lpstr>Presentación de PowerPoint</vt:lpstr>
      <vt:lpstr>  Clasificación por procesos  </vt:lpstr>
      <vt:lpstr>Presentación de PowerPoint</vt:lpstr>
      <vt:lpstr>Ratios de pacientes por profesional (2024)</vt:lpstr>
      <vt:lpstr>Presentación de PowerPoint</vt:lpstr>
      <vt:lpstr>Transformación en 2023 de la AI </vt:lpstr>
      <vt:lpstr>Presentación de PowerPoint</vt:lpstr>
      <vt:lpstr>Presentación de PowerPoint</vt:lpstr>
      <vt:lpstr>Presentación de PowerPoint</vt:lpstr>
      <vt:lpstr>Presentación de PowerPoint</vt:lpstr>
      <vt:lpstr>Prestaciones asistenciales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ELENA</dc:creator>
  <cp:lastModifiedBy>ELENA</cp:lastModifiedBy>
  <cp:revision>6</cp:revision>
  <dcterms:created xsi:type="dcterms:W3CDTF">2026-10-17T13:25:56Z</dcterms:created>
  <dcterms:modified xsi:type="dcterms:W3CDTF">2026-10-18T17:31:28Z</dcterms:modified>
</cp:coreProperties>
</file>