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Default Extension="emf" ContentType="image/x-emf"/>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91"/>
  </p:notesMasterIdLst>
  <p:sldIdLst>
    <p:sldId id="397" r:id="rId2"/>
    <p:sldId id="257" r:id="rId3"/>
    <p:sldId id="258" r:id="rId4"/>
    <p:sldId id="294" r:id="rId5"/>
    <p:sldId id="295" r:id="rId6"/>
    <p:sldId id="304" r:id="rId7"/>
    <p:sldId id="305" r:id="rId8"/>
    <p:sldId id="309" r:id="rId9"/>
    <p:sldId id="306" r:id="rId10"/>
    <p:sldId id="307" r:id="rId11"/>
    <p:sldId id="296" r:id="rId12"/>
    <p:sldId id="324" r:id="rId13"/>
    <p:sldId id="299" r:id="rId14"/>
    <p:sldId id="300" r:id="rId15"/>
    <p:sldId id="301" r:id="rId16"/>
    <p:sldId id="308" r:id="rId17"/>
    <p:sldId id="311" r:id="rId18"/>
    <p:sldId id="328" r:id="rId19"/>
    <p:sldId id="329" r:id="rId20"/>
    <p:sldId id="330" r:id="rId21"/>
    <p:sldId id="331" r:id="rId22"/>
    <p:sldId id="332" r:id="rId23"/>
    <p:sldId id="333" r:id="rId24"/>
    <p:sldId id="334" r:id="rId25"/>
    <p:sldId id="335" r:id="rId26"/>
    <p:sldId id="310" r:id="rId27"/>
    <p:sldId id="319" r:id="rId28"/>
    <p:sldId id="314" r:id="rId29"/>
    <p:sldId id="336" r:id="rId30"/>
    <p:sldId id="338" r:id="rId31"/>
    <p:sldId id="339" r:id="rId32"/>
    <p:sldId id="337" r:id="rId33"/>
    <p:sldId id="387" r:id="rId34"/>
    <p:sldId id="391" r:id="rId35"/>
    <p:sldId id="390" r:id="rId36"/>
    <p:sldId id="388" r:id="rId37"/>
    <p:sldId id="381" r:id="rId38"/>
    <p:sldId id="382" r:id="rId39"/>
    <p:sldId id="383" r:id="rId40"/>
    <p:sldId id="398" r:id="rId41"/>
    <p:sldId id="367" r:id="rId42"/>
    <p:sldId id="400" r:id="rId43"/>
    <p:sldId id="368" r:id="rId44"/>
    <p:sldId id="370" r:id="rId45"/>
    <p:sldId id="371" r:id="rId46"/>
    <p:sldId id="399" r:id="rId47"/>
    <p:sldId id="373" r:id="rId48"/>
    <p:sldId id="378" r:id="rId49"/>
    <p:sldId id="379" r:id="rId50"/>
    <p:sldId id="394" r:id="rId51"/>
    <p:sldId id="376" r:id="rId52"/>
    <p:sldId id="395" r:id="rId53"/>
    <p:sldId id="396" r:id="rId54"/>
    <p:sldId id="316" r:id="rId55"/>
    <p:sldId id="321" r:id="rId56"/>
    <p:sldId id="315" r:id="rId57"/>
    <p:sldId id="340" r:id="rId58"/>
    <p:sldId id="344" r:id="rId59"/>
    <p:sldId id="345" r:id="rId60"/>
    <p:sldId id="346" r:id="rId61"/>
    <p:sldId id="341" r:id="rId62"/>
    <p:sldId id="350" r:id="rId63"/>
    <p:sldId id="348" r:id="rId64"/>
    <p:sldId id="351" r:id="rId65"/>
    <p:sldId id="352" r:id="rId66"/>
    <p:sldId id="353" r:id="rId67"/>
    <p:sldId id="347" r:id="rId68"/>
    <p:sldId id="349" r:id="rId69"/>
    <p:sldId id="354" r:id="rId70"/>
    <p:sldId id="356" r:id="rId71"/>
    <p:sldId id="359" r:id="rId72"/>
    <p:sldId id="355" r:id="rId73"/>
    <p:sldId id="357" r:id="rId74"/>
    <p:sldId id="358" r:id="rId75"/>
    <p:sldId id="360" r:id="rId76"/>
    <p:sldId id="362" r:id="rId77"/>
    <p:sldId id="361" r:id="rId78"/>
    <p:sldId id="317" r:id="rId79"/>
    <p:sldId id="322" r:id="rId80"/>
    <p:sldId id="318" r:id="rId81"/>
    <p:sldId id="323" r:id="rId82"/>
    <p:sldId id="384" r:id="rId83"/>
    <p:sldId id="385" r:id="rId84"/>
    <p:sldId id="386" r:id="rId85"/>
    <p:sldId id="363" r:id="rId86"/>
    <p:sldId id="364" r:id="rId87"/>
    <p:sldId id="365" r:id="rId88"/>
    <p:sldId id="326" r:id="rId89"/>
    <p:sldId id="327" r:id="rId90"/>
  </p:sldIdLst>
  <p:sldSz cx="9144000" cy="6858000" type="screen4x3"/>
  <p:notesSz cx="6797675" cy="99282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Sección predeterminada" id="{3507A96F-B86D-4B1B-BAD7-BA78E77CC05D}">
          <p14:sldIdLst>
            <p14:sldId id="397"/>
            <p14:sldId id="257"/>
            <p14:sldId id="258"/>
            <p14:sldId id="294"/>
            <p14:sldId id="295"/>
            <p14:sldId id="304"/>
            <p14:sldId id="305"/>
            <p14:sldId id="309"/>
            <p14:sldId id="306"/>
            <p14:sldId id="307"/>
            <p14:sldId id="296"/>
            <p14:sldId id="324"/>
            <p14:sldId id="299"/>
            <p14:sldId id="300"/>
            <p14:sldId id="301"/>
            <p14:sldId id="308"/>
            <p14:sldId id="311"/>
            <p14:sldId id="328"/>
            <p14:sldId id="329"/>
            <p14:sldId id="330"/>
            <p14:sldId id="331"/>
            <p14:sldId id="332"/>
            <p14:sldId id="333"/>
            <p14:sldId id="334"/>
            <p14:sldId id="335"/>
            <p14:sldId id="310"/>
            <p14:sldId id="319"/>
            <p14:sldId id="314"/>
            <p14:sldId id="336"/>
            <p14:sldId id="338"/>
            <p14:sldId id="339"/>
            <p14:sldId id="337"/>
            <p14:sldId id="387"/>
            <p14:sldId id="391"/>
            <p14:sldId id="390"/>
            <p14:sldId id="388"/>
            <p14:sldId id="381"/>
            <p14:sldId id="382"/>
            <p14:sldId id="383"/>
            <p14:sldId id="398"/>
            <p14:sldId id="367"/>
            <p14:sldId id="368"/>
            <p14:sldId id="370"/>
            <p14:sldId id="371"/>
            <p14:sldId id="399"/>
            <p14:sldId id="373"/>
            <p14:sldId id="378"/>
            <p14:sldId id="379"/>
            <p14:sldId id="394"/>
            <p14:sldId id="376"/>
            <p14:sldId id="395"/>
            <p14:sldId id="396"/>
            <p14:sldId id="316"/>
            <p14:sldId id="321"/>
            <p14:sldId id="315"/>
            <p14:sldId id="340"/>
            <p14:sldId id="344"/>
            <p14:sldId id="345"/>
            <p14:sldId id="346"/>
            <p14:sldId id="341"/>
            <p14:sldId id="350"/>
            <p14:sldId id="348"/>
            <p14:sldId id="351"/>
            <p14:sldId id="352"/>
            <p14:sldId id="353"/>
            <p14:sldId id="347"/>
            <p14:sldId id="349"/>
            <p14:sldId id="354"/>
            <p14:sldId id="356"/>
            <p14:sldId id="359"/>
            <p14:sldId id="355"/>
            <p14:sldId id="357"/>
            <p14:sldId id="358"/>
            <p14:sldId id="360"/>
            <p14:sldId id="362"/>
            <p14:sldId id="361"/>
            <p14:sldId id="317"/>
            <p14:sldId id="322"/>
            <p14:sldId id="318"/>
            <p14:sldId id="323"/>
            <p14:sldId id="384"/>
            <p14:sldId id="385"/>
            <p14:sldId id="386"/>
            <p14:sldId id="363"/>
            <p14:sldId id="364"/>
            <p14:sldId id="365"/>
            <p14:sldId id="326"/>
            <p14:sldId id="32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D0"/>
    <a:srgbClr val="0066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4" autoAdjust="0"/>
    <p:restoredTop sz="92732" autoAdjust="0"/>
  </p:normalViewPr>
  <p:slideViewPr>
    <p:cSldViewPr>
      <p:cViewPr>
        <p:scale>
          <a:sx n="80" d="100"/>
          <a:sy n="80" d="100"/>
        </p:scale>
        <p:origin x="-1046" y="-34"/>
      </p:cViewPr>
      <p:guideLst>
        <p:guide orient="horz" pos="2160"/>
        <p:guide pos="2880"/>
      </p:guideLst>
    </p:cSldViewPr>
  </p:slideViewPr>
  <p:outlineViewPr>
    <p:cViewPr>
      <p:scale>
        <a:sx n="33" d="100"/>
        <a:sy n="33" d="100"/>
      </p:scale>
      <p:origin x="138" y="0"/>
    </p:cViewPr>
    <p:sldLst>
      <p:sld r:id="rId1" collapse="1"/>
      <p:sld r:id="rId2" collapse="1"/>
      <p:sld r:id="rId3" collapse="1"/>
    </p:sldLst>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slide" Target="slides/slide64.xml"/><Relationship Id="rId1" Type="http://schemas.openxmlformats.org/officeDocument/2006/relationships/slide" Target="slides/slide62.xml"/></Relationships>
</file>

<file path=ppt/diagrams/_rels/data1.xml.rels><?xml version="1.0" encoding="UTF-8" standalone="yes"?>
<Relationships xmlns="http://schemas.openxmlformats.org/package/2006/relationships"><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B7F8D1-B57C-4009-B75B-96A55DA528DF}"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s-ES"/>
        </a:p>
      </dgm:t>
    </dgm:pt>
    <dgm:pt modelId="{46600E9B-EB6B-46E6-A9FC-39E31286CE8A}" type="pres">
      <dgm:prSet presAssocID="{73B7F8D1-B57C-4009-B75B-96A55DA528DF}" presName="diagram" presStyleCnt="0">
        <dgm:presLayoutVars>
          <dgm:dir/>
          <dgm:resizeHandles val="exact"/>
        </dgm:presLayoutVars>
      </dgm:prSet>
      <dgm:spPr/>
      <dgm:t>
        <a:bodyPr/>
        <a:lstStyle/>
        <a:p>
          <a:endParaRPr lang="es-ES"/>
        </a:p>
      </dgm:t>
    </dgm:pt>
  </dgm:ptLst>
  <dgm:cxnLst>
    <dgm:cxn modelId="{722F81D3-DDC8-4707-84B5-17E076A2F248}" type="presOf" srcId="{73B7F8D1-B57C-4009-B75B-96A55DA528DF}" destId="{46600E9B-EB6B-46E6-A9FC-39E31286CE8A}" srcOrd="0" destOrd="0" presId="urn:microsoft.com/office/officeart/2005/8/layout/default#1"/>
  </dgm:cxnLst>
  <dgm:bg>
    <a:blipFill>
      <a:blip xmlns:r="http://schemas.openxmlformats.org/officeDocument/2006/relationships" r:embed="rId1"/>
      <a:stretch>
        <a:fillRect/>
      </a:stretch>
    </a:blip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659" cy="496411"/>
          </a:xfrm>
          <a:prstGeom prst="rect">
            <a:avLst/>
          </a:prstGeom>
        </p:spPr>
        <p:txBody>
          <a:bodyPr vert="horz" lIns="92455" tIns="46227" rIns="92455" bIns="46227" rtlCol="0"/>
          <a:lstStyle>
            <a:lvl1pPr algn="l">
              <a:defRPr sz="1200"/>
            </a:lvl1pPr>
          </a:lstStyle>
          <a:p>
            <a:endParaRPr lang="es-ES"/>
          </a:p>
        </p:txBody>
      </p:sp>
      <p:sp>
        <p:nvSpPr>
          <p:cNvPr id="3" name="2 Marcador de fecha"/>
          <p:cNvSpPr>
            <a:spLocks noGrp="1"/>
          </p:cNvSpPr>
          <p:nvPr>
            <p:ph type="dt" idx="1"/>
          </p:nvPr>
        </p:nvSpPr>
        <p:spPr>
          <a:xfrm>
            <a:off x="3850443" y="1"/>
            <a:ext cx="2945659" cy="496411"/>
          </a:xfrm>
          <a:prstGeom prst="rect">
            <a:avLst/>
          </a:prstGeom>
        </p:spPr>
        <p:txBody>
          <a:bodyPr vert="horz" lIns="92455" tIns="46227" rIns="92455" bIns="46227" rtlCol="0"/>
          <a:lstStyle>
            <a:lvl1pPr algn="r">
              <a:defRPr sz="1200"/>
            </a:lvl1pPr>
          </a:lstStyle>
          <a:p>
            <a:fld id="{4A4A8318-8D70-49F6-8FFF-07542F907B22}" type="datetimeFigureOut">
              <a:rPr lang="es-ES" smtClean="0"/>
              <a:pPr/>
              <a:t>24/11/2015</a:t>
            </a:fld>
            <a:endParaRPr lang="es-ES"/>
          </a:p>
        </p:txBody>
      </p:sp>
      <p:sp>
        <p:nvSpPr>
          <p:cNvPr id="4" name="3 Marcador de imagen de diapositiva"/>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2455" tIns="46227" rIns="92455" bIns="46227" rtlCol="0" anchor="ctr"/>
          <a:lstStyle/>
          <a:p>
            <a:endParaRPr lang="es-ES"/>
          </a:p>
        </p:txBody>
      </p:sp>
      <p:sp>
        <p:nvSpPr>
          <p:cNvPr id="5" name="4 Marcador de notas"/>
          <p:cNvSpPr>
            <a:spLocks noGrp="1"/>
          </p:cNvSpPr>
          <p:nvPr>
            <p:ph type="body" sz="quarter" idx="3"/>
          </p:nvPr>
        </p:nvSpPr>
        <p:spPr>
          <a:xfrm>
            <a:off x="679768" y="4715907"/>
            <a:ext cx="5438140" cy="4467701"/>
          </a:xfrm>
          <a:prstGeom prst="rect">
            <a:avLst/>
          </a:prstGeom>
        </p:spPr>
        <p:txBody>
          <a:bodyPr vert="horz" lIns="92455" tIns="46227" rIns="92455" bIns="46227"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430091"/>
            <a:ext cx="2945659" cy="496411"/>
          </a:xfrm>
          <a:prstGeom prst="rect">
            <a:avLst/>
          </a:prstGeom>
        </p:spPr>
        <p:txBody>
          <a:bodyPr vert="horz" lIns="92455" tIns="46227" rIns="92455" bIns="46227"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443" y="9430091"/>
            <a:ext cx="2945659" cy="496411"/>
          </a:xfrm>
          <a:prstGeom prst="rect">
            <a:avLst/>
          </a:prstGeom>
        </p:spPr>
        <p:txBody>
          <a:bodyPr vert="horz" lIns="92455" tIns="46227" rIns="92455" bIns="46227" rtlCol="0" anchor="b"/>
          <a:lstStyle>
            <a:lvl1pPr algn="r">
              <a:defRPr sz="1200"/>
            </a:lvl1pPr>
          </a:lstStyle>
          <a:p>
            <a:fld id="{6337ADBC-E6A1-4A20-986F-F16E33CB23AF}" type="slidenum">
              <a:rPr lang="es-ES" smtClean="0"/>
              <a:pPr/>
              <a:t>‹Nº›</a:t>
            </a:fld>
            <a:endParaRPr lang="es-ES"/>
          </a:p>
        </p:txBody>
      </p:sp>
    </p:spTree>
    <p:extLst>
      <p:ext uri="{BB962C8B-B14F-4D97-AF65-F5344CB8AC3E}">
        <p14:creationId xmlns="" xmlns:p14="http://schemas.microsoft.com/office/powerpoint/2010/main" val="712515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 </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_tradnl" dirty="0" smtClean="0"/>
              <a:t>El agua, representa aproximadamente 2/3 del organismo, pero a medida que envejecemos, disminuye su proporción,  llegando a representar el 60% en hombres y el 50% en mujeres; frente al 80% del peso corporal en los niños.</a:t>
            </a:r>
            <a:endParaRPr lang="es-ES" b="1" u="sng" dirty="0" smtClean="0"/>
          </a:p>
          <a:p>
            <a:pPr lvl="0">
              <a:buFont typeface="Arial" pitchFamily="34" charset="0"/>
              <a:buChar char="•"/>
            </a:pPr>
            <a:r>
              <a:rPr lang="es-ES" dirty="0" smtClean="0"/>
              <a:t>Los líquidos, especialmente el agua, deben considerarse un nutriente más, no energético,  pero con un aporte considerable de minerales (calcio, fósforo, magnesio, flúor)  y electrolitos, (sodio, potasio, cloro, etc.).</a:t>
            </a:r>
          </a:p>
          <a:p>
            <a:pPr lvl="0">
              <a:buFont typeface="Arial" pitchFamily="34" charset="0"/>
              <a:buChar char="•"/>
            </a:pPr>
            <a:r>
              <a:rPr lang="es-ES" dirty="0" smtClean="0"/>
              <a:t>Las necesidades de agua varían en cada persona, en función de la actividad o ejercicio físico que realice, de las condiciones ambientales, de la dieta que lleve, de los hábitos tóxicos (consumo alcohol), de los problemas de salud que padezca y de los medicamentos que tome. </a:t>
            </a:r>
          </a:p>
          <a:p>
            <a:pPr>
              <a:buFont typeface="Arial" pitchFamily="34" charset="0"/>
              <a:buChar char="•"/>
            </a:pPr>
            <a:r>
              <a:rPr lang="es-ES" dirty="0" smtClean="0"/>
              <a:t> Como promedio, en condiciones estándares, se cifran en torno a unos 2500 </a:t>
            </a:r>
            <a:r>
              <a:rPr lang="es-ES" dirty="0" err="1" smtClean="0"/>
              <a:t>cc</a:t>
            </a:r>
            <a:r>
              <a:rPr lang="es-ES" dirty="0" smtClean="0"/>
              <a:t>. entre los líquidos de bebida y el aportado en los alimentos.  Es decir, 30-35 ml. por Kg. de peso y día, o bien 1-1,5 ml. por </a:t>
            </a:r>
            <a:r>
              <a:rPr lang="es-ES" dirty="0" err="1" smtClean="0"/>
              <a:t>Kilocal</a:t>
            </a:r>
            <a:r>
              <a:rPr lang="es-ES" dirty="0" smtClean="0"/>
              <a:t>. ingerida y día.</a:t>
            </a:r>
          </a:p>
          <a:p>
            <a:pPr>
              <a:buFont typeface="Arial" pitchFamily="34" charset="0"/>
              <a:buChar char="•"/>
            </a:pPr>
            <a:r>
              <a:rPr lang="es-ES" dirty="0" smtClean="0"/>
              <a:t> Balance Hídrico: es la diferencia entre la ingesta y la eliminación de líquidos.</a:t>
            </a:r>
          </a:p>
          <a:p>
            <a:pPr>
              <a:buFont typeface="Arial" pitchFamily="34" charset="0"/>
              <a:buChar char="•"/>
            </a:pPr>
            <a:endParaRPr lang="es-ES" dirty="0" smtClean="0"/>
          </a:p>
          <a:p>
            <a:pPr lvl="0">
              <a:buFont typeface="Arial" pitchFamily="34" charset="0"/>
              <a:buChar char="•"/>
            </a:pPr>
            <a:r>
              <a:rPr lang="es-ES" dirty="0" smtClean="0"/>
              <a:t>Los mayores  tienen disminuida la percepción de sed, y presentan una saciedad precoz cuando inician la ingesta de líquidos. Esto les hace susceptibles frente a la deshidratación, debiendo anticiparse y beber, aún no teniendo ganas.</a:t>
            </a:r>
          </a:p>
          <a:p>
            <a:pPr>
              <a:buFont typeface="Arial" pitchFamily="34" charset="0"/>
              <a:buNone/>
            </a:pPr>
            <a:endParaRPr lang="es-ES" dirty="0" smtClean="0"/>
          </a:p>
          <a:p>
            <a:pPr lvl="0">
              <a:buFont typeface="Arial" pitchFamily="34" charset="0"/>
              <a:buChar char="•"/>
            </a:pPr>
            <a:r>
              <a:rPr lang="es-ES" dirty="0" smtClean="0"/>
              <a:t>Cuando notan sensación de sed, hay una pérdida de un 1-1,5% de su peso a expensas de los líquidos corporales, es decir un estado de deshidratación </a:t>
            </a:r>
            <a:r>
              <a:rPr lang="es-ES" dirty="0" err="1" smtClean="0"/>
              <a:t>subclínica</a:t>
            </a:r>
            <a:r>
              <a:rPr lang="es-ES" dirty="0" smtClean="0"/>
              <a:t>.</a:t>
            </a:r>
          </a:p>
          <a:p>
            <a:pPr>
              <a:buFont typeface="Arial" pitchFamily="34" charset="0"/>
              <a:buChar char="•"/>
            </a:pPr>
            <a:endParaRPr lang="es-ES" dirty="0" smtClean="0"/>
          </a:p>
          <a:p>
            <a:pPr lvl="0">
              <a:buFont typeface="Arial" pitchFamily="34" charset="0"/>
              <a:buChar char="•"/>
            </a:pPr>
            <a:r>
              <a:rPr lang="es-ES" dirty="0" smtClean="0"/>
              <a:t>La ingesta de líquidos debe aumentarse en determinadas situaciones como ante:</a:t>
            </a:r>
          </a:p>
          <a:p>
            <a:r>
              <a:rPr lang="es-ES" dirty="0" smtClean="0"/>
              <a:t> </a:t>
            </a:r>
          </a:p>
          <a:p>
            <a:pPr marL="181998" lvl="1">
              <a:buFont typeface="Wingdings" pitchFamily="2" charset="2"/>
              <a:buChar char="v"/>
            </a:pPr>
            <a:r>
              <a:rPr lang="es-ES" dirty="0" smtClean="0"/>
              <a:t>Calor Ambiental: tomar 250-300 ml. adicionales, por cada grado que supere los 37º C.</a:t>
            </a:r>
          </a:p>
          <a:p>
            <a:pPr marL="181998" lvl="1">
              <a:buFont typeface="Wingdings" pitchFamily="2" charset="2"/>
              <a:buChar char="v"/>
            </a:pPr>
            <a:r>
              <a:rPr lang="es-ES" dirty="0" smtClean="0"/>
              <a:t>Aumento de la Temperatura  Corporal: tomar de 250-300 ml. adicionales por cada grado que supere los 37-37,5º C.</a:t>
            </a:r>
          </a:p>
          <a:p>
            <a:pPr marL="181998" lvl="1">
              <a:buFont typeface="Wingdings" pitchFamily="2" charset="2"/>
              <a:buChar char="v"/>
            </a:pPr>
            <a:r>
              <a:rPr lang="es-ES" dirty="0" smtClean="0"/>
              <a:t>Pérdidas  Orgánicas de líquidos (vómitos, diarreas, quemaduras, heridas muy exudativas, etc.): tomar unos 500-600 ml./día adicionales para amortiguar las pérdidas.</a:t>
            </a:r>
          </a:p>
          <a:p>
            <a:pPr marL="181998" lvl="1" defTabSz="924550">
              <a:buFont typeface="Wingdings" pitchFamily="2" charset="2"/>
              <a:buChar char="v"/>
              <a:defRPr/>
            </a:pPr>
            <a:r>
              <a:rPr lang="es-ES" dirty="0" smtClean="0"/>
              <a:t>Otros factores: consumo de diuréticos, laxantes y enemas, o de medicamentos que aumentan sus necesidades como </a:t>
            </a:r>
            <a:r>
              <a:rPr lang="es-ES_tradnl" dirty="0" err="1" smtClean="0"/>
              <a:t>fenitoina</a:t>
            </a:r>
            <a:r>
              <a:rPr lang="es-ES_tradnl" dirty="0" smtClean="0"/>
              <a:t>, teofilina, broncodilatadores y el litio</a:t>
            </a:r>
            <a:r>
              <a:rPr lang="es-ES" dirty="0" smtClean="0"/>
              <a:t>. </a:t>
            </a:r>
          </a:p>
          <a:p>
            <a:pPr lvl="1"/>
            <a:endParaRPr lang="es-ES" dirty="0" smtClean="0"/>
          </a:p>
          <a:p>
            <a:pPr marL="0" lvl="1">
              <a:buFont typeface="Arial" pitchFamily="34" charset="0"/>
              <a:buChar char="•"/>
            </a:pPr>
            <a:r>
              <a:rPr lang="es-ES" dirty="0" smtClean="0"/>
              <a:t>En cada comida (desayuno, comida, merienda y cena) se debe tomar un vaso de agua para favorecer la ingestión de sólidos. Evitar beber inmediatamente antes de las comidas, así como sobrepasar de 1,5 vasos durante las mismas, pues provoca llenado gástrico y saciedad.</a:t>
            </a:r>
          </a:p>
          <a:p>
            <a:pPr marL="0" lvl="1">
              <a:buFont typeface="Arial" pitchFamily="34" charset="0"/>
              <a:buChar char="•"/>
            </a:pPr>
            <a:r>
              <a:rPr lang="es-ES" dirty="0" smtClean="0"/>
              <a:t> En los períodos existentes entre las comidas, tomar al menos de 4-6 vasos de agua fraccionados, como si se tratase de un medicamento prescrito.</a:t>
            </a:r>
          </a:p>
          <a:p>
            <a:pPr marL="0" lvl="1" defTabSz="924550">
              <a:buFont typeface="Arial" pitchFamily="34" charset="0"/>
              <a:buChar char="•"/>
              <a:defRPr/>
            </a:pPr>
            <a:r>
              <a:rPr lang="es-ES" dirty="0" smtClean="0"/>
              <a:t> La ingesta de líquidos al levantarse por la mañana en ayunas (aproximadamente 300-400 ml.), de forma gradual durante 10-15 minutos, produce un efecto sobre la movilidad intestinal (peristaltismo) que evita el estreñimiento. Además, la absorción del agua produce un efecto diurético de arrastre, que se observa a los 20-30 minutos de haberla tomado.</a:t>
            </a:r>
            <a:endParaRPr lang="es-ES" b="1" u="sng" dirty="0" smtClean="0"/>
          </a:p>
          <a:p>
            <a:pPr marL="0" lvl="1">
              <a:buFont typeface="Arial" pitchFamily="34" charset="0"/>
              <a:buChar char="•"/>
            </a:pPr>
            <a:r>
              <a:rPr lang="es-ES" dirty="0" smtClean="0"/>
              <a:t>Tan sólo se restringirá la ingesta líquida, a aquellas personas que le sea imprescindible para su subsistencia, por las posibles descompensaciones que puedan sufrir algunos problemas de salud como insuficiencia cardíaca severa, edemas severos, insuficiencia renal muy avanzada, etc..</a:t>
            </a:r>
          </a:p>
          <a:p>
            <a:pPr>
              <a:buFont typeface="Arial" pitchFamily="34" charset="0"/>
              <a:buChar char="•"/>
            </a:pPr>
            <a:r>
              <a:rPr lang="es-ES" dirty="0" smtClean="0"/>
              <a:t> El agua se debe tomarse a una temperatura agradable. Lo óptimo es tomarla entre 12-14 ºC, evitando temperaturas más frías por las irritaciones faríngeas (</a:t>
            </a:r>
            <a:r>
              <a:rPr lang="es-ES" dirty="0" err="1" smtClean="0"/>
              <a:t>faringo-traqueitis</a:t>
            </a:r>
            <a:r>
              <a:rPr lang="es-ES" dirty="0" smtClean="0"/>
              <a:t>), etc..</a:t>
            </a:r>
          </a:p>
          <a:p>
            <a:pPr>
              <a:buFont typeface="Arial" pitchFamily="34" charset="0"/>
              <a:buChar char="•"/>
            </a:pPr>
            <a:r>
              <a:rPr lang="es-ES" dirty="0" smtClean="0"/>
              <a:t> Las bebidas recomendadas deben de muy débil mineralización para evitar descompensaciones de problemas de salud cardiovascular, y si se precisa un suplemento o rehidratación utilizar bebidas </a:t>
            </a:r>
            <a:r>
              <a:rPr lang="es-ES" dirty="0" err="1" smtClean="0"/>
              <a:t>isotónicas,que</a:t>
            </a:r>
            <a:r>
              <a:rPr lang="es-ES" dirty="0" smtClean="0"/>
              <a:t> no superen el 10-12% de su contenido en hidratos de carbono, para que no interfieran la absorción del líquido.</a:t>
            </a:r>
            <a:endParaRPr lang="es-ES" b="1" u="sng" dirty="0" smtClean="0"/>
          </a:p>
          <a:p>
            <a:pPr marL="0" lvl="1">
              <a:buFont typeface="Arial" pitchFamily="34" charset="0"/>
              <a:buChar char="•"/>
            </a:pPr>
            <a:endParaRPr lang="es-ES" b="1" u="sng" dirty="0" smtClean="0"/>
          </a:p>
          <a:p>
            <a:pPr>
              <a:buFont typeface="Arial" pitchFamily="34" charset="0"/>
              <a:buChar char="•"/>
            </a:pPr>
            <a:endParaRPr lang="es-ES"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10</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46706" indent="-346706" algn="just">
              <a:buFont typeface="Symbol"/>
              <a:buChar char=""/>
            </a:pPr>
            <a:r>
              <a:rPr lang="es-ES" dirty="0" smtClean="0">
                <a:ea typeface="Calibri"/>
                <a:cs typeface="Times New Roman"/>
              </a:rPr>
              <a:t>Existen tres conceptos bien diferenciados: Actividad Física, Ejercicio Físico y Deporte.</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b="1" dirty="0" smtClean="0">
                <a:ea typeface="Calibri"/>
                <a:cs typeface="Times New Roman"/>
              </a:rPr>
              <a:t>Actividad Física</a:t>
            </a:r>
            <a:r>
              <a:rPr lang="es-ES" dirty="0" smtClean="0">
                <a:ea typeface="Calibri"/>
                <a:cs typeface="Times New Roman"/>
              </a:rPr>
              <a:t>: cualquier movimiento corporal producido por la contracción de los músculos, esqueléticos y que tiene como resultado un gasto de energía por encima del nivel metabólico de reposo. Puede ser cualquier actividad laboral, del hogar, bailar, caminar, bicicleta, deporte.</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b="1" dirty="0" smtClean="0">
                <a:ea typeface="Calibri"/>
                <a:cs typeface="Times New Roman"/>
              </a:rPr>
              <a:t>Ejercicio Físico</a:t>
            </a:r>
            <a:r>
              <a:rPr lang="es-ES" dirty="0" smtClean="0">
                <a:ea typeface="Calibri"/>
                <a:cs typeface="Times New Roman"/>
              </a:rPr>
              <a:t>: forma de actividad física que consiste en un movimiento corporal planificado, estructurado y repetitivo que tiene como finalidad el mantenimiento o la mejora de uno o más componentes de la forma física. Hay dos tipos principales de ejercicio físico:</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751197" lvl="1" indent="-288922" algn="just">
              <a:buFont typeface="+mj-lt"/>
              <a:buAutoNum type="alphaLcParenR"/>
            </a:pPr>
            <a:r>
              <a:rPr lang="es-ES" b="1" dirty="0" smtClean="0">
                <a:ea typeface="Calibri"/>
                <a:cs typeface="Times New Roman"/>
              </a:rPr>
              <a:t>Dinámico</a:t>
            </a:r>
            <a:r>
              <a:rPr lang="es-ES" dirty="0" smtClean="0">
                <a:ea typeface="Calibri"/>
                <a:cs typeface="Times New Roman"/>
              </a:rPr>
              <a:t>: movimientos articular por acortamientos y elongaciones rítmicas de los grupos musculares. Generan una fuerza relativamente pequeña (correr, nadar, etc.).</a:t>
            </a:r>
            <a:endParaRPr lang="es-ES" sz="1600" dirty="0" smtClean="0">
              <a:ea typeface="Calibri"/>
              <a:cs typeface="Times New Roman"/>
            </a:endParaRPr>
          </a:p>
          <a:p>
            <a:pPr marL="1155687" lvl="2" indent="-231137" algn="just">
              <a:buFont typeface="Wingdings"/>
              <a:buChar char=""/>
            </a:pPr>
            <a:r>
              <a:rPr lang="es-ES" dirty="0" smtClean="0">
                <a:ea typeface="Calibri"/>
                <a:cs typeface="Times New Roman"/>
              </a:rPr>
              <a:t>Aeróbico: dependen del oxígeno para obtener energía (paseo).</a:t>
            </a:r>
            <a:endParaRPr lang="es-ES" sz="1600" dirty="0" smtClean="0">
              <a:ea typeface="Calibri"/>
              <a:cs typeface="Times New Roman"/>
            </a:endParaRPr>
          </a:p>
          <a:p>
            <a:pPr marL="1155687" lvl="2" indent="-231137" algn="just">
              <a:buFont typeface="Wingdings"/>
              <a:buChar char=""/>
            </a:pPr>
            <a:r>
              <a:rPr lang="es-ES" dirty="0" smtClean="0">
                <a:ea typeface="Calibri"/>
                <a:cs typeface="Times New Roman"/>
              </a:rPr>
              <a:t>Anaeróbico: no depende del oxígeno para obtener energía. </a:t>
            </a:r>
            <a:endParaRPr lang="es-ES" sz="1600" dirty="0" smtClean="0">
              <a:ea typeface="Calibri"/>
              <a:cs typeface="Times New Roman"/>
            </a:endParaRPr>
          </a:p>
          <a:p>
            <a:pPr marL="751197" lvl="1" indent="-288922" algn="just">
              <a:buFont typeface="+mj-lt"/>
              <a:buAutoNum type="alphaLcParenR"/>
            </a:pPr>
            <a:r>
              <a:rPr lang="es-ES" b="1" dirty="0" smtClean="0">
                <a:ea typeface="Calibri"/>
                <a:cs typeface="Times New Roman"/>
              </a:rPr>
              <a:t>Estático o Isométrico</a:t>
            </a:r>
            <a:r>
              <a:rPr lang="es-ES" dirty="0" smtClean="0">
                <a:ea typeface="Calibri"/>
                <a:cs typeface="Times New Roman"/>
              </a:rPr>
              <a:t>: contracción intensa, de poca variación en la longitud  muscular, y sin gran movimiento </a:t>
            </a:r>
            <a:r>
              <a:rPr lang="es-ES" dirty="0" err="1" smtClean="0">
                <a:ea typeface="Calibri"/>
                <a:cs typeface="Times New Roman"/>
              </a:rPr>
              <a:t>articualar</a:t>
            </a:r>
            <a:r>
              <a:rPr lang="es-ES" dirty="0" smtClean="0">
                <a:ea typeface="Calibri"/>
                <a:cs typeface="Times New Roman"/>
              </a:rPr>
              <a:t>. En general son Anaerobios (levantar pesas).</a:t>
            </a:r>
            <a:endParaRPr lang="es-ES" sz="1600" dirty="0" smtClean="0">
              <a:ea typeface="Calibri"/>
              <a:cs typeface="Times New Roman"/>
            </a:endParaRPr>
          </a:p>
          <a:p>
            <a:pPr marL="924550"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b="1" dirty="0" smtClean="0">
                <a:ea typeface="Calibri"/>
                <a:cs typeface="Times New Roman"/>
              </a:rPr>
              <a:t>Deporte</a:t>
            </a:r>
            <a:r>
              <a:rPr lang="es-ES" dirty="0" smtClean="0">
                <a:ea typeface="Calibri"/>
                <a:cs typeface="Times New Roman"/>
              </a:rPr>
              <a:t>: juego organizado que conlleva un esfuerzo físico, que se atiene a una estructura formalmente establecida, organizado en un contexto de reglas formales y explícitas respecto a conductas y procedimientos y que es observado por espectadores. Son aconsejables en mayores: el paseo, senderismo, la marcha, </a:t>
            </a:r>
            <a:r>
              <a:rPr lang="es-ES" dirty="0" err="1" smtClean="0">
                <a:ea typeface="Calibri"/>
                <a:cs typeface="Times New Roman"/>
              </a:rPr>
              <a:t>footing</a:t>
            </a:r>
            <a:r>
              <a:rPr lang="es-ES" dirty="0" smtClean="0">
                <a:ea typeface="Calibri"/>
                <a:cs typeface="Times New Roman"/>
              </a:rPr>
              <a:t>, natación, golf, tenis, ciclismo, baloncesto y alguna actividad como el </a:t>
            </a:r>
            <a:r>
              <a:rPr lang="es-ES" dirty="0" err="1" smtClean="0">
                <a:ea typeface="Calibri"/>
                <a:cs typeface="Times New Roman"/>
              </a:rPr>
              <a:t>Tai</a:t>
            </a:r>
            <a:r>
              <a:rPr lang="es-ES" dirty="0" smtClean="0">
                <a:ea typeface="Calibri"/>
                <a:cs typeface="Times New Roman"/>
              </a:rPr>
              <a:t>-Chi.</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Beneficios de la Actividad y Ejercicio Físico: </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Previene  reduce la Morbilidad y la Mortalidad.</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Retrasa los déficits motores, mejora la capacidad funcional y por ello evita la discapacidad y evita o reduce la dependencia, permitiendo mantener a las personas autónomas y desarrollar su máxima calidad de vida. </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Evita la Atrofia Muscular, mejora la Movilidad Articular, evita la desmineralización y descalcificación ósea (disminuye el dolor, previene osteoporosis, caídas y fracturas), mejoran la marcha y el equilibrio.</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Mejora contracción y el rendimiento cardíaco, evita y controla la Hipertensión Arterial, disminuye el riesgo de Arterioesclerosis, evitando la aparición de la Cardiopatía Isquémica (el ejercicio interviene tanto en prevención primaria como secundaria del infarto agudo de miocardio) y de Ictus (trombosis-embolia). </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Mejora la secreción hormonal. Evita o mejora el Sobrepeso y la Obesidad, las  diferentes </a:t>
            </a:r>
            <a:r>
              <a:rPr lang="es-ES" dirty="0" err="1" smtClean="0">
                <a:ea typeface="Calibri"/>
                <a:cs typeface="Times New Roman"/>
              </a:rPr>
              <a:t>Dislipemias</a:t>
            </a:r>
            <a:r>
              <a:rPr lang="es-ES" dirty="0" smtClean="0">
                <a:ea typeface="Calibri"/>
                <a:cs typeface="Times New Roman"/>
              </a:rPr>
              <a:t> y la Diabetes </a:t>
            </a:r>
            <a:r>
              <a:rPr lang="es-ES" dirty="0" err="1" smtClean="0">
                <a:ea typeface="Calibri"/>
                <a:cs typeface="Times New Roman"/>
              </a:rPr>
              <a:t>Mellitus</a:t>
            </a:r>
            <a:r>
              <a:rPr lang="es-ES" dirty="0" smtClean="0">
                <a:ea typeface="Calibri"/>
                <a:cs typeface="Times New Roman"/>
              </a:rPr>
              <a:t>, especialmente la tipo II.</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Disminuye la incidencia de determinados tipos de Cáncer, como el de Colon y el de Mama.</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Mejora  el estado </a:t>
            </a:r>
            <a:r>
              <a:rPr lang="es-ES" dirty="0" err="1" smtClean="0">
                <a:ea typeface="Calibri"/>
                <a:cs typeface="Times New Roman"/>
              </a:rPr>
              <a:t>psicoafectivo</a:t>
            </a:r>
            <a:r>
              <a:rPr lang="es-ES" dirty="0" smtClean="0">
                <a:ea typeface="Calibri"/>
                <a:cs typeface="Times New Roman"/>
              </a:rPr>
              <a:t>, cognitivo, </a:t>
            </a:r>
            <a:r>
              <a:rPr lang="es-ES" dirty="0" err="1" smtClean="0">
                <a:ea typeface="Calibri"/>
                <a:cs typeface="Times New Roman"/>
              </a:rPr>
              <a:t>neurosensorial</a:t>
            </a:r>
            <a:r>
              <a:rPr lang="es-ES" dirty="0" smtClean="0">
                <a:ea typeface="Calibri"/>
                <a:cs typeface="Times New Roman"/>
              </a:rPr>
              <a:t> y vegetativo, ayudando en la regulación del ritmo de sueño y del estado de ánimo, evitando o mejorando la depresión y la ansiedad, ayuda a mantener la memoria, mantiene activos y en estado </a:t>
            </a:r>
            <a:r>
              <a:rPr lang="es-ES" dirty="0" err="1" smtClean="0">
                <a:ea typeface="Calibri"/>
                <a:cs typeface="Times New Roman"/>
              </a:rPr>
              <a:t>vigíl</a:t>
            </a:r>
            <a:r>
              <a:rPr lang="es-ES" dirty="0" smtClean="0">
                <a:ea typeface="Calibri"/>
                <a:cs typeface="Times New Roman"/>
              </a:rPr>
              <a:t> a los </a:t>
            </a:r>
            <a:r>
              <a:rPr lang="es-ES" dirty="0" err="1" smtClean="0">
                <a:ea typeface="Calibri"/>
                <a:cs typeface="Times New Roman"/>
              </a:rPr>
              <a:t>organos</a:t>
            </a:r>
            <a:r>
              <a:rPr lang="es-ES" dirty="0" smtClean="0">
                <a:ea typeface="Calibri"/>
                <a:cs typeface="Times New Roman"/>
              </a:rPr>
              <a:t> de los sentidos (visión, audición, etc.).</a:t>
            </a:r>
            <a:endParaRPr lang="es-ES" sz="1600" dirty="0" smtClean="0">
              <a:ea typeface="Calibri"/>
              <a:cs typeface="Times New Roman"/>
            </a:endParaRPr>
          </a:p>
          <a:p>
            <a:pPr marL="751197" lvl="1" indent="-288922" algn="just">
              <a:buFont typeface="+mj-lt"/>
              <a:buAutoNum type="alphaLcParenR"/>
            </a:pPr>
            <a:r>
              <a:rPr lang="es-ES" dirty="0" smtClean="0">
                <a:ea typeface="Calibri"/>
                <a:cs typeface="Times New Roman"/>
              </a:rPr>
              <a:t>Mejora la función </a:t>
            </a:r>
            <a:r>
              <a:rPr lang="es-ES" dirty="0" err="1" smtClean="0">
                <a:ea typeface="Calibri"/>
                <a:cs typeface="Times New Roman"/>
              </a:rPr>
              <a:t>ventilatoria</a:t>
            </a:r>
            <a:r>
              <a:rPr lang="es-ES" dirty="0" smtClean="0">
                <a:ea typeface="Calibri"/>
                <a:cs typeface="Times New Roman"/>
              </a:rPr>
              <a:t> y respiratoria, y por tanto, la oxigenación tisular.</a:t>
            </a:r>
            <a:endParaRPr lang="es-ES" sz="1600" dirty="0" smtClean="0">
              <a:ea typeface="Calibri"/>
              <a:cs typeface="Times New Roman"/>
            </a:endParaRPr>
          </a:p>
          <a:p>
            <a:pPr marL="751197" lvl="1" indent="-288922" algn="just">
              <a:spcAft>
                <a:spcPts val="1011"/>
              </a:spcAft>
              <a:buFont typeface="+mj-lt"/>
              <a:buAutoNum type="alphaLcParenR"/>
            </a:pPr>
            <a:r>
              <a:rPr lang="es-ES" dirty="0" smtClean="0">
                <a:ea typeface="Calibri"/>
                <a:cs typeface="Times New Roman"/>
              </a:rPr>
              <a:t>Mantiene la función renal, disminuye la formación de depósitos renales y de sustancias en las vías urinarias y previenen o mejoran la incontinencia, especialmente urinaria por fortalecimiento del suelo pélvico.</a:t>
            </a:r>
            <a:endParaRPr lang="es-ES" sz="1600" dirty="0" smtClean="0">
              <a:ea typeface="Calibri"/>
              <a:cs typeface="Times New Roman"/>
            </a:endParaRP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46706" indent="-346706" algn="just">
              <a:buFont typeface="Symbol"/>
              <a:buChar char=""/>
            </a:pPr>
            <a:r>
              <a:rPr lang="es-ES" dirty="0" smtClean="0">
                <a:ea typeface="Calibri"/>
                <a:cs typeface="Times New Roman"/>
              </a:rPr>
              <a:t>El Ejercicio Físico constituye una actividad preventiva con Recomendación Grado A, Nivel I según la USPSTF (US </a:t>
            </a:r>
            <a:r>
              <a:rPr lang="es-ES" dirty="0" err="1" smtClean="0">
                <a:ea typeface="Calibri"/>
                <a:cs typeface="Times New Roman"/>
              </a:rPr>
              <a:t>Preventive</a:t>
            </a:r>
            <a:r>
              <a:rPr lang="es-ES" dirty="0" smtClean="0">
                <a:ea typeface="Calibri"/>
                <a:cs typeface="Times New Roman"/>
              </a:rPr>
              <a:t> </a:t>
            </a:r>
            <a:r>
              <a:rPr lang="es-ES" dirty="0" err="1" smtClean="0">
                <a:ea typeface="Calibri"/>
                <a:cs typeface="Times New Roman"/>
              </a:rPr>
              <a:t>Service</a:t>
            </a:r>
            <a:r>
              <a:rPr lang="es-ES" dirty="0" smtClean="0">
                <a:ea typeface="Calibri"/>
                <a:cs typeface="Times New Roman"/>
              </a:rPr>
              <a:t> </a:t>
            </a:r>
            <a:r>
              <a:rPr lang="es-ES" dirty="0" err="1" smtClean="0">
                <a:ea typeface="Calibri"/>
                <a:cs typeface="Times New Roman"/>
              </a:rPr>
              <a:t>Task</a:t>
            </a:r>
            <a:r>
              <a:rPr lang="es-ES" dirty="0" smtClean="0">
                <a:ea typeface="Calibri"/>
                <a:cs typeface="Times New Roman"/>
              </a:rPr>
              <a:t> </a:t>
            </a:r>
            <a:r>
              <a:rPr lang="es-ES" dirty="0" err="1" smtClean="0">
                <a:ea typeface="Calibri"/>
                <a:cs typeface="Times New Roman"/>
              </a:rPr>
              <a:t>Force</a:t>
            </a:r>
            <a:r>
              <a:rPr lang="es-ES" dirty="0" smtClean="0">
                <a:ea typeface="Calibri"/>
                <a:cs typeface="Times New Roman"/>
              </a:rPr>
              <a:t>). Su prescripción es recomendable en toda persona mayor, con una expectativa de vida ≥ 2 años, incluso en ancianos frágiles e institucionalizados.</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físico debe adecuarse e individualizarse a las circunstancias personales en cuanto a tipo e intensidad. Ha de iniciarse de forma gradual, progresiva y regular (periódico y mantenido). Evitar el sobreesfuerzo y el dolor; si se produce dolor detener el ejercicio y consultar.</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Antes de realizar ejercicio físico se debe realizar una valoración y supervisión médica: estado de salud y nutricional, fuerza y masa muscular, flexibilidad y equilibrio, realizar un electrocardiograma, y valorar la capacidad aeróbica mediante el test de Cooper, o la prueba del escalón.</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debe acompañarse de un estilo de vida saludable, con una alimentación e hidratación adecuada, evitar hábitos tóxicos (alcohol, tabaco, drogas, sedentarismo, etc.).</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físico NO está contraindicado ni por la edad, ni por el sexo, ni por la mayoría de los problemas habituales de salud que padecen las personas mayores.</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Si que está Contraindicado en infecciones e inflamaciones agudas, ante tumores malignos, insuficiencias de órganos avanzadas, cardiopatía isquémica inestable o aguda, o valvular descompensada, ante arritmias severas no controladas como bloqueos A-V de 2º y 3º Grado.</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spcAft>
                <a:spcPts val="1011"/>
              </a:spcAft>
              <a:buFont typeface="Symbol"/>
              <a:buChar char=""/>
            </a:pPr>
            <a:r>
              <a:rPr lang="es-ES" dirty="0" smtClean="0">
                <a:ea typeface="Calibri"/>
                <a:cs typeface="Times New Roman"/>
              </a:rPr>
              <a:t>Debe tenerse cuidado con el ejercicio físico y el deporte intenso y de competición, ya que son los que pueden entrañar riesgos como la muerte súbita, los golpes de calor, hipoglucemias, etc.). </a:t>
            </a:r>
            <a:endParaRPr lang="es-ES" sz="1600" dirty="0" smtClean="0">
              <a:ea typeface="Calibri"/>
              <a:cs typeface="Times New Roman"/>
            </a:endParaRP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12</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46706" indent="-346706" algn="just">
              <a:buFont typeface="Symbol"/>
              <a:buChar char=""/>
            </a:pPr>
            <a:r>
              <a:rPr lang="es-ES" dirty="0" smtClean="0">
                <a:ea typeface="Calibri"/>
                <a:cs typeface="Times New Roman"/>
              </a:rPr>
              <a:t>El Ejercicio Físico constituye una actividad preventiva con Recomendación Grado A, Nivel I según la USPSTF (US </a:t>
            </a:r>
            <a:r>
              <a:rPr lang="es-ES" dirty="0" err="1" smtClean="0">
                <a:ea typeface="Calibri"/>
                <a:cs typeface="Times New Roman"/>
              </a:rPr>
              <a:t>Preventive</a:t>
            </a:r>
            <a:r>
              <a:rPr lang="es-ES" dirty="0" smtClean="0">
                <a:ea typeface="Calibri"/>
                <a:cs typeface="Times New Roman"/>
              </a:rPr>
              <a:t> </a:t>
            </a:r>
            <a:r>
              <a:rPr lang="es-ES" dirty="0" err="1" smtClean="0">
                <a:ea typeface="Calibri"/>
                <a:cs typeface="Times New Roman"/>
              </a:rPr>
              <a:t>Service</a:t>
            </a:r>
            <a:r>
              <a:rPr lang="es-ES" dirty="0" smtClean="0">
                <a:ea typeface="Calibri"/>
                <a:cs typeface="Times New Roman"/>
              </a:rPr>
              <a:t> </a:t>
            </a:r>
            <a:r>
              <a:rPr lang="es-ES" dirty="0" err="1" smtClean="0">
                <a:ea typeface="Calibri"/>
                <a:cs typeface="Times New Roman"/>
              </a:rPr>
              <a:t>Task</a:t>
            </a:r>
            <a:r>
              <a:rPr lang="es-ES" dirty="0" smtClean="0">
                <a:ea typeface="Calibri"/>
                <a:cs typeface="Times New Roman"/>
              </a:rPr>
              <a:t> </a:t>
            </a:r>
            <a:r>
              <a:rPr lang="es-ES" dirty="0" err="1" smtClean="0">
                <a:ea typeface="Calibri"/>
                <a:cs typeface="Times New Roman"/>
              </a:rPr>
              <a:t>Force</a:t>
            </a:r>
            <a:r>
              <a:rPr lang="es-ES" dirty="0" smtClean="0">
                <a:ea typeface="Calibri"/>
                <a:cs typeface="Times New Roman"/>
              </a:rPr>
              <a:t>). Su prescripción es recomendable en toda persona mayor, con una expectativa de vida ≥ 2 años, incluso en ancianos frágiles e institucionalizados.</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físico debe adecuarse e individualizarse a las circunstancias personales en cuanto a tipo e intensidad. Ha de iniciarse de forma gradual, progresiva y regular (periódico y mantenido). Evitar el sobreesfuerzo y el dolor; si se produce dolor detener el ejercicio y consultar.</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Antes de realizar ejercicio físico se debe realizar una valoración y supervisión médica: estado de salud y nutricional, fuerza y masa muscular, flexibilidad y equilibrio, realizar un electrocardiograma, y valorar la capacidad aeróbica mediante el test de Cooper, o la prueba del escalón.</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debe acompañarse de un estilo de vida saludable, con una alimentación e hidratación adecuada, evitar hábitos tóxicos (alcohol, tabaco, drogas, sedentarismo, etc.).</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El ejercicio físico NO está contraindicado ni por la edad, ni por el sexo, ni por la mayoría de los problemas habituales de salud que padecen las personas mayores.</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Si que está Contraindicado en infecciones e inflamaciones agudas, ante tumores malignos, insuficiencias de órganos avanzadas, cardiopatía isquémica inestable o aguda, o valvular descompensada, ante arritmias severas no controladas como bloqueos A-V de 2º y 3º Grado.</a:t>
            </a:r>
            <a:endParaRPr lang="es-ES" sz="1600" dirty="0" smtClean="0">
              <a:ea typeface="Calibri"/>
              <a:cs typeface="Times New Roman"/>
            </a:endParaRPr>
          </a:p>
          <a:p>
            <a:pPr marL="462275" algn="just"/>
            <a:r>
              <a:rPr lang="es-ES" dirty="0" smtClean="0">
                <a:ea typeface="Calibri"/>
                <a:cs typeface="Times New Roman"/>
              </a:rPr>
              <a:t> </a:t>
            </a:r>
            <a:endParaRPr lang="es-ES" sz="1600" dirty="0" smtClean="0">
              <a:ea typeface="Calibri"/>
              <a:cs typeface="Times New Roman"/>
            </a:endParaRPr>
          </a:p>
          <a:p>
            <a:pPr marL="346706" indent="-346706" algn="just">
              <a:spcAft>
                <a:spcPts val="1011"/>
              </a:spcAft>
              <a:buFont typeface="Symbol"/>
              <a:buChar char=""/>
            </a:pPr>
            <a:r>
              <a:rPr lang="es-ES" dirty="0" smtClean="0">
                <a:ea typeface="Calibri"/>
                <a:cs typeface="Times New Roman"/>
              </a:rPr>
              <a:t>Debe tenerse cuidado con el ejercicio físico y el deporte intenso y de competición, ya que son los que pueden entrañar riesgos como la muerte súbita, los golpes de calor, hipoglucemias, etc.). </a:t>
            </a:r>
            <a:endParaRPr lang="es-ES" sz="1600" dirty="0" smtClean="0">
              <a:ea typeface="Calibri"/>
              <a:cs typeface="Times New Roman"/>
            </a:endParaRP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13</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46706" indent="-346706">
              <a:lnSpc>
                <a:spcPct val="115000"/>
              </a:lnSpc>
              <a:spcAft>
                <a:spcPts val="1011"/>
              </a:spcAft>
              <a:buFont typeface="Symbol"/>
              <a:buChar char=""/>
              <a:tabLst>
                <a:tab pos="231137" algn="l"/>
              </a:tabLst>
            </a:pPr>
            <a:r>
              <a:rPr lang="es-ES" dirty="0" smtClean="0">
                <a:ea typeface="Calibri"/>
                <a:cs typeface="Times New Roman"/>
              </a:rPr>
              <a:t>La actividad mental en los mayores es  ¡tan importante como la actividad física!</a:t>
            </a:r>
            <a:endParaRPr lang="es-ES" sz="1600" dirty="0" smtClean="0">
              <a:ea typeface="Calibri"/>
              <a:cs typeface="Times New Roman"/>
            </a:endParaRPr>
          </a:p>
          <a:p>
            <a:pPr marL="346706" indent="-346706">
              <a:lnSpc>
                <a:spcPct val="115000"/>
              </a:lnSpc>
              <a:spcAft>
                <a:spcPts val="1011"/>
              </a:spcAft>
              <a:buFont typeface="Symbol"/>
              <a:buChar char=""/>
              <a:tabLst>
                <a:tab pos="231137" algn="l"/>
              </a:tabLst>
            </a:pPr>
            <a:r>
              <a:rPr lang="es-ES" dirty="0" err="1" smtClean="0">
                <a:ea typeface="Calibri"/>
                <a:cs typeface="Times New Roman"/>
              </a:rPr>
              <a:t>Én</a:t>
            </a:r>
            <a:r>
              <a:rPr lang="es-ES" dirty="0" smtClean="0">
                <a:ea typeface="Calibri"/>
                <a:cs typeface="Times New Roman"/>
              </a:rPr>
              <a:t> los mayores se producen cambios sociales muy radicales pasando de la actividad a la inactividad laboral en el momento de la jubilación. Cambia su rol social y familiar, impregnándolo de una imagen de “improductividad” y falta de participación. Comienzan a independizarse sus hijos produciéndose el fenómeno de “nido vacío”, les sorprende la muerte de algunos de sus seres queridos y amigos, etc.). Todos estos acontecimientos favorecen el aislamiento social y aumentan la sensación de soledad.</a:t>
            </a:r>
            <a:endParaRPr lang="es-ES" sz="1600" dirty="0" smtClean="0">
              <a:ea typeface="Calibri"/>
              <a:cs typeface="Times New Roman"/>
            </a:endParaRPr>
          </a:p>
          <a:p>
            <a:pPr marL="346706" indent="-346706">
              <a:lnSpc>
                <a:spcPct val="115000"/>
              </a:lnSpc>
              <a:spcAft>
                <a:spcPts val="1011"/>
              </a:spcAft>
              <a:buFont typeface="Symbol"/>
              <a:buChar char=""/>
              <a:tabLst>
                <a:tab pos="231137" algn="l"/>
              </a:tabLst>
            </a:pPr>
            <a:r>
              <a:rPr lang="es-ES" dirty="0" smtClean="0">
                <a:ea typeface="Calibri"/>
                <a:cs typeface="Times New Roman"/>
              </a:rPr>
              <a:t> El envejecimiento conlleva cambios en la esfera </a:t>
            </a:r>
            <a:r>
              <a:rPr lang="es-ES" dirty="0" err="1" smtClean="0">
                <a:ea typeface="Calibri"/>
                <a:cs typeface="Times New Roman"/>
              </a:rPr>
              <a:t>intelictiva</a:t>
            </a:r>
            <a:r>
              <a:rPr lang="es-ES" dirty="0" smtClean="0">
                <a:ea typeface="Calibri"/>
                <a:cs typeface="Times New Roman"/>
              </a:rPr>
              <a:t>-cognitiva, afectivo-relacionales, </a:t>
            </a:r>
            <a:r>
              <a:rPr lang="es-ES" dirty="0" err="1" smtClean="0">
                <a:ea typeface="Calibri"/>
                <a:cs typeface="Times New Roman"/>
              </a:rPr>
              <a:t>comportamentales</a:t>
            </a:r>
            <a:r>
              <a:rPr lang="es-ES" dirty="0" smtClean="0">
                <a:ea typeface="Calibri"/>
                <a:cs typeface="Times New Roman"/>
              </a:rPr>
              <a:t> y sensoriales,  que merman el bienestar psicosocial y producen disfunciones </a:t>
            </a:r>
            <a:r>
              <a:rPr lang="es-ES" dirty="0" err="1" smtClean="0">
                <a:ea typeface="Calibri"/>
                <a:cs typeface="Times New Roman"/>
              </a:rPr>
              <a:t>psicoafectivas</a:t>
            </a:r>
            <a:r>
              <a:rPr lang="es-ES" dirty="0" smtClean="0">
                <a:ea typeface="Calibri"/>
                <a:cs typeface="Times New Roman"/>
              </a:rPr>
              <a:t>. A esto se une la mayor incidencia de enfermedades  orgánicas asociadas (</a:t>
            </a:r>
            <a:r>
              <a:rPr lang="es-ES" dirty="0" err="1" smtClean="0">
                <a:ea typeface="Calibri"/>
                <a:cs typeface="Times New Roman"/>
              </a:rPr>
              <a:t>comorbilidad</a:t>
            </a:r>
            <a:r>
              <a:rPr lang="es-ES" dirty="0" smtClean="0">
                <a:ea typeface="Calibri"/>
                <a:cs typeface="Times New Roman"/>
              </a:rPr>
              <a:t>), con tendencia a la cronicidad, a la discapacidad y a la dependencia. </a:t>
            </a:r>
            <a:endParaRPr lang="es-ES" sz="1600" dirty="0" smtClean="0">
              <a:ea typeface="Calibri"/>
              <a:cs typeface="Times New Roman"/>
            </a:endParaRPr>
          </a:p>
          <a:p>
            <a:pPr marL="346706" indent="-346706">
              <a:lnSpc>
                <a:spcPct val="115000"/>
              </a:lnSpc>
              <a:spcAft>
                <a:spcPts val="1011"/>
              </a:spcAft>
              <a:buFont typeface="Symbol"/>
              <a:buChar char=""/>
              <a:tabLst>
                <a:tab pos="231137" algn="l"/>
              </a:tabLst>
            </a:pPr>
            <a:r>
              <a:rPr lang="es-ES" dirty="0" smtClean="0">
                <a:ea typeface="Calibri"/>
                <a:cs typeface="Times New Roman"/>
              </a:rPr>
              <a:t>Los mayores tienen disminuida la capacidad de adaptación al entorno y de enfrentarse a nuevas situaciones, presentan mayor vulnerabilidad ya que tienen una menor reserva fisiológica, unos mecanismos de defensa más limitados, y por todo ello, tienen mayor facilidad para enfermar frente a los estímulos nocivos tanto internos como externos.</a:t>
            </a:r>
            <a:endParaRPr lang="es-ES" sz="1600" dirty="0" smtClean="0">
              <a:ea typeface="Calibri"/>
              <a:cs typeface="Times New Roman"/>
            </a:endParaRPr>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14</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46706" indent="-346706">
              <a:lnSpc>
                <a:spcPct val="115000"/>
              </a:lnSpc>
              <a:spcAft>
                <a:spcPts val="1011"/>
              </a:spcAft>
              <a:buFont typeface="Symbol"/>
              <a:buChar char=""/>
              <a:tabLst>
                <a:tab pos="231137" algn="l"/>
              </a:tabLst>
            </a:pPr>
            <a:r>
              <a:rPr lang="es-ES" dirty="0" smtClean="0">
                <a:ea typeface="Calibri"/>
                <a:cs typeface="Times New Roman"/>
              </a:rPr>
              <a:t>Con el paso del tiempo, la capacidad de aprendizaje es más lenta, la memoria se vuelve más frágil, especialmente la memoria inminente y reciente. Comienzan a hacer presencia unos fenómenos aún “no patológicos” como son los olvidos benignos de la vejez y las alteraciones de la memoria asociadas a la edad (olvido de las llaves, de las gafas, de los nombres de objetos o personas, etc.).</a:t>
            </a:r>
            <a:endParaRPr lang="es-ES" sz="1600" dirty="0" smtClean="0">
              <a:ea typeface="Calibri"/>
              <a:cs typeface="Times New Roman"/>
            </a:endParaRPr>
          </a:p>
          <a:p>
            <a:pPr marL="346706" indent="-346706" algn="just">
              <a:lnSpc>
                <a:spcPct val="115000"/>
              </a:lnSpc>
              <a:spcAft>
                <a:spcPts val="1011"/>
              </a:spcAft>
              <a:buFont typeface="Symbol"/>
              <a:buChar char=""/>
              <a:tabLst>
                <a:tab pos="231137" algn="l"/>
              </a:tabLst>
            </a:pPr>
            <a:r>
              <a:rPr lang="es-ES" dirty="0" smtClean="0">
                <a:ea typeface="Calibri"/>
                <a:cs typeface="Times New Roman"/>
              </a:rPr>
              <a:t>El déficit de las funciones cognitivas tiene una relación exponencial a la edad (Edad-Dependiente), así al deterioro cognitivo-demencia afecta a un 5% cuando analizamos a colectivos mayores de 65 años, mientras que cuando se estudian colectivos de 80 y más años, pasa al 20-25%.</a:t>
            </a:r>
            <a:endParaRPr lang="es-ES" sz="1600" dirty="0" smtClean="0">
              <a:ea typeface="Calibri"/>
              <a:cs typeface="Times New Roman"/>
            </a:endParaRPr>
          </a:p>
          <a:p>
            <a:endParaRPr lang="es-ES" b="0" dirty="0" smtClean="0"/>
          </a:p>
          <a:p>
            <a:endParaRPr lang="es-ES" dirty="0" smtClean="0"/>
          </a:p>
          <a:p>
            <a:pPr marL="346706" indent="-346706">
              <a:lnSpc>
                <a:spcPct val="115000"/>
              </a:lnSpc>
              <a:spcAft>
                <a:spcPts val="1011"/>
              </a:spcAft>
              <a:buFont typeface="Symbol"/>
              <a:buChar char=""/>
              <a:tabLst>
                <a:tab pos="231137" algn="l"/>
              </a:tabLst>
            </a:pPr>
            <a:r>
              <a:rPr lang="es-ES" dirty="0" smtClean="0">
                <a:ea typeface="Calibri"/>
                <a:cs typeface="Times New Roman"/>
              </a:rPr>
              <a:t>En algunas personas estos déficits progresan y evolucionan, afectando  además a otras áreas como el lenguaje, razonamiento, juicio, abstracción, comportamiento, etc., así como al área funcional, perdiendo la capacidad para desarrollar de forma autónoma las actividades de la vida diaria (inicialmente las avanzadas, más tarde las instrumentales y finalmente las básicas). Todo ello conlleva a una desadaptación frente a su  entorno  habitual social-laboral-familiar, desarrollando un cuadro </a:t>
            </a:r>
            <a:r>
              <a:rPr lang="es-ES" dirty="0" err="1" smtClean="0">
                <a:ea typeface="Calibri"/>
                <a:cs typeface="Times New Roman"/>
              </a:rPr>
              <a:t>francamene</a:t>
            </a:r>
            <a:r>
              <a:rPr lang="es-ES" dirty="0" smtClean="0">
                <a:ea typeface="Calibri"/>
                <a:cs typeface="Times New Roman"/>
              </a:rPr>
              <a:t> patológico denominado genéricamente como demencia.</a:t>
            </a:r>
            <a:endParaRPr lang="es-ES" sz="1600" dirty="0" smtClean="0">
              <a:ea typeface="Calibri"/>
              <a:cs typeface="Times New Roman"/>
            </a:endParaRPr>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15</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a:buFont typeface="Arial" pitchFamily="34" charset="0"/>
              <a:buChar char="•"/>
            </a:pPr>
            <a:r>
              <a:rPr lang="es-ES" dirty="0" smtClean="0"/>
              <a:t>Se estima que presentan síntomas depresivos, aunque no reúnan criterios clínicos de alguna de las variantes de depresión: 30% de los mayores que viven en ámbito comunitario, el 11-45% de los mayores hospitalizados y hasta 30-75%  de los mayores que viven en residencias.</a:t>
            </a:r>
            <a:endParaRPr lang="es-ES" sz="1600" dirty="0" smtClean="0"/>
          </a:p>
          <a:p>
            <a:pPr lvl="0">
              <a:buFont typeface="Arial" pitchFamily="34" charset="0"/>
              <a:buChar char="•"/>
            </a:pPr>
            <a:r>
              <a:rPr lang="es-ES" dirty="0" smtClean="0"/>
              <a:t>Según criterios DSM-IV, presentan depresión mayor del 1-5% y </a:t>
            </a:r>
            <a:r>
              <a:rPr lang="es-ES" dirty="0" err="1" smtClean="0"/>
              <a:t>distimia</a:t>
            </a:r>
            <a:r>
              <a:rPr lang="es-ES" dirty="0" smtClean="0"/>
              <a:t> 10-15%.</a:t>
            </a:r>
            <a:endParaRPr lang="es-ES" sz="1600" dirty="0" smtClean="0"/>
          </a:p>
          <a:p>
            <a:pPr lvl="0">
              <a:buFont typeface="Arial" pitchFamily="34" charset="0"/>
              <a:buChar char="•"/>
            </a:pPr>
            <a:r>
              <a:rPr lang="es-ES" dirty="0" smtClean="0"/>
              <a:t>La depresión se asocia a ansiedad muy frecuentemente en torno al 47-80%. Además el 50% de pacientes con ansiedad tienen síntomas depresivos acompañantes.</a:t>
            </a:r>
            <a:endParaRPr lang="es-ES" sz="1600" dirty="0" smtClean="0"/>
          </a:p>
          <a:p>
            <a:pPr lvl="0">
              <a:buFont typeface="Arial" pitchFamily="34" charset="0"/>
              <a:buChar char="•"/>
            </a:pPr>
            <a:r>
              <a:rPr lang="es-ES" dirty="0" smtClean="0"/>
              <a:t>Prevalencia similar en ambos sexos, aunque por encima de los 80 años aumenta en el varón por su mayor fragilidad.</a:t>
            </a:r>
            <a:endParaRPr lang="es-ES" sz="1600" dirty="0" smtClean="0"/>
          </a:p>
          <a:p>
            <a:pPr lvl="0">
              <a:buFont typeface="Arial" pitchFamily="34" charset="0"/>
              <a:buChar char="•"/>
            </a:pPr>
            <a:r>
              <a:rPr lang="es-ES" dirty="0" smtClean="0"/>
              <a:t>Los síndromes depresivos en los mayores tienen un origen multifactorial: </a:t>
            </a:r>
            <a:endParaRPr lang="es-ES" sz="1600" dirty="0" smtClean="0"/>
          </a:p>
          <a:p>
            <a:pPr lvl="1">
              <a:buFont typeface="Arial" pitchFamily="34" charset="0"/>
              <a:buChar char="•"/>
            </a:pPr>
            <a:r>
              <a:rPr lang="es-ES" dirty="0" smtClean="0"/>
              <a:t>Biológicos: a) Genéticos: antecedentes familiares, personalidad con predisposición, b) Somáticos, envejecimiento; lesiones vasculares</a:t>
            </a:r>
            <a:endParaRPr lang="es-ES" sz="1600" dirty="0" smtClean="0"/>
          </a:p>
          <a:p>
            <a:pPr lvl="1">
              <a:buFont typeface="Arial" pitchFamily="34" charset="0"/>
              <a:buChar char="•"/>
            </a:pPr>
            <a:r>
              <a:rPr lang="es-ES" dirty="0" smtClean="0"/>
              <a:t>Psicosociales: Personalidad, Estrés psicológico, Desarraigo social</a:t>
            </a:r>
          </a:p>
          <a:p>
            <a:pPr lvl="1">
              <a:buFont typeface="Arial" pitchFamily="34" charset="0"/>
              <a:buChar char="•"/>
            </a:pPr>
            <a:r>
              <a:rPr lang="es-ES" dirty="0" smtClean="0"/>
              <a:t>Otras causas: agotamiento, pérdida de valores, fracaso laboral, frustración reiterada</a:t>
            </a:r>
            <a:endParaRPr lang="es-ES" sz="1600" dirty="0" smtClean="0"/>
          </a:p>
          <a:p>
            <a:pPr lvl="0">
              <a:buFont typeface="Arial" pitchFamily="34" charset="0"/>
              <a:buChar char="•"/>
            </a:pPr>
            <a:r>
              <a:rPr lang="es-ES" dirty="0" smtClean="0"/>
              <a:t>Depresión de inicio tardío: cuadros que se desarrollan en mayores de 75-80 años, sin antecedentes depresivos previos, se da agregación familiar y se acompañan de factores de riego vascular (lesiones isquémicas).</a:t>
            </a:r>
            <a:endParaRPr lang="es-ES" sz="1600" dirty="0" smtClean="0"/>
          </a:p>
          <a:p>
            <a:pPr lvl="0">
              <a:buFont typeface="Arial" pitchFamily="34" charset="0"/>
              <a:buChar char="•"/>
            </a:pPr>
            <a:r>
              <a:rPr lang="es-ES" dirty="0" smtClean="0"/>
              <a:t>Factores de Riesgo Psicosocial de Depresión: </a:t>
            </a:r>
            <a:endParaRPr lang="es-ES" sz="1600" dirty="0" smtClean="0"/>
          </a:p>
          <a:p>
            <a:pPr lvl="1">
              <a:buFont typeface="Arial" pitchFamily="34" charset="0"/>
              <a:buChar char="•"/>
            </a:pPr>
            <a:r>
              <a:rPr lang="es-ES" dirty="0" smtClean="0"/>
              <a:t>Muerte de cónyuge o ser querido (alto riesgo en primer año, se mantiene 3 años)</a:t>
            </a:r>
            <a:endParaRPr lang="es-ES" sz="1600" dirty="0" smtClean="0"/>
          </a:p>
          <a:p>
            <a:pPr lvl="1">
              <a:buFont typeface="Arial" pitchFamily="34" charset="0"/>
              <a:buChar char="•"/>
            </a:pPr>
            <a:r>
              <a:rPr lang="es-ES" dirty="0" smtClean="0"/>
              <a:t>Enfermedad Médico-Quirúrgica: Diabetes, </a:t>
            </a:r>
            <a:r>
              <a:rPr lang="es-ES" dirty="0" err="1" smtClean="0"/>
              <a:t>Enf</a:t>
            </a:r>
            <a:r>
              <a:rPr lang="es-ES" dirty="0" smtClean="0"/>
              <a:t>. Neurodegenerativa (Parkinson 50%, Demencia 35%), HTA, ACVA, etc.</a:t>
            </a:r>
            <a:endParaRPr lang="es-ES" sz="1600" dirty="0" smtClean="0"/>
          </a:p>
          <a:p>
            <a:pPr lvl="1">
              <a:buFont typeface="Arial" pitchFamily="34" charset="0"/>
              <a:buChar char="•"/>
            </a:pPr>
            <a:r>
              <a:rPr lang="es-ES" dirty="0" smtClean="0"/>
              <a:t>Incapacidad y Pérdida funcional</a:t>
            </a:r>
            <a:endParaRPr lang="es-ES" sz="1600" dirty="0" smtClean="0"/>
          </a:p>
          <a:p>
            <a:pPr lvl="1">
              <a:buFont typeface="Arial" pitchFamily="34" charset="0"/>
              <a:buChar char="•"/>
            </a:pPr>
            <a:r>
              <a:rPr lang="es-ES" dirty="0" smtClean="0"/>
              <a:t>Escaso soporte social</a:t>
            </a:r>
            <a:endParaRPr lang="es-ES" sz="1600" dirty="0" smtClean="0"/>
          </a:p>
          <a:p>
            <a:pPr>
              <a:buFont typeface="Arial" pitchFamily="34" charset="0"/>
              <a:buNone/>
            </a:pPr>
            <a:endParaRPr lang="es-ES" sz="1600" dirty="0" smtClean="0"/>
          </a:p>
          <a:p>
            <a:pPr lvl="0">
              <a:buFont typeface="Arial" pitchFamily="34" charset="0"/>
              <a:buChar char="•"/>
            </a:pPr>
            <a:r>
              <a:rPr lang="es-ES" dirty="0" smtClean="0"/>
              <a:t>Medicamentos Inductores de Síntomas Depresivos:</a:t>
            </a:r>
            <a:endParaRPr lang="es-ES" sz="1600" dirty="0" smtClean="0"/>
          </a:p>
          <a:p>
            <a:pPr lvl="1">
              <a:buFont typeface="Arial" pitchFamily="34" charset="0"/>
              <a:buChar char="•"/>
            </a:pPr>
            <a:r>
              <a:rPr lang="es-ES" dirty="0" smtClean="0"/>
              <a:t>Diuréticos, Betabloqueantes, IECA, Ca-Antagonistas, </a:t>
            </a:r>
            <a:r>
              <a:rPr lang="es-ES" dirty="0" err="1" smtClean="0"/>
              <a:t>Digitálicos</a:t>
            </a:r>
            <a:r>
              <a:rPr lang="es-ES" dirty="0" smtClean="0"/>
              <a:t>, Anticoagulantes, </a:t>
            </a:r>
            <a:r>
              <a:rPr lang="es-ES" dirty="0" err="1" smtClean="0"/>
              <a:t>Reserpina</a:t>
            </a:r>
            <a:endParaRPr lang="es-ES" sz="1600" dirty="0" smtClean="0"/>
          </a:p>
          <a:p>
            <a:pPr lvl="1">
              <a:buFont typeface="Arial" pitchFamily="34" charset="0"/>
              <a:buChar char="•"/>
            </a:pPr>
            <a:r>
              <a:rPr lang="es-ES" dirty="0" err="1" smtClean="0"/>
              <a:t>Metoclopramida</a:t>
            </a:r>
            <a:r>
              <a:rPr lang="es-ES" dirty="0" smtClean="0"/>
              <a:t>, Corticoides, </a:t>
            </a:r>
            <a:r>
              <a:rPr lang="es-ES" dirty="0" err="1" smtClean="0"/>
              <a:t>Indometacina</a:t>
            </a:r>
            <a:r>
              <a:rPr lang="es-ES" dirty="0" smtClean="0"/>
              <a:t>, </a:t>
            </a:r>
            <a:r>
              <a:rPr lang="es-ES" dirty="0" err="1" smtClean="0"/>
              <a:t>AINEs</a:t>
            </a:r>
            <a:r>
              <a:rPr lang="es-ES" dirty="0" smtClean="0"/>
              <a:t>, Ibuprofeno, </a:t>
            </a:r>
            <a:r>
              <a:rPr lang="es-ES" dirty="0" err="1" smtClean="0"/>
              <a:t>Carbamacepina</a:t>
            </a:r>
            <a:r>
              <a:rPr lang="es-ES" dirty="0" smtClean="0"/>
              <a:t>, </a:t>
            </a:r>
            <a:r>
              <a:rPr lang="es-ES" dirty="0" err="1" smtClean="0"/>
              <a:t>Fenitoina</a:t>
            </a:r>
            <a:r>
              <a:rPr lang="es-ES" dirty="0" smtClean="0"/>
              <a:t>, </a:t>
            </a:r>
            <a:r>
              <a:rPr lang="es-ES" dirty="0" err="1" smtClean="0"/>
              <a:t>Levodopa</a:t>
            </a:r>
            <a:r>
              <a:rPr lang="es-ES" dirty="0" smtClean="0"/>
              <a:t>, </a:t>
            </a:r>
            <a:r>
              <a:rPr lang="es-ES" dirty="0" err="1" smtClean="0"/>
              <a:t>Opioides</a:t>
            </a:r>
            <a:r>
              <a:rPr lang="es-ES" dirty="0" smtClean="0"/>
              <a:t>, Neurolépticos, Benzodiacepinas, </a:t>
            </a:r>
            <a:r>
              <a:rPr lang="es-ES" dirty="0" err="1" smtClean="0"/>
              <a:t>Lovastatina</a:t>
            </a:r>
            <a:r>
              <a:rPr lang="es-ES" dirty="0" smtClean="0"/>
              <a:t>, </a:t>
            </a:r>
            <a:r>
              <a:rPr lang="es-ES" dirty="0" err="1" smtClean="0"/>
              <a:t>Pravastatina</a:t>
            </a:r>
            <a:r>
              <a:rPr lang="es-ES" dirty="0" smtClean="0"/>
              <a:t>, </a:t>
            </a:r>
            <a:r>
              <a:rPr lang="es-ES" dirty="0" err="1" smtClean="0"/>
              <a:t>Metronidazol</a:t>
            </a:r>
            <a:r>
              <a:rPr lang="es-ES" dirty="0" smtClean="0"/>
              <a:t>, </a:t>
            </a:r>
            <a:r>
              <a:rPr lang="es-ES" dirty="0" err="1" smtClean="0"/>
              <a:t>Etambutol</a:t>
            </a:r>
            <a:r>
              <a:rPr lang="es-ES" dirty="0" smtClean="0"/>
              <a:t>, Sulfonamidas</a:t>
            </a:r>
            <a:endParaRPr lang="es-ES" sz="1600"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Diagnóstico difícil en los mayores por:</a:t>
            </a:r>
            <a:endParaRPr lang="es-ES" sz="1600" dirty="0" smtClean="0"/>
          </a:p>
          <a:p>
            <a:pPr lvl="1"/>
            <a:r>
              <a:rPr lang="es-ES" dirty="0" smtClean="0"/>
              <a:t>Síntomas Inespecíficos</a:t>
            </a:r>
            <a:endParaRPr lang="es-ES" sz="1600" dirty="0" smtClean="0"/>
          </a:p>
          <a:p>
            <a:pPr lvl="1"/>
            <a:r>
              <a:rPr lang="es-ES" dirty="0" smtClean="0"/>
              <a:t>Manifestaciones Atípicas </a:t>
            </a:r>
            <a:endParaRPr lang="es-ES" sz="1600" dirty="0" smtClean="0"/>
          </a:p>
          <a:p>
            <a:pPr lvl="1"/>
            <a:r>
              <a:rPr lang="es-ES" dirty="0" smtClean="0"/>
              <a:t>Enmascarada con Deterioro Cognitivo: 30% de demencias en fases iniciales tienen depresión.</a:t>
            </a:r>
            <a:endParaRPr lang="es-ES" sz="1600" dirty="0" smtClean="0"/>
          </a:p>
          <a:p>
            <a:pPr lvl="1"/>
            <a:r>
              <a:rPr lang="es-ES" dirty="0" err="1" smtClean="0"/>
              <a:t>Comorbilidad</a:t>
            </a:r>
            <a:r>
              <a:rPr lang="es-ES" dirty="0" smtClean="0"/>
              <a:t> asociada: E. Parkinson, ACVA, Diabetes, Hipotiroidismo, Cáncer, Artrosis, etc.</a:t>
            </a:r>
            <a:endParaRPr lang="es-ES" sz="1600" dirty="0" smtClean="0"/>
          </a:p>
          <a:p>
            <a:pPr lvl="1"/>
            <a:r>
              <a:rPr lang="es-ES" dirty="0" smtClean="0"/>
              <a:t>Factores psicosociales estresantes y ansiedad</a:t>
            </a:r>
            <a:endParaRPr lang="es-ES" sz="1600" dirty="0" smtClean="0"/>
          </a:p>
          <a:p>
            <a:pPr lvl="0">
              <a:buFont typeface="Arial" pitchFamily="34" charset="0"/>
              <a:buChar char="•"/>
            </a:pPr>
            <a:r>
              <a:rPr lang="es-ES" dirty="0" smtClean="0"/>
              <a:t>Síntomas que nos deben hacer sospechar Depresión:</a:t>
            </a:r>
            <a:endParaRPr lang="es-ES" sz="1600" dirty="0" smtClean="0"/>
          </a:p>
          <a:p>
            <a:pPr lvl="0"/>
            <a:r>
              <a:rPr lang="es-ES" dirty="0" smtClean="0"/>
              <a:t>Humor </a:t>
            </a:r>
            <a:r>
              <a:rPr lang="es-ES" dirty="0" err="1" smtClean="0"/>
              <a:t>disfórico</a:t>
            </a:r>
            <a:endParaRPr lang="es-ES" sz="1600" dirty="0" smtClean="0"/>
          </a:p>
          <a:p>
            <a:pPr lvl="0"/>
            <a:r>
              <a:rPr lang="es-ES" dirty="0" smtClean="0"/>
              <a:t>Disminución del  interés por actividades</a:t>
            </a:r>
            <a:endParaRPr lang="es-ES" sz="1600" dirty="0" smtClean="0"/>
          </a:p>
          <a:p>
            <a:pPr lvl="0"/>
            <a:r>
              <a:rPr lang="es-ES" dirty="0" smtClean="0"/>
              <a:t>Tristeza, Decaimiento-fatiga, Apatía, Astenia, Adinamia, Anorexia/Bulimia, Pérdida de peso, Trastorno del sueño: Insomnio/Hipersomnia, falta de Concentración, Indecisión, Descuido de la imagen, Sentimiento de inutilidad o culpa, Agitación/Inhibición psicomotriz, ideación recurrente de muerte-suicidio, </a:t>
            </a:r>
            <a:endParaRPr lang="es-ES" sz="1600" dirty="0" smtClean="0"/>
          </a:p>
          <a:p>
            <a:pPr lvl="0"/>
            <a:r>
              <a:rPr lang="es-ES" dirty="0" err="1" smtClean="0"/>
              <a:t>Somatizaciones</a:t>
            </a:r>
            <a:r>
              <a:rPr lang="es-ES" dirty="0" smtClean="0"/>
              <a:t>: diarrea, estreñimiento, nauseas-vómitos, síncope, mareo-vértigo, taquicardia, taquipnea, disnea, disuria, tenesmo</a:t>
            </a:r>
            <a:endParaRPr lang="es-ES" sz="1600" dirty="0" smtClean="0"/>
          </a:p>
          <a:p>
            <a:pPr lvl="0"/>
            <a:r>
              <a:rPr lang="es-ES" dirty="0" smtClean="0"/>
              <a:t>Síntomas psicóticos: delirios, alucinaciones, agitación/inhibición psicomotriz</a:t>
            </a:r>
            <a:endParaRPr lang="es-ES" sz="1600" dirty="0" smtClean="0"/>
          </a:p>
          <a:p>
            <a:pPr lvl="0">
              <a:buFont typeface="Arial" pitchFamily="34" charset="0"/>
              <a:buChar char="•"/>
            </a:pPr>
            <a:r>
              <a:rPr lang="es-ES" dirty="0" smtClean="0"/>
              <a:t>La depresión en los mayores a veces recidivante (25% sufre depresión más de una vez en su vida), de larga evolución y tiende a la cronicidad.</a:t>
            </a:r>
            <a:endParaRPr lang="es-ES" sz="1600" dirty="0" smtClean="0"/>
          </a:p>
          <a:p>
            <a:pPr lvl="0">
              <a:buFont typeface="Arial" pitchFamily="34" charset="0"/>
              <a:buChar char="•"/>
            </a:pPr>
            <a:r>
              <a:rPr lang="es-ES" dirty="0" smtClean="0"/>
              <a:t>Estrecha relación entre la depresión y la discapacidad y dependencia (la depresión es la 5ª causa de discapacidad), y viceversa.</a:t>
            </a:r>
            <a:endParaRPr lang="es-ES" sz="1600" dirty="0" smtClean="0"/>
          </a:p>
          <a:p>
            <a:pPr lvl="0">
              <a:buFont typeface="Arial" pitchFamily="34" charset="0"/>
              <a:buChar char="•"/>
            </a:pPr>
            <a:r>
              <a:rPr lang="es-ES" dirty="0" smtClean="0"/>
              <a:t>Sólo 25-30% de los mayores con depresión están bien tratado. El 20-30% de las depresiones responden mal al tratamiento.</a:t>
            </a:r>
            <a:endParaRPr lang="es-ES" sz="1600" dirty="0" smtClean="0"/>
          </a:p>
          <a:p>
            <a:pPr lvl="0">
              <a:buFont typeface="Arial" pitchFamily="34" charset="0"/>
              <a:buChar char="•"/>
            </a:pPr>
            <a:r>
              <a:rPr lang="es-ES" dirty="0" smtClean="0"/>
              <a:t>Depresión: en mayores alto riesgo de suicidio, especialmente en hombre 3-4 / 1 en mujer y en el primer año de depresión (80% de los suicidios, tenían una depresión previa). </a:t>
            </a:r>
            <a:endParaRPr lang="es-ES" sz="1600" dirty="0" smtClean="0"/>
          </a:p>
          <a:p>
            <a:pPr lvl="0">
              <a:buFont typeface="Arial" pitchFamily="34" charset="0"/>
              <a:buChar char="•"/>
            </a:pPr>
            <a:r>
              <a:rPr lang="es-ES" dirty="0" smtClean="0"/>
              <a:t>La depresión aumenta los ingresos hospitalarios, la institucionalización, disminuye la calidad de vida y aumenta la mortalidad.</a:t>
            </a:r>
            <a:endParaRPr lang="es-ES" sz="1600" dirty="0" smtClean="0"/>
          </a:p>
          <a:p>
            <a:r>
              <a:rPr lang="es-ES" dirty="0" smtClean="0"/>
              <a:t> </a:t>
            </a:r>
            <a:endParaRPr lang="es-ES" sz="1600" dirty="0" smtClean="0"/>
          </a:p>
          <a:p>
            <a:r>
              <a:rPr lang="es-ES" b="1" dirty="0" smtClean="0"/>
              <a:t>Recomendaciones en la Depresión y sus Complicaciones:</a:t>
            </a:r>
            <a:endParaRPr lang="es-ES" sz="1600" dirty="0" smtClean="0"/>
          </a:p>
          <a:p>
            <a:r>
              <a:rPr lang="es-ES" b="1" dirty="0" smtClean="0"/>
              <a:t> </a:t>
            </a:r>
            <a:endParaRPr lang="es-ES" sz="1600" dirty="0" smtClean="0"/>
          </a:p>
          <a:p>
            <a:pPr marL="181998" indent="181998">
              <a:buFont typeface="Courier New" pitchFamily="49" charset="0"/>
              <a:buChar char="o"/>
            </a:pPr>
            <a:r>
              <a:rPr lang="es-ES" dirty="0" smtClean="0"/>
              <a:t>Debe desterrarse que la depresión es un síntoma de la vejez.</a:t>
            </a:r>
            <a:endParaRPr lang="es-ES" sz="1600" dirty="0" smtClean="0"/>
          </a:p>
          <a:p>
            <a:pPr marL="181998" indent="181998">
              <a:buFont typeface="Courier New" pitchFamily="49" charset="0"/>
              <a:buChar char="o"/>
            </a:pPr>
            <a:r>
              <a:rPr lang="es-ES" dirty="0" smtClean="0"/>
              <a:t>Descartar que los síntomas se deben a la </a:t>
            </a:r>
            <a:r>
              <a:rPr lang="es-ES" dirty="0" err="1" smtClean="0"/>
              <a:t>comorbilidad</a:t>
            </a:r>
            <a:r>
              <a:rPr lang="es-ES" dirty="0" smtClean="0"/>
              <a:t> asociada.</a:t>
            </a:r>
          </a:p>
          <a:p>
            <a:pPr marL="181998" indent="181998" defTabSz="924550">
              <a:buFont typeface="Courier New" pitchFamily="49" charset="0"/>
              <a:buChar char="o"/>
              <a:defRPr/>
            </a:pPr>
            <a:r>
              <a:rPr lang="es-ES" dirty="0" smtClean="0"/>
              <a:t>Chequear el estado de ánimo (</a:t>
            </a:r>
            <a:r>
              <a:rPr lang="es-ES" dirty="0" err="1" smtClean="0"/>
              <a:t>psicoafectivo</a:t>
            </a:r>
            <a:r>
              <a:rPr lang="es-ES" dirty="0" smtClean="0"/>
              <a:t>) de los mayores en consulta, y hacer </a:t>
            </a:r>
            <a:r>
              <a:rPr lang="es-ES" dirty="0" err="1" smtClean="0"/>
              <a:t>screening</a:t>
            </a:r>
            <a:r>
              <a:rPr lang="es-ES" dirty="0" smtClean="0"/>
              <a:t> en consultas en las que se pueda realizar diagnóstico, tratamiento y seguimiento estrecho (Grado B USPSTF).</a:t>
            </a:r>
          </a:p>
          <a:p>
            <a:pPr marL="181998" indent="181998">
              <a:buFont typeface="Courier New" pitchFamily="49" charset="0"/>
              <a:buChar char="o"/>
            </a:pPr>
            <a:r>
              <a:rPr lang="es-ES" dirty="0" smtClean="0"/>
              <a:t>Valorar el riesgo de suicidio, ¡Ojo con intentos </a:t>
            </a:r>
            <a:r>
              <a:rPr lang="es-ES" dirty="0" err="1" smtClean="0"/>
              <a:t>autolíticos</a:t>
            </a:r>
            <a:r>
              <a:rPr lang="es-ES" dirty="0" smtClean="0"/>
              <a:t> previos!.</a:t>
            </a:r>
            <a:endParaRPr lang="es-ES" sz="1600" dirty="0" smtClean="0"/>
          </a:p>
          <a:p>
            <a:pPr marL="181998" indent="181998">
              <a:buFont typeface="Courier New" pitchFamily="49" charset="0"/>
              <a:buChar char="o"/>
            </a:pPr>
            <a:r>
              <a:rPr lang="es-ES" dirty="0" smtClean="0"/>
              <a:t>Valorar tratamientos que puedan inducir síntomas depresivos. </a:t>
            </a:r>
            <a:endParaRPr lang="es-ES" sz="1600" dirty="0" smtClean="0"/>
          </a:p>
          <a:p>
            <a:pPr marL="181998" indent="181998">
              <a:buFont typeface="Courier New" pitchFamily="49" charset="0"/>
              <a:buChar char="o"/>
            </a:pPr>
            <a:r>
              <a:rPr lang="es-ES" dirty="0" smtClean="0"/>
              <a:t>Tratar todo cuadro depresivo debe ser tratado aunque se asocie a otros problemas orgánicos.</a:t>
            </a:r>
            <a:endParaRPr lang="es-ES" sz="1600" dirty="0" smtClean="0"/>
          </a:p>
          <a:p>
            <a:pPr marL="181998" indent="181998">
              <a:buFont typeface="Courier New" pitchFamily="49" charset="0"/>
              <a:buChar char="o"/>
            </a:pPr>
            <a:r>
              <a:rPr lang="es-ES" dirty="0" smtClean="0"/>
              <a:t>Seleccionar antidepresivos que no interfieran con las enfermedades ni con los medicamentos que toma.</a:t>
            </a:r>
            <a:endParaRPr lang="es-ES" sz="1600" dirty="0" smtClean="0"/>
          </a:p>
          <a:p>
            <a:pPr marL="181998" indent="181998">
              <a:buFont typeface="Courier New" pitchFamily="49" charset="0"/>
              <a:buChar char="o"/>
            </a:pPr>
            <a:r>
              <a:rPr lang="es-ES" dirty="0" smtClean="0"/>
              <a:t>El tratamiento, en general ha de ser de mayor duración, que en el adulto (&gt;9meses).</a:t>
            </a:r>
            <a:endParaRPr lang="es-ES" sz="1600" dirty="0" smtClean="0"/>
          </a:p>
          <a:p>
            <a:pPr marL="181998" indent="181998">
              <a:buFont typeface="Courier New" pitchFamily="49" charset="0"/>
              <a:buChar char="o"/>
            </a:pPr>
            <a:r>
              <a:rPr lang="es-ES" dirty="0" smtClean="0"/>
              <a:t>Valorar cambio de tratamiento ante ausencia de respuesta a las 4-6 semanas.</a:t>
            </a:r>
            <a:endParaRPr lang="es-ES" sz="1600" dirty="0" smtClean="0"/>
          </a:p>
          <a:p>
            <a:pPr marL="181998" indent="181998" defTabSz="924550">
              <a:buFont typeface="Courier New" pitchFamily="49" charset="0"/>
              <a:buChar char="o"/>
              <a:defRPr/>
            </a:pPr>
            <a:r>
              <a:rPr lang="es-ES" dirty="0" smtClean="0"/>
              <a:t>En los mayores no deben excluirse otros tratamientos “no farmacológicos” complementarios como psicoterapia integral.</a:t>
            </a:r>
          </a:p>
          <a:p>
            <a:pPr marL="181998" indent="181998">
              <a:buFont typeface="Courier New" pitchFamily="49" charset="0"/>
              <a:buChar char="o"/>
            </a:pPr>
            <a:r>
              <a:rPr lang="es-ES" dirty="0" smtClean="0"/>
              <a:t>Ante más de 2-3 recidivas del cuadro depresivo, es posible tener que pautar tratamiento “de por vida”.</a:t>
            </a:r>
          </a:p>
          <a:p>
            <a:pPr marL="181998" indent="181998">
              <a:buFont typeface="Courier New" pitchFamily="49" charset="0"/>
              <a:buChar char="o"/>
            </a:pPr>
            <a:r>
              <a:rPr lang="es-ES" dirty="0" smtClean="0"/>
              <a:t>Ante fracasos terapéuticos repetidos, intolerancia farmacológica, depresión mayor o psicosis o intentos </a:t>
            </a:r>
            <a:r>
              <a:rPr lang="es-ES" dirty="0" err="1" smtClean="0"/>
              <a:t>autolíticos</a:t>
            </a:r>
            <a:r>
              <a:rPr lang="es-ES" dirty="0" smtClean="0"/>
              <a:t>, la Terapia </a:t>
            </a:r>
            <a:r>
              <a:rPr lang="es-ES" dirty="0" err="1" smtClean="0"/>
              <a:t>Electroconvulsiva</a:t>
            </a:r>
            <a:r>
              <a:rPr lang="es-ES" dirty="0" smtClean="0"/>
              <a:t> es la técnica más eficaz en los mayores y además es muy segura.</a:t>
            </a:r>
            <a:endParaRPr lang="es-ES" sz="1600" dirty="0" smtClean="0"/>
          </a:p>
          <a:p>
            <a:endParaRPr lang="es-ES"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17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Marcador de imagen de diapositiva"/>
          <p:cNvSpPr>
            <a:spLocks noGrp="1" noRot="1" noChangeAspect="1"/>
          </p:cNvSpPr>
          <p:nvPr>
            <p:ph type="sldImg"/>
          </p:nvPr>
        </p:nvSpPr>
        <p:spPr bwMode="auto">
          <a:noFill/>
          <a:ln>
            <a:solidFill>
              <a:srgbClr val="000000"/>
            </a:solidFill>
            <a:miter lim="800000"/>
            <a:headEnd/>
            <a:tailEnd/>
          </a:ln>
        </p:spPr>
      </p:sp>
      <p:sp>
        <p:nvSpPr>
          <p:cNvPr id="48130" name="2 Marcador de notas"/>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es-ES" dirty="0" smtClean="0"/>
              <a:t> La OMS  referencia el concepto de actividad social; como un proceso de participación continua en las cuestiones sociales, económicas, culturales, espirituales y cívicas. Y resalta la importancia de la educación a lo largo la vida,  para proporcionar oportunidades e iniciativas que estimulen la participación activa en la sociedad según se va envejeciendo. </a:t>
            </a:r>
          </a:p>
          <a:p>
            <a:pPr>
              <a:buFont typeface="Arial" pitchFamily="34" charset="0"/>
              <a:buChar char="•"/>
            </a:pPr>
            <a:r>
              <a:rPr lang="es-ES" dirty="0" smtClean="0"/>
              <a:t> La OMS, recomienda la participación en estas actividades como forma de aumentar y mantener el bienestar personal. </a:t>
            </a:r>
          </a:p>
          <a:p>
            <a:pPr>
              <a:buFont typeface="Arial" pitchFamily="34" charset="0"/>
              <a:buChar char="•"/>
            </a:pPr>
            <a:r>
              <a:rPr lang="es-ES" dirty="0" smtClean="0"/>
              <a:t> Las actividades de ocio en personas mayores, según algunos autores (</a:t>
            </a:r>
            <a:r>
              <a:rPr lang="es-ES" dirty="0" err="1" smtClean="0"/>
              <a:t>Stones</a:t>
            </a:r>
            <a:r>
              <a:rPr lang="es-ES" dirty="0" smtClean="0"/>
              <a:t> y </a:t>
            </a:r>
            <a:r>
              <a:rPr lang="es-ES" dirty="0" err="1" smtClean="0"/>
              <a:t>Kozma</a:t>
            </a:r>
            <a:r>
              <a:rPr lang="es-ES" dirty="0" smtClean="0"/>
              <a:t>, 1986), las clasifican en función del contexto en el que se realizan, lo que les llevó a considerar cuatro grandes entornos de actividad en las personas mayores: Implicación con la familia, actividades solitarias, implicación con la comunidad y actividad relativa al hogar. </a:t>
            </a:r>
          </a:p>
          <a:p>
            <a:pPr>
              <a:buFont typeface="Arial" pitchFamily="34" charset="0"/>
              <a:buChar char="•"/>
            </a:pPr>
            <a:r>
              <a:rPr lang="es-ES" dirty="0" smtClean="0"/>
              <a:t> Los beneficios psicológicos derivados del ocio, contribuyen al mantenimiento y mejora de la salud física y psíquica, así como al crecimiento personal y la satisfacción vital. </a:t>
            </a:r>
          </a:p>
          <a:p>
            <a:pPr>
              <a:buFont typeface="Arial" pitchFamily="34" charset="0"/>
              <a:buChar char="•"/>
            </a:pPr>
            <a:r>
              <a:rPr lang="es-ES" dirty="0" smtClean="0"/>
              <a:t> La practica de diversas actividades de ocio (como lo hobbies), es una de las fuentes de satisfacción más importantes para las personas mayores. (</a:t>
            </a:r>
            <a:r>
              <a:rPr lang="es-ES" dirty="0" err="1" smtClean="0"/>
              <a:t>Argyle</a:t>
            </a:r>
            <a:r>
              <a:rPr lang="es-ES" dirty="0" smtClean="0"/>
              <a:t>, 1996).</a:t>
            </a:r>
          </a:p>
          <a:p>
            <a:pPr>
              <a:buFont typeface="Arial" pitchFamily="34" charset="0"/>
              <a:buChar char="•"/>
            </a:pPr>
            <a:r>
              <a:rPr lang="es-ES" dirty="0" smtClean="0"/>
              <a:t> Los programas de preparación a la jubilación evitan la  ruptura brusca  con el entorno laboral y social, y  permiten  descubrir iniciativas y capacidades en las que pueden desempeñar y  aprovechar sus conocimientos y sabiduría de toda una vida. </a:t>
            </a:r>
          </a:p>
          <a:p>
            <a:pPr>
              <a:buFont typeface="Arial" pitchFamily="34" charset="0"/>
              <a:buChar char="•"/>
            </a:pPr>
            <a:r>
              <a:rPr lang="es-ES" dirty="0" smtClean="0"/>
              <a:t> En la actualidad existen determinadas actividades que pueden ser novedosas  para las nuevas generaciones de personas mayores, que también reportar  beneficios a este colectivo  como  el uso de Internet y/ó nuevas Tecnologías. </a:t>
            </a:r>
          </a:p>
          <a:p>
            <a:pPr>
              <a:spcBef>
                <a:spcPct val="0"/>
              </a:spcBef>
            </a:pPr>
            <a:endParaRPr lang="es-ES" dirty="0" smtClean="0"/>
          </a:p>
          <a:p>
            <a:pPr>
              <a:spcBef>
                <a:spcPct val="0"/>
              </a:spcBef>
            </a:pPr>
            <a:endParaRPr lang="es-ES" dirty="0" smtClean="0"/>
          </a:p>
          <a:p>
            <a:pPr>
              <a:spcBef>
                <a:spcPct val="0"/>
              </a:spcBef>
            </a:pPr>
            <a:endParaRPr lang="es-ES" dirty="0" smtClean="0"/>
          </a:p>
        </p:txBody>
      </p:sp>
      <p:sp>
        <p:nvSpPr>
          <p:cNvPr id="48131"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14C0BE-F91A-44A9-AE2A-72F2463B7A84}" type="slidenum">
              <a:rPr lang="es-ES"/>
              <a:pPr fontAlgn="base">
                <a:spcBef>
                  <a:spcPct val="0"/>
                </a:spcBef>
                <a:spcAft>
                  <a:spcPct val="0"/>
                </a:spcAft>
              </a:pPr>
              <a:t>18</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buFont typeface="Arial" pitchFamily="34" charset="0"/>
              <a:buChar char="•"/>
            </a:pPr>
            <a:r>
              <a:rPr lang="es-ES" dirty="0" smtClean="0"/>
              <a:t> Soledad: sensación de malestar emocional, q</a:t>
            </a:r>
            <a:r>
              <a:rPr lang="en-US" dirty="0" err="1" smtClean="0">
                <a:latin typeface="Calibri" pitchFamily="34" charset="0"/>
              </a:rPr>
              <a:t>ue</a:t>
            </a:r>
            <a:r>
              <a:rPr lang="en-US" dirty="0" smtClean="0">
                <a:latin typeface="Calibri" pitchFamily="34" charset="0"/>
              </a:rPr>
              <a:t> se genera </a:t>
            </a:r>
            <a:r>
              <a:rPr lang="en-US" dirty="0" err="1" smtClean="0">
                <a:latin typeface="Calibri" pitchFamily="34" charset="0"/>
              </a:rPr>
              <a:t>cuando</a:t>
            </a:r>
            <a:r>
              <a:rPr lang="en-US" dirty="0" smtClean="0">
                <a:latin typeface="Calibri" pitchFamily="34" charset="0"/>
              </a:rPr>
              <a:t> </a:t>
            </a:r>
            <a:r>
              <a:rPr lang="en-US" dirty="0" err="1" smtClean="0">
                <a:latin typeface="Calibri" pitchFamily="34" charset="0"/>
              </a:rPr>
              <a:t>una</a:t>
            </a:r>
            <a:r>
              <a:rPr lang="en-US" dirty="0" smtClean="0">
                <a:latin typeface="Calibri" pitchFamily="34" charset="0"/>
              </a:rPr>
              <a:t> </a:t>
            </a:r>
            <a:r>
              <a:rPr lang="en-US" dirty="0" smtClean="0">
                <a:solidFill>
                  <a:schemeClr val="accent1">
                    <a:lumMod val="75000"/>
                  </a:schemeClr>
                </a:solidFill>
                <a:latin typeface="Calibri" pitchFamily="34" charset="0"/>
              </a:rPr>
              <a:t>persona se </a:t>
            </a:r>
            <a:r>
              <a:rPr lang="en-US" dirty="0" err="1" smtClean="0">
                <a:solidFill>
                  <a:schemeClr val="accent1">
                    <a:lumMod val="75000"/>
                  </a:schemeClr>
                </a:solidFill>
                <a:latin typeface="Calibri" pitchFamily="34" charset="0"/>
              </a:rPr>
              <a:t>siente</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incomprendida</a:t>
            </a:r>
            <a:r>
              <a:rPr lang="en-US" dirty="0" smtClean="0">
                <a:solidFill>
                  <a:schemeClr val="accent1">
                    <a:lumMod val="75000"/>
                  </a:schemeClr>
                </a:solidFill>
                <a:latin typeface="Calibri" pitchFamily="34" charset="0"/>
              </a:rPr>
              <a:t> y </a:t>
            </a:r>
            <a:r>
              <a:rPr lang="en-US" dirty="0" err="1" smtClean="0">
                <a:solidFill>
                  <a:schemeClr val="accent1">
                    <a:lumMod val="75000"/>
                  </a:schemeClr>
                </a:solidFill>
                <a:latin typeface="Calibri" pitchFamily="34" charset="0"/>
              </a:rPr>
              <a:t>rechazada</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por</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otras</a:t>
            </a:r>
            <a:r>
              <a:rPr lang="en-US" dirty="0" smtClean="0">
                <a:solidFill>
                  <a:schemeClr val="accent1">
                    <a:lumMod val="75000"/>
                  </a:schemeClr>
                </a:solidFill>
                <a:latin typeface="Calibri" pitchFamily="34" charset="0"/>
              </a:rPr>
              <a:t> o </a:t>
            </a:r>
            <a:r>
              <a:rPr lang="en-US" dirty="0" err="1" smtClean="0">
                <a:solidFill>
                  <a:schemeClr val="accent1">
                    <a:lumMod val="75000"/>
                  </a:schemeClr>
                </a:solidFill>
                <a:latin typeface="Calibri" pitchFamily="34" charset="0"/>
              </a:rPr>
              <a:t>bien</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cuando</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ésta</a:t>
            </a:r>
            <a:r>
              <a:rPr lang="en-US" dirty="0" smtClean="0">
                <a:solidFill>
                  <a:schemeClr val="accent1">
                    <a:lumMod val="75000"/>
                  </a:schemeClr>
                </a:solidFill>
                <a:latin typeface="Calibri" pitchFamily="34" charset="0"/>
              </a:rPr>
              <a:t> </a:t>
            </a:r>
            <a:r>
              <a:rPr lang="en-US" dirty="0" err="1" smtClean="0">
                <a:solidFill>
                  <a:schemeClr val="accent1">
                    <a:lumMod val="75000"/>
                  </a:schemeClr>
                </a:solidFill>
                <a:latin typeface="Calibri" pitchFamily="34" charset="0"/>
              </a:rPr>
              <a:t>carece</a:t>
            </a:r>
            <a:r>
              <a:rPr lang="en-US" dirty="0" smtClean="0">
                <a:solidFill>
                  <a:schemeClr val="accent1">
                    <a:lumMod val="75000"/>
                  </a:schemeClr>
                </a:solidFill>
                <a:latin typeface="Calibri" pitchFamily="34" charset="0"/>
              </a:rPr>
              <a:t> de </a:t>
            </a:r>
            <a:r>
              <a:rPr lang="en-US" dirty="0" err="1" smtClean="0">
                <a:solidFill>
                  <a:schemeClr val="accent1">
                    <a:lumMod val="75000"/>
                  </a:schemeClr>
                </a:solidFill>
                <a:latin typeface="Calibri" pitchFamily="34" charset="0"/>
              </a:rPr>
              <a:t>compañía</a:t>
            </a:r>
            <a:r>
              <a:rPr lang="en-US" dirty="0" smtClean="0">
                <a:solidFill>
                  <a:schemeClr val="accent1">
                    <a:lumMod val="75000"/>
                  </a:schemeClr>
                </a:solidFill>
                <a:latin typeface="Calibri" pitchFamily="34" charset="0"/>
              </a:rPr>
              <a:t> </a:t>
            </a:r>
            <a:r>
              <a:rPr lang="en-US" dirty="0" err="1" smtClean="0">
                <a:latin typeface="Calibri" pitchFamily="34" charset="0"/>
              </a:rPr>
              <a:t>para</a:t>
            </a:r>
            <a:r>
              <a:rPr lang="en-US" dirty="0" smtClean="0">
                <a:latin typeface="Calibri" pitchFamily="34" charset="0"/>
              </a:rPr>
              <a:t> la </a:t>
            </a:r>
            <a:r>
              <a:rPr lang="en-US" dirty="0" err="1" smtClean="0">
                <a:latin typeface="Calibri" pitchFamily="34" charset="0"/>
              </a:rPr>
              <a:t>realización</a:t>
            </a:r>
            <a:r>
              <a:rPr lang="en-US" dirty="0" smtClean="0">
                <a:latin typeface="Calibri" pitchFamily="34" charset="0"/>
              </a:rPr>
              <a:t> de </a:t>
            </a:r>
            <a:r>
              <a:rPr lang="en-US" dirty="0" err="1" smtClean="0">
                <a:latin typeface="Calibri" pitchFamily="34" charset="0"/>
              </a:rPr>
              <a:t>las</a:t>
            </a:r>
            <a:r>
              <a:rPr lang="en-US" dirty="0" smtClean="0">
                <a:latin typeface="Calibri" pitchFamily="34" charset="0"/>
              </a:rPr>
              <a:t> </a:t>
            </a:r>
            <a:r>
              <a:rPr lang="en-US" dirty="0" err="1" smtClean="0">
                <a:latin typeface="Calibri" pitchFamily="34" charset="0"/>
              </a:rPr>
              <a:t>actividades</a:t>
            </a:r>
            <a:r>
              <a:rPr lang="en-US" dirty="0" smtClean="0">
                <a:latin typeface="Calibri" pitchFamily="34" charset="0"/>
              </a:rPr>
              <a:t> </a:t>
            </a:r>
            <a:r>
              <a:rPr lang="en-US" dirty="0" err="1" smtClean="0">
                <a:latin typeface="Calibri" pitchFamily="34" charset="0"/>
              </a:rPr>
              <a:t>que</a:t>
            </a:r>
            <a:r>
              <a:rPr lang="en-US" dirty="0" smtClean="0">
                <a:latin typeface="Calibri" pitchFamily="34" charset="0"/>
              </a:rPr>
              <a:t> </a:t>
            </a:r>
            <a:r>
              <a:rPr lang="en-US" dirty="0" err="1" smtClean="0">
                <a:latin typeface="Calibri" pitchFamily="34" charset="0"/>
              </a:rPr>
              <a:t>desea</a:t>
            </a:r>
            <a:r>
              <a:rPr lang="en-US" dirty="0" smtClean="0">
                <a:latin typeface="Calibri" pitchFamily="34" charset="0"/>
              </a:rPr>
              <a:t>, </a:t>
            </a:r>
            <a:r>
              <a:rPr lang="en-US" dirty="0" err="1" smtClean="0">
                <a:latin typeface="Calibri" pitchFamily="34" charset="0"/>
              </a:rPr>
              <a:t>sean</a:t>
            </a:r>
            <a:r>
              <a:rPr lang="en-US" dirty="0" smtClean="0">
                <a:latin typeface="Calibri" pitchFamily="34" charset="0"/>
              </a:rPr>
              <a:t> </a:t>
            </a:r>
            <a:r>
              <a:rPr lang="en-US" dirty="0" err="1" smtClean="0">
                <a:latin typeface="Calibri" pitchFamily="34" charset="0"/>
              </a:rPr>
              <a:t>éstas</a:t>
            </a:r>
            <a:r>
              <a:rPr lang="en-US" dirty="0" smtClean="0">
                <a:latin typeface="Calibri" pitchFamily="34" charset="0"/>
              </a:rPr>
              <a:t>, </a:t>
            </a:r>
            <a:r>
              <a:rPr lang="en-US" dirty="0" err="1" smtClean="0">
                <a:latin typeface="Calibri" pitchFamily="34" charset="0"/>
              </a:rPr>
              <a:t>físicas</a:t>
            </a:r>
            <a:r>
              <a:rPr lang="en-US" dirty="0" smtClean="0">
                <a:latin typeface="Calibri" pitchFamily="34" charset="0"/>
              </a:rPr>
              <a:t>, </a:t>
            </a:r>
            <a:r>
              <a:rPr lang="en-US" dirty="0" err="1" smtClean="0">
                <a:latin typeface="Calibri" pitchFamily="34" charset="0"/>
              </a:rPr>
              <a:t>intelectuales</a:t>
            </a:r>
            <a:r>
              <a:rPr lang="en-US" dirty="0" smtClean="0">
                <a:latin typeface="Calibri" pitchFamily="34" charset="0"/>
              </a:rPr>
              <a:t> o </a:t>
            </a:r>
            <a:r>
              <a:rPr lang="en-US" dirty="0" err="1" smtClean="0">
                <a:latin typeface="Calibri" pitchFamily="34" charset="0"/>
              </a:rPr>
              <a:t>emocionales</a:t>
            </a:r>
            <a:r>
              <a:rPr lang="en-US" dirty="0" smtClean="0">
                <a:latin typeface="Calibri" pitchFamily="34" charset="0"/>
              </a:rPr>
              <a:t>. (Rubio 2007).</a:t>
            </a:r>
          </a:p>
          <a:p>
            <a:pPr eaLnBrk="1" hangingPunct="1">
              <a:buFont typeface="Arial" pitchFamily="34" charset="0"/>
              <a:buChar char="•"/>
            </a:pPr>
            <a:endParaRPr lang="es-ES" b="0" dirty="0" smtClean="0"/>
          </a:p>
          <a:p>
            <a:pPr eaLnBrk="1" hangingPunct="1">
              <a:buFont typeface="Arial" pitchFamily="34" charset="0"/>
              <a:buChar char="•"/>
            </a:pPr>
            <a:r>
              <a:rPr lang="es-ES" dirty="0" smtClean="0"/>
              <a:t> Al hablar de soledad también se debe tener en cuenta otros conceptos que pueden ir asociados, como la exclusión</a:t>
            </a:r>
            <a:r>
              <a:rPr lang="es-ES" b="1" dirty="0" smtClean="0"/>
              <a:t> </a:t>
            </a:r>
            <a:r>
              <a:rPr lang="es-ES" dirty="0" smtClean="0"/>
              <a:t> y el aislamiento social. </a:t>
            </a:r>
          </a:p>
          <a:p>
            <a:pPr eaLnBrk="1" hangingPunct="1">
              <a:buFont typeface="Arial" pitchFamily="34" charset="0"/>
              <a:buNone/>
            </a:pPr>
            <a:endParaRPr lang="es-ES" dirty="0" smtClean="0"/>
          </a:p>
          <a:p>
            <a:pPr eaLnBrk="1" hangingPunct="1">
              <a:buFont typeface="Arial" pitchFamily="34" charset="0"/>
              <a:buChar char="•"/>
            </a:pPr>
            <a:r>
              <a:rPr lang="es-ES" dirty="0" smtClean="0"/>
              <a:t> Exclusión social: situación en la que se encuentran las personas que no pueden participar plenamente en la vida económica, social y civil, y cuyos ingresos o recursos (personales, familiares, sociales y culturales) son tan inadecuados que no les permiten disfrutar de un nivel y una calidad de vida considerado aceptable por la sociedad en la que viven (Comisión Europea en el Informe conjunto sobre la Integración Social, Bruselas, 12/12/2001).</a:t>
            </a:r>
          </a:p>
          <a:p>
            <a:pPr eaLnBrk="1" hangingPunct="1">
              <a:buFont typeface="Arial" pitchFamily="34" charset="0"/>
              <a:buNone/>
            </a:pPr>
            <a:endParaRPr lang="es-ES" dirty="0" smtClean="0"/>
          </a:p>
          <a:p>
            <a:pPr eaLnBrk="1" hangingPunct="1">
              <a:buFont typeface="Arial" pitchFamily="34" charset="0"/>
              <a:buChar char="•"/>
            </a:pPr>
            <a:r>
              <a:rPr lang="es-ES" dirty="0" smtClean="0"/>
              <a:t> Exclusión Social: ausencia objetiva de contactos y de interacciones entre la persona mayor y la red social. ( </a:t>
            </a:r>
            <a:r>
              <a:rPr lang="es-ES" dirty="0" err="1" smtClean="0"/>
              <a:t>Cattan</a:t>
            </a:r>
            <a:r>
              <a:rPr lang="es-ES" dirty="0" smtClean="0"/>
              <a:t>, White, Bond et al. 2005). </a:t>
            </a:r>
          </a:p>
          <a:p>
            <a:pPr eaLnBrk="1" hangingPunct="1">
              <a:buFont typeface="Arial" pitchFamily="34" charset="0"/>
              <a:buChar char="•"/>
            </a:pPr>
            <a:endParaRPr lang="es-ES" dirty="0" smtClean="0"/>
          </a:p>
          <a:p>
            <a:pPr eaLnBrk="1" hangingPunct="1">
              <a:buFont typeface="Arial" pitchFamily="34" charset="0"/>
              <a:buChar char="•"/>
            </a:pPr>
            <a:r>
              <a:rPr lang="es-ES" dirty="0" smtClean="0"/>
              <a:t> A menudo se han confundido la soledad, el aislamiento y la exclusión social.</a:t>
            </a:r>
          </a:p>
          <a:p>
            <a:pPr eaLnBrk="1" hangingPunct="1">
              <a:buFont typeface="Arial" pitchFamily="34" charset="0"/>
              <a:buNone/>
            </a:pPr>
            <a:r>
              <a:rPr lang="es-ES" dirty="0" smtClean="0"/>
              <a:t> </a:t>
            </a:r>
          </a:p>
          <a:p>
            <a:pPr eaLnBrk="1" hangingPunct="1">
              <a:buFont typeface="Arial" pitchFamily="34" charset="0"/>
              <a:buChar char="•"/>
            </a:pPr>
            <a:r>
              <a:rPr lang="es-ES" dirty="0" smtClean="0"/>
              <a:t> Síndrome de Diógenes: problema social en</a:t>
            </a:r>
            <a:r>
              <a:rPr lang="es-ES" baseline="0" dirty="0" smtClean="0"/>
              <a:t> el que aparece una </a:t>
            </a:r>
            <a:r>
              <a:rPr lang="es-ES" dirty="0" smtClean="0"/>
              <a:t>conducta de aislamiento voluntario, ruptura de las relaciones sociales, inobservancia de las normas convencionales, con conducta de </a:t>
            </a:r>
            <a:r>
              <a:rPr lang="es-ES" dirty="0" err="1" smtClean="0"/>
              <a:t>autonegligencia</a:t>
            </a:r>
            <a:r>
              <a:rPr lang="es-ES" dirty="0" smtClean="0"/>
              <a:t>, con abandono de la higiene (personal y ambiental), con estado nutricional deficiente y con tendencias a acumular compulsivamente grandes cantidades de basura en su domicilio,  viviendo  voluntariamente en condiciones de pobreza extrema a pesar de poseer medios económicos.</a:t>
            </a:r>
          </a:p>
          <a:p>
            <a:pPr eaLnBrk="1" hangingPunct="1">
              <a:buFont typeface="Arial" pitchFamily="34" charset="0"/>
              <a:buNone/>
            </a:pPr>
            <a:endParaRPr lang="es-ES" dirty="0" smtClean="0"/>
          </a:p>
          <a:p>
            <a:pPr eaLnBrk="1" hangingPunct="1">
              <a:buFont typeface="Arial" pitchFamily="34" charset="0"/>
              <a:buChar char="•"/>
            </a:pPr>
            <a:r>
              <a:rPr lang="es-ES" dirty="0" smtClean="0"/>
              <a:t> Existe una escala de valoración social de fácil aplicación  para la detección del Síndrome de Diógenes.  Esta escala es un instrumento fácil que puede ser utilizado no solo por Trabajadores Sociales, sino también por los profesionales  Sanitarios, con el fin de poder detectar y valorar de forma rápida, valida y fiable, posibles situaciones de padecer el Síndrome de Diógenes. Valora: aislamiento , reclusión domiciliaria, negligencia de cuidados sanitarios y de la higiene personal y/o ambiental, patrón de conducta de “pobreza imaginaria”, y rechazo de ayudas familiares y sociales. (De la Gándara, 1994). </a:t>
            </a:r>
          </a:p>
          <a:p>
            <a:pPr eaLnBrk="1" hangingPunct="1">
              <a:buFont typeface="Arial" pitchFamily="34" charset="0"/>
              <a:buChar char="•"/>
            </a:pPr>
            <a:endParaRPr lang="es-ES" dirty="0" smtClean="0"/>
          </a:p>
          <a:p>
            <a:pPr eaLnBrk="1" hangingPunct="1">
              <a:buFont typeface="Arial" pitchFamily="34" charset="0"/>
              <a:buChar char="•"/>
            </a:pPr>
            <a:r>
              <a:rPr lang="es-ES" i="1" u="none" dirty="0" smtClean="0"/>
              <a:t> </a:t>
            </a:r>
            <a:r>
              <a:rPr lang="es-ES" i="0" u="none" dirty="0" smtClean="0"/>
              <a:t>La coordinación entre los profesionales de los distintos niveles Sociales y Sanitarios, es el mejor instrumento para la detección, prevención e intervención de las personas mayores con problemas de soledad u otro tipo de aislamiento o exclusión social. </a:t>
            </a:r>
          </a:p>
        </p:txBody>
      </p:sp>
      <p:sp>
        <p:nvSpPr>
          <p:cNvPr id="39939"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F186B-60FA-4583-986A-69D30E8320C6}" type="slidenum">
              <a:rPr lang="es-ES" smtClean="0"/>
              <a:pPr fontAlgn="base">
                <a:spcBef>
                  <a:spcPct val="0"/>
                </a:spcBef>
                <a:spcAft>
                  <a:spcPct val="0"/>
                </a:spcAft>
                <a:defRPr/>
              </a:pPr>
              <a:t>19</a:t>
            </a:fld>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229211" algn="just">
              <a:buFont typeface="Arial" pitchFamily="34" charset="0"/>
              <a:buChar char="•"/>
            </a:pPr>
            <a:r>
              <a:rPr lang="es-ES" dirty="0" smtClean="0"/>
              <a:t> </a:t>
            </a:r>
            <a:r>
              <a:rPr lang="es-ES" dirty="0" smtClean="0">
                <a:ea typeface="Calibri"/>
                <a:cs typeface="Times New Roman"/>
              </a:rPr>
              <a:t>España es un país muy envejecido (8.000.000 de personas son ≥65 años = 17,2% de la población) y se estima que en 2052 llegará al 37%.</a:t>
            </a:r>
          </a:p>
          <a:p>
            <a:pPr marL="229211" algn="just"/>
            <a:endParaRPr lang="es-ES" dirty="0" smtClean="0">
              <a:ea typeface="Calibri"/>
              <a:cs typeface="Times New Roman"/>
            </a:endParaRPr>
          </a:p>
          <a:p>
            <a:pPr marL="229211" algn="just">
              <a:buFont typeface="Arial" pitchFamily="34" charset="0"/>
              <a:buChar char="•"/>
            </a:pPr>
            <a:r>
              <a:rPr lang="es-ES" dirty="0" smtClean="0">
                <a:cs typeface="Times New Roman"/>
              </a:rPr>
              <a:t> </a:t>
            </a:r>
            <a:r>
              <a:rPr lang="es-ES" dirty="0" smtClean="0"/>
              <a:t>Cada vez aumentan más los mayores de 80 años (2,4 millones en 2012 y se estima en 6,2 millones en 2050) = “envejecimiento del envejecimiento”, fundamentalmente femenino (60% del total de la población).</a:t>
            </a:r>
          </a:p>
          <a:p>
            <a:pPr marL="229211" algn="just"/>
            <a:endParaRPr lang="es-ES" baseline="30000" dirty="0" smtClean="0"/>
          </a:p>
          <a:p>
            <a:pPr marL="229211" algn="just">
              <a:buFont typeface="Arial" pitchFamily="34" charset="0"/>
              <a:buChar char="•"/>
            </a:pPr>
            <a:r>
              <a:rPr lang="es-ES" baseline="30000" dirty="0" smtClean="0"/>
              <a:t> </a:t>
            </a:r>
            <a:r>
              <a:rPr lang="es-ES" dirty="0" smtClean="0">
                <a:cs typeface="Times New Roman"/>
              </a:rPr>
              <a:t>La esperanza de vida al nacer, es la segunda </a:t>
            </a:r>
            <a:r>
              <a:rPr lang="es-ES" dirty="0" smtClean="0"/>
              <a:t>más elevada d</a:t>
            </a:r>
            <a:r>
              <a:rPr lang="es-ES" dirty="0" smtClean="0">
                <a:cs typeface="Times New Roman"/>
              </a:rPr>
              <a:t>el mundo, tras Japón = </a:t>
            </a:r>
            <a:r>
              <a:rPr lang="es-ES" dirty="0" smtClean="0"/>
              <a:t>82,1 años (85 mujer/79,2 hombre). La esperanza de vida a los 65 años es de 20,5 años (22,4 mujer/ 18,5 hombre).</a:t>
            </a:r>
          </a:p>
          <a:p>
            <a:pPr marL="229211" algn="just">
              <a:buFont typeface="Arial" pitchFamily="34" charset="0"/>
              <a:buChar char="•"/>
            </a:pPr>
            <a:endParaRPr lang="es-ES" dirty="0" smtClean="0"/>
          </a:p>
          <a:p>
            <a:pPr marL="229211" algn="just">
              <a:buFont typeface="Arial" pitchFamily="34" charset="0"/>
              <a:buChar char="•"/>
            </a:pPr>
            <a:r>
              <a:rPr lang="es-ES" dirty="0" smtClean="0"/>
              <a:t> Los mayores de 65 años presentan numerosos factores de riesgo y enfermedades crónicas = pluripatología, que a menudo interaccionan negativamente entre sí = comorbilidad.</a:t>
            </a:r>
          </a:p>
          <a:p>
            <a:pPr marL="229211" algn="just">
              <a:buFont typeface="Arial" pitchFamily="34" charset="0"/>
              <a:buChar char="•"/>
            </a:pPr>
            <a:endParaRPr lang="es-ES" dirty="0" smtClean="0"/>
          </a:p>
          <a:p>
            <a:pPr marL="229211" algn="just">
              <a:buFont typeface="Arial" pitchFamily="34" charset="0"/>
              <a:buChar char="•"/>
            </a:pPr>
            <a:r>
              <a:rPr lang="es-ES" dirty="0" smtClean="0"/>
              <a:t> La mortalidad en los mayores se produce por enfermedades circulatorias, </a:t>
            </a:r>
            <a:r>
              <a:rPr lang="es-ES" dirty="0" err="1" smtClean="0"/>
              <a:t>neoplásicas</a:t>
            </a:r>
            <a:r>
              <a:rPr lang="es-ES" dirty="0" smtClean="0"/>
              <a:t> y respiratorias.</a:t>
            </a:r>
          </a:p>
          <a:p>
            <a:pPr marL="229211" algn="just">
              <a:buFont typeface="Arial" pitchFamily="34" charset="0"/>
              <a:buChar char="•"/>
            </a:pPr>
            <a:endParaRPr lang="es-ES" dirty="0" smtClean="0"/>
          </a:p>
          <a:p>
            <a:pPr marL="229211" algn="just">
              <a:buFont typeface="Arial" pitchFamily="34" charset="0"/>
              <a:buChar char="•"/>
            </a:pPr>
            <a:r>
              <a:rPr lang="es-ES" dirty="0" smtClean="0"/>
              <a:t> El envejecimiento tiene un gran impacto en el gasto sanitario público estimando que en España para 2050-2060 origine un incremento de 1,6 del PIB en gasto sanitario total, y de 0,9 puntos del PIB en cuidados de larga duración. El mayor consumo en gasto sanitario de cualquier persona se concentra en la última fase de su vida.</a:t>
            </a: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a:t>
            </a:fld>
            <a:endParaRPr lang="es-ES"/>
          </a:p>
        </p:txBody>
      </p:sp>
    </p:spTree>
    <p:extLst>
      <p:ext uri="{BB962C8B-B14F-4D97-AF65-F5344CB8AC3E}">
        <p14:creationId xmlns="" xmlns:p14="http://schemas.microsoft.com/office/powerpoint/2010/main" val="19634777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219" name="2 Marcador de notas"/>
          <p:cNvSpPr>
            <a:spLocks noGrp="1"/>
          </p:cNvSpPr>
          <p:nvPr>
            <p:ph type="body" idx="1"/>
          </p:nvPr>
        </p:nvSpPr>
        <p:spPr bwMode="auto">
          <a:noFill/>
        </p:spPr>
        <p:txBody>
          <a:bodyPr wrap="square" numCol="1" anchor="t" anchorCtr="0" compatLnSpc="1">
            <a:prstTxWarp prst="textNoShape">
              <a:avLst/>
            </a:prstTxWarp>
          </a:bodyPr>
          <a:lstStyle/>
          <a:p>
            <a:pPr marL="346706" indent="-346706">
              <a:spcBef>
                <a:spcPct val="0"/>
              </a:spcBef>
            </a:pPr>
            <a:endParaRPr lang="es-ES_tradnl" dirty="0" smtClean="0">
              <a:ea typeface="Calibri" pitchFamily="34" charset="0"/>
              <a:cs typeface="Times New Roman" pitchFamily="18" charset="0"/>
            </a:endParaRPr>
          </a:p>
        </p:txBody>
      </p:sp>
      <p:sp>
        <p:nvSpPr>
          <p:cNvPr id="41987"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1BBE68-F27C-4888-AD09-A8E3F41697EE}" type="slidenum">
              <a:rPr lang="es-ES" smtClean="0"/>
              <a:pPr fontAlgn="base">
                <a:spcBef>
                  <a:spcPct val="0"/>
                </a:spcBef>
                <a:spcAft>
                  <a:spcPct val="0"/>
                </a:spcAft>
                <a:defRPr/>
              </a:pPr>
              <a:t>20</a:t>
            </a:fld>
            <a:endParaRPr lang="es-E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buFontTx/>
              <a:buChar char="•"/>
            </a:pPr>
            <a:r>
              <a:rPr lang="es-ES" smtClean="0"/>
              <a:t> La familia es quien realmente permite la permanencia en el hogar de las personas mayores. Las familias siguen siendo necesarias aunque la persona mayor cuente con servicios de apoyo profesionales e institucionales. </a:t>
            </a:r>
          </a:p>
          <a:p>
            <a:pPr eaLnBrk="1" hangingPunct="1"/>
            <a:endParaRPr lang="es-ES" smtClean="0"/>
          </a:p>
          <a:p>
            <a:pPr eaLnBrk="1" hangingPunct="1">
              <a:buFontTx/>
              <a:buChar char="•"/>
            </a:pPr>
            <a:r>
              <a:rPr lang="es-ES" smtClean="0"/>
              <a:t> La mayoría de las veces el peso del cuidado de los mayores recae sobre una única persona: el cuidador principal. A veces también de edad avanzada. (Aramburu, Izquierdo y Romo, 2001; Mateo et al., 2000; Rodríguez, Sancho, Álvaro y Justel, 1995).</a:t>
            </a:r>
          </a:p>
          <a:p>
            <a:pPr eaLnBrk="1" hangingPunct="1">
              <a:buFontTx/>
              <a:buChar char="•"/>
            </a:pPr>
            <a:r>
              <a:rPr lang="es-ES" smtClean="0"/>
              <a:t> El  cuidador es una pieza clave como informante,</a:t>
            </a:r>
            <a:r>
              <a:rPr lang="es-ES" b="1" smtClean="0"/>
              <a:t> </a:t>
            </a:r>
            <a:r>
              <a:rPr lang="es-ES" smtClean="0"/>
              <a:t>proveedora de cuidados y persona que toma decisiones importantes en  la organización de la vida del mayor y su familia. Es el nexo de unión entre los profesionales sanitarios y la persona cuidada.</a:t>
            </a:r>
          </a:p>
          <a:p>
            <a:pPr eaLnBrk="1" hangingPunct="1">
              <a:buFontTx/>
              <a:buChar char="•"/>
            </a:pPr>
            <a:endParaRPr lang="es-ES" smtClean="0"/>
          </a:p>
          <a:p>
            <a:pPr eaLnBrk="1" hangingPunct="1">
              <a:buFontTx/>
              <a:buChar char="•"/>
            </a:pPr>
            <a:r>
              <a:rPr lang="es-ES" i="1" smtClean="0"/>
              <a:t>“El cuidado es  un proceso donde el sentido y objetivo de vida del cuidador es el familiar cuidado y el sentido, significado y referente de la persona cuidada es el cuidador”. </a:t>
            </a:r>
            <a:r>
              <a:rPr lang="es-ES" smtClean="0"/>
              <a:t>(Ferré-Grau, Roder-Sánchez y otros. 2007)</a:t>
            </a:r>
          </a:p>
          <a:p>
            <a:pPr eaLnBrk="1" hangingPunct="1">
              <a:buFontTx/>
              <a:buChar char="•"/>
            </a:pPr>
            <a:endParaRPr lang="es-ES" smtClean="0"/>
          </a:p>
          <a:p>
            <a:pPr eaLnBrk="1" hangingPunct="1">
              <a:buFontTx/>
              <a:buChar char="•"/>
            </a:pPr>
            <a:r>
              <a:rPr lang="es-ES" smtClean="0"/>
              <a:t> Una función importante del cuidador será facilitar   los cuidados precisos para mantener  a la persona  mayor,   en su entorno el mayor tiempo posible; estimulando las funciones que todavía están conservadas, y supliendo las capacidades perdidas. </a:t>
            </a:r>
          </a:p>
          <a:p>
            <a:pPr eaLnBrk="1" hangingPunct="1">
              <a:buFontTx/>
              <a:buChar char="•"/>
            </a:pPr>
            <a:endParaRPr lang="es-ES" smtClean="0"/>
          </a:p>
          <a:p>
            <a:pPr eaLnBrk="1" hangingPunct="1">
              <a:buFontTx/>
              <a:buChar char="•"/>
            </a:pPr>
            <a:r>
              <a:rPr lang="es-ES" smtClean="0"/>
              <a:t> La formación a la familia deberá ser, uno de los programas de soporte  que permita la continuidad de cuidados del mayor. </a:t>
            </a:r>
          </a:p>
          <a:p>
            <a:pPr eaLnBrk="1" hangingPunct="1">
              <a:buFontTx/>
              <a:buChar char="•"/>
            </a:pPr>
            <a:endParaRPr lang="es-ES" smtClean="0"/>
          </a:p>
          <a:p>
            <a:pPr eaLnBrk="1" hangingPunct="1">
              <a:buFontTx/>
              <a:buChar char="•"/>
            </a:pPr>
            <a:r>
              <a:rPr lang="es-ES" smtClean="0"/>
              <a:t> Esta formación debe ser  accesible y estar adaptada a las necesidades de la misma, proporcionando  conocimientos y técnicas para abordar el cuidado  y afrontar las dificultades cotidianas desde su integridad y  apoyar la autonomía. </a:t>
            </a:r>
          </a:p>
          <a:p>
            <a:pPr eaLnBrk="1" hangingPunct="1"/>
            <a:endParaRPr lang="es-ES" smtClean="0"/>
          </a:p>
          <a:p>
            <a:pPr eaLnBrk="1" hangingPunct="1">
              <a:buFontTx/>
              <a:buChar char="•"/>
            </a:pPr>
            <a:r>
              <a:rPr lang="es-ES" smtClean="0"/>
              <a:t> Uno de los objetivos que deben  cuidar  los profesionales de los servicios sociales y sanitarios son aquellos que puedan garantizar a las personas mayores llevar una vida normal, independientes, permitiéndoles vivir en su casa el mayor tiempo posible y con una calidad de vida adecuada. </a:t>
            </a:r>
          </a:p>
          <a:p>
            <a:pPr eaLnBrk="1" hangingPunct="1">
              <a:spcBef>
                <a:spcPct val="0"/>
              </a:spcBef>
            </a:pPr>
            <a:endParaRPr lang="es-ES" smtClean="0"/>
          </a:p>
          <a:p>
            <a:pPr eaLnBrk="1" hangingPunct="1">
              <a:spcBef>
                <a:spcPct val="0"/>
              </a:spcBef>
            </a:pPr>
            <a:endParaRPr lang="es-ES" smtClean="0"/>
          </a:p>
          <a:p>
            <a:pPr eaLnBrk="1" hangingPunct="1">
              <a:spcBef>
                <a:spcPct val="0"/>
              </a:spcBef>
            </a:pPr>
            <a:endParaRPr lang="es-ES" smtClean="0"/>
          </a:p>
        </p:txBody>
      </p:sp>
      <p:sp>
        <p:nvSpPr>
          <p:cNvPr id="48131"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CA7E40-B068-4291-84FE-4D0762097D4A}" type="slidenum">
              <a:rPr lang="es-ES" smtClean="0"/>
              <a:pPr fontAlgn="base">
                <a:spcBef>
                  <a:spcPct val="0"/>
                </a:spcBef>
                <a:spcAft>
                  <a:spcPct val="0"/>
                </a:spcAft>
                <a:defRPr/>
              </a:pPr>
              <a:t>21</a:t>
            </a:fld>
            <a:endParaRPr lang="es-E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lvl="0">
              <a:buFont typeface="Arial" pitchFamily="34" charset="0"/>
              <a:buChar char="•"/>
            </a:pPr>
            <a:r>
              <a:rPr lang="es-ES" dirty="0" smtClean="0"/>
              <a:t> E</a:t>
            </a:r>
            <a:r>
              <a:rPr lang="es-ES_tradnl" dirty="0" smtClean="0"/>
              <a:t>l mito de que la sexualidad desaparece con los años carece de fundamento. Nadie puede asegurar a qué edad cesa el deseo y/o la actividad sexual. Tradicionalmente se ha considerado que la sexualidad, declina al envejecer.</a:t>
            </a:r>
          </a:p>
          <a:p>
            <a:pPr lvl="0">
              <a:buFont typeface="Arial" pitchFamily="34" charset="0"/>
              <a:buNone/>
            </a:pPr>
            <a:r>
              <a:rPr lang="es-ES_tradnl" dirty="0" smtClean="0"/>
              <a:t>  </a:t>
            </a:r>
            <a:endParaRPr lang="es-ES" dirty="0" smtClean="0"/>
          </a:p>
          <a:p>
            <a:pPr lvl="0">
              <a:buFont typeface="Arial" pitchFamily="34" charset="0"/>
              <a:buChar char="•"/>
            </a:pPr>
            <a:r>
              <a:rPr lang="es-ES_tradnl" dirty="0" smtClean="0"/>
              <a:t> Es importante destacar que la sexualidad no se pierde con el envejecimiento, si no que cambia su consideración y la forma de manifestarse.</a:t>
            </a:r>
          </a:p>
          <a:p>
            <a:pPr lvl="0">
              <a:buFont typeface="Arial" pitchFamily="34" charset="0"/>
              <a:buNone/>
            </a:pPr>
            <a:endParaRPr lang="es-ES" dirty="0" smtClean="0"/>
          </a:p>
          <a:p>
            <a:pPr lvl="0">
              <a:buFont typeface="Arial" pitchFamily="34" charset="0"/>
              <a:buChar char="•"/>
            </a:pPr>
            <a:r>
              <a:rPr lang="es-ES_tradnl" dirty="0" smtClean="0"/>
              <a:t> En la actividad sexual de los mayores influyen los cambios derivados del envejecimiento fisiológico y del patológico. En los mayores, aparecen cambios “fisiológicos” en los diferentes aparatos y sistemas generales (sistema nervioso, cardiovascular,  locomotor, etc.), como los específicos (aparato genital), que junto con el envejecimiento “patológico” (diabetes </a:t>
            </a:r>
            <a:r>
              <a:rPr lang="es-ES_tradnl" dirty="0" err="1" smtClean="0"/>
              <a:t>mellitus</a:t>
            </a:r>
            <a:r>
              <a:rPr lang="es-ES_tradnl" dirty="0" smtClean="0"/>
              <a:t>, hipertensión arterial, patología prostática o ginecológica, alteraciones neurológicas, </a:t>
            </a:r>
            <a:r>
              <a:rPr lang="es-ES_tradnl" dirty="0" err="1" smtClean="0"/>
              <a:t>osteoartrosis</a:t>
            </a:r>
            <a:r>
              <a:rPr lang="es-ES_tradnl" dirty="0" smtClean="0"/>
              <a:t>, </a:t>
            </a:r>
            <a:r>
              <a:rPr lang="es-ES_tradnl" dirty="0" err="1" smtClean="0"/>
              <a:t>etc</a:t>
            </a:r>
            <a:r>
              <a:rPr lang="es-ES_tradnl" dirty="0" smtClean="0"/>
              <a:t> …) son los responsables de la modificación o cese de la actividad sexual.</a:t>
            </a:r>
          </a:p>
          <a:p>
            <a:pPr lvl="0">
              <a:buFont typeface="Arial" pitchFamily="34" charset="0"/>
              <a:buNone/>
            </a:pPr>
            <a:r>
              <a:rPr lang="es-ES_tradnl" dirty="0" smtClean="0"/>
              <a:t> </a:t>
            </a:r>
            <a:endParaRPr lang="es-ES" dirty="0" smtClean="0"/>
          </a:p>
          <a:p>
            <a:pPr lvl="0">
              <a:buFont typeface="Arial" pitchFamily="34" charset="0"/>
              <a:buChar char="•"/>
            </a:pPr>
            <a:r>
              <a:rPr lang="es-ES_tradnl" dirty="0" smtClean="0"/>
              <a:t> La presentación de estos cambios “fisiológicos” es diferente según el sexo: en la mujer ocurren relativamente rápidos en torno a la menopausia (alrededor de los 50-52 años), y en el varón son más prolongados en el tiempo, apareciendo a partir de los 55-60 años.</a:t>
            </a:r>
          </a:p>
          <a:p>
            <a:pPr lvl="0">
              <a:buFont typeface="Arial" pitchFamily="34" charset="0"/>
              <a:buNone/>
            </a:pPr>
            <a:endParaRPr lang="es-ES" dirty="0" smtClean="0"/>
          </a:p>
          <a:p>
            <a:pPr lvl="0">
              <a:buFont typeface="Arial" pitchFamily="34" charset="0"/>
              <a:buChar char="•"/>
            </a:pPr>
            <a:r>
              <a:rPr lang="es-ES_tradnl" dirty="0" smtClean="0"/>
              <a:t> Los principales cambios fisiológicos en el varón son: la erección es más lenta y menos completa, decae rápidamente tras la eyaculación, y el tiempo para poder alcanzar otra erección tras la eyaculación es muy prolongado. En la mujer, está bien documentada la reducción de las hormonas sexuales circulantes, así como una menor lubricación vaginal, un menor número de contracciones durante el orgasmo, una menor intumescencia del clítoris y un rápido descenso de ésta tras el orgasmo.</a:t>
            </a:r>
          </a:p>
          <a:p>
            <a:pPr lvl="0">
              <a:buFont typeface="Arial" pitchFamily="34" charset="0"/>
              <a:buNone/>
            </a:pPr>
            <a:r>
              <a:rPr lang="es-ES_tradnl" dirty="0" smtClean="0"/>
              <a:t> </a:t>
            </a:r>
            <a:endParaRPr lang="es-ES" dirty="0" smtClean="0"/>
          </a:p>
          <a:p>
            <a:pPr lvl="0">
              <a:buFont typeface="Arial" pitchFamily="34" charset="0"/>
              <a:buChar char="•"/>
            </a:pPr>
            <a:r>
              <a:rPr lang="es-ES_tradnl" dirty="0" smtClean="0"/>
              <a:t> Estos cambios “fisiológicos, junto con la repercusión de otras patologías orgánicas crónicas y el consumo de algunos grupos farmacológicos, pueden justificar ciertas modificaciones en el comportamiento sexual en los mayores, bien por las alteraciones del sistema hormonal, bien por las repercusiones físicas y psicosociales de las enfermedades crónicas que producen algún grado de incapacidad. Ninguno de estos cambios condiciona obligatoriamente el cese de la actividad sexual, sino que exigen más bien una adaptación a sus nuevas características.</a:t>
            </a:r>
          </a:p>
          <a:p>
            <a:pPr lvl="0">
              <a:buFont typeface="Arial" pitchFamily="34" charset="0"/>
              <a:buNone/>
            </a:pPr>
            <a:endParaRPr lang="es-ES" dirty="0" smtClean="0"/>
          </a:p>
          <a:p>
            <a:pPr lvl="0">
              <a:buFont typeface="Arial" pitchFamily="34" charset="0"/>
              <a:buChar char="•"/>
            </a:pPr>
            <a:r>
              <a:rPr lang="es-ES_tradnl" dirty="0" smtClean="0"/>
              <a:t> En el ser humano la sexualidad se adquiere durante la adolescencia, suele marcar la  madurez del ser humano, y se va modificando con el envejecimiento, debido a los cambios que experimentan diferentes órganos y sistemas, entre ellos el aparato genital. Igual que ocurre con otras funciones orgánicas, la actividad sexual no se mantiene constante a lo largo de la vida, pero desde luego tampoco desaparece con el paso de los años.</a:t>
            </a:r>
          </a:p>
          <a:p>
            <a:pPr lvl="0">
              <a:buFont typeface="Arial" pitchFamily="34" charset="0"/>
              <a:buNone/>
            </a:pPr>
            <a:endParaRPr lang="es-ES" dirty="0" smtClean="0"/>
          </a:p>
          <a:p>
            <a:pPr lvl="0">
              <a:buFont typeface="Arial" pitchFamily="34" charset="0"/>
              <a:buChar char="•"/>
            </a:pPr>
            <a:r>
              <a:rPr lang="es-ES_tradnl" dirty="0" smtClean="0"/>
              <a:t> Es frecuente pensar que, los hombres y las mujeres no tengan necesidades sexuales cuando llegan a la vejez. Desgraciadamente, la cultura desempeña un papel importante en este sentido, debido a los estereotipos que se mantienen en torno al envejecimiento. Actualmente, tratar de negar la existencia de la sexualidad en los mayores sería incorrecto, ya que la sexualidad es una constante vital que se va desarrollando a lo largo de nuestras vidas y nos acompaña hasta la muerte.</a:t>
            </a:r>
          </a:p>
          <a:p>
            <a:pPr lvl="0">
              <a:buFont typeface="Arial" pitchFamily="34" charset="0"/>
              <a:buNone/>
            </a:pPr>
            <a:endParaRPr lang="es-ES" dirty="0" smtClean="0"/>
          </a:p>
          <a:p>
            <a:pPr lvl="0">
              <a:buFont typeface="Arial" pitchFamily="34" charset="0"/>
              <a:buChar char="•"/>
            </a:pPr>
            <a:r>
              <a:rPr lang="es-ES_tradnl" dirty="0" smtClean="0"/>
              <a:t> Es importante aclarar que la sexualidad no se debe considerar una función puramente biológica, sino que en ella influyen también, y a veces de una manera especial,  las esferas psicológica y social. Por ello, deberíamos pensar que en la sexualidad de los mayores, además del envejecimiento fisiológico, influyan decisivamente otros factores individuales, tales como el género, la historia sexual previa, el estado de salud, los rasgos de su personalidad, su situación psicológica, connotaciones religiosas, aspectos sociales, etc..</a:t>
            </a:r>
          </a:p>
          <a:p>
            <a:pPr lvl="0">
              <a:buFont typeface="Arial" pitchFamily="34" charset="0"/>
              <a:buChar char="•"/>
            </a:pPr>
            <a:endParaRPr lang="es-ES_tradnl" dirty="0" smtClean="0"/>
          </a:p>
          <a:p>
            <a:pPr defTabSz="924550">
              <a:buFont typeface="Arial" pitchFamily="34" charset="0"/>
              <a:buChar char="•"/>
              <a:defRPr/>
            </a:pPr>
            <a:r>
              <a:rPr lang="es-ES_tradnl" dirty="0" smtClean="0"/>
              <a:t> L</a:t>
            </a:r>
            <a:r>
              <a:rPr lang="es-ES_tradnl" b="0" dirty="0" smtClean="0">
                <a:ea typeface="Times New Roman" pitchFamily="18" charset="0"/>
                <a:cs typeface="Arial" charset="0"/>
              </a:rPr>
              <a:t>a intimidad, el amor, la amistad y la masturbación son componentes de la función sexual que pueden mantenerse, aunque se manifieste incapacidad para obtener erecciones lo suficientemente intensas o duraderas para lograr la penetración vaginal.</a:t>
            </a:r>
          </a:p>
          <a:p>
            <a:pPr lvl="0">
              <a:buFont typeface="Arial" pitchFamily="34" charset="0"/>
              <a:buChar char="•"/>
            </a:pPr>
            <a:endParaRPr lang="es-ES" dirty="0"/>
          </a:p>
        </p:txBody>
      </p:sp>
      <p:sp>
        <p:nvSpPr>
          <p:cNvPr id="48131"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CA7E40-B068-4291-84FE-4D0762097D4A}" type="slidenum">
              <a:rPr lang="es-ES" smtClean="0"/>
              <a:pPr fontAlgn="base">
                <a:spcBef>
                  <a:spcPct val="0"/>
                </a:spcBef>
                <a:spcAft>
                  <a:spcPct val="0"/>
                </a:spcAft>
                <a:defRPr/>
              </a:pPr>
              <a:t>22</a:t>
            </a:fld>
            <a:endParaRPr lang="es-E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lvl="0">
              <a:buFont typeface="Arial" pitchFamily="34" charset="0"/>
              <a:buChar char="•"/>
            </a:pPr>
            <a:r>
              <a:rPr lang="es-ES" dirty="0" smtClean="0"/>
              <a:t> </a:t>
            </a:r>
            <a:r>
              <a:rPr lang="es-ES" dirty="0" smtClean="0"/>
              <a:t>La sexualidad no ha estado nada considerada en los mayores, asignándosele incluso unas connotaciones totalmente negativas.</a:t>
            </a:r>
          </a:p>
          <a:p>
            <a:pPr lvl="0">
              <a:buFont typeface="Arial" pitchFamily="34" charset="0"/>
              <a:buNone/>
            </a:pPr>
            <a:endParaRPr lang="es-ES" dirty="0" smtClean="0"/>
          </a:p>
          <a:p>
            <a:pPr lvl="0">
              <a:buFont typeface="Arial" pitchFamily="34" charset="0"/>
              <a:buChar char="•"/>
            </a:pPr>
            <a:r>
              <a:rPr lang="es-ES" dirty="0" smtClean="0"/>
              <a:t> </a:t>
            </a:r>
            <a:r>
              <a:rPr lang="es-ES_tradnl" dirty="0" smtClean="0"/>
              <a:t>Hay mitos tradicionales negativos sobre la sexualidad en los mayores, que hoy no tienen base científica y que conviene erradicar como que las personas mayores:</a:t>
            </a:r>
          </a:p>
          <a:p>
            <a:pPr lvl="0">
              <a:buFont typeface="Arial" pitchFamily="34" charset="0"/>
              <a:buNone/>
            </a:pPr>
            <a:r>
              <a:rPr lang="es-ES_tradnl" dirty="0" smtClean="0"/>
              <a:t> </a:t>
            </a:r>
          </a:p>
          <a:p>
            <a:pPr lvl="1" eaLnBrk="0" hangingPunct="0">
              <a:buFont typeface="Wingdings" pitchFamily="2" charset="2"/>
              <a:buChar char="v"/>
              <a:tabLst>
                <a:tab pos="-462275" algn="l"/>
                <a:tab pos="454250" algn="l"/>
              </a:tabLst>
            </a:pPr>
            <a:r>
              <a:rPr lang="es-ES_tradnl" sz="2000" b="1" dirty="0" smtClean="0">
                <a:ea typeface="Times New Roman" pitchFamily="18" charset="0"/>
                <a:cs typeface="Arial" charset="0"/>
              </a:rPr>
              <a:t> </a:t>
            </a:r>
            <a:r>
              <a:rPr lang="es-ES_tradnl" sz="2000" dirty="0" smtClean="0">
                <a:ea typeface="Times New Roman" pitchFamily="18" charset="0"/>
                <a:cs typeface="Arial" charset="0"/>
              </a:rPr>
              <a:t>El interés por el sexo es un hecho anormal.</a:t>
            </a:r>
            <a:endParaRPr lang="es-ES" sz="2000" dirty="0" smtClean="0">
              <a:ea typeface="Times New Roman" pitchFamily="18" charset="0"/>
              <a:cs typeface="Arial" charset="0"/>
            </a:endParaRPr>
          </a:p>
          <a:p>
            <a:pPr lvl="1" eaLnBrk="0" hangingPunct="0">
              <a:buFont typeface="Wingdings" pitchFamily="2" charset="2"/>
              <a:buChar char="v"/>
              <a:tabLst>
                <a:tab pos="-462275" algn="l"/>
                <a:tab pos="454250" algn="l"/>
              </a:tabLst>
            </a:pPr>
            <a:r>
              <a:rPr lang="es-ES_tradnl" sz="2000" dirty="0" smtClean="0">
                <a:ea typeface="Times New Roman" pitchFamily="18" charset="0"/>
                <a:cs typeface="Arial" charset="0"/>
              </a:rPr>
              <a:t> No se disfruta con el sexo, ya que se acaba con la edad, no tienen deseo sexual y se les presupone que son seres asexuales.</a:t>
            </a:r>
            <a:endParaRPr lang="es-ES" sz="2000" dirty="0" smtClean="0">
              <a:ea typeface="Times New Roman" pitchFamily="18" charset="0"/>
              <a:cs typeface="Arial" charset="0"/>
            </a:endParaRPr>
          </a:p>
          <a:p>
            <a:pPr lvl="1" eaLnBrk="0" hangingPunct="0">
              <a:buFont typeface="Wingdings" pitchFamily="2" charset="2"/>
              <a:buChar char="v"/>
              <a:tabLst>
                <a:tab pos="-462275" algn="l"/>
                <a:tab pos="454250" algn="l"/>
              </a:tabLst>
            </a:pPr>
            <a:r>
              <a:rPr lang="es-ES_tradnl" sz="2000" dirty="0" smtClean="0">
                <a:ea typeface="Times New Roman" pitchFamily="18" charset="0"/>
                <a:cs typeface="Arial" charset="0"/>
              </a:rPr>
              <a:t> S</a:t>
            </a:r>
            <a:r>
              <a:rPr lang="es-ES_tradnl" sz="2000" dirty="0" smtClean="0"/>
              <a:t>on tan frágiles que no pueden tener una relación sexual completa con penetración.</a:t>
            </a:r>
          </a:p>
          <a:p>
            <a:pPr lvl="1" eaLnBrk="0" hangingPunct="0">
              <a:buFont typeface="Wingdings" pitchFamily="2" charset="2"/>
              <a:buChar char="v"/>
              <a:tabLst>
                <a:tab pos="-462275" algn="l"/>
                <a:tab pos="454250" algn="l"/>
              </a:tabLst>
            </a:pPr>
            <a:r>
              <a:rPr lang="es-ES_tradnl" sz="2000" dirty="0" smtClean="0"/>
              <a:t> </a:t>
            </a:r>
            <a:r>
              <a:rPr lang="es-ES_tradnl" sz="2000" dirty="0" smtClean="0">
                <a:ea typeface="Times New Roman" pitchFamily="18" charset="0"/>
                <a:cs typeface="Arial" charset="0"/>
              </a:rPr>
              <a:t>No tienen suficiente capacidad fisiológica que les permita tener conductas sexuales por la dificultad de llegar al orgasmo y eyaculación. La actividad sexual puede llegar a ser peligrosa .</a:t>
            </a:r>
          </a:p>
          <a:p>
            <a:pPr marL="462275" lvl="1" defTabSz="924550" eaLnBrk="0" hangingPunct="0">
              <a:buFont typeface="Wingdings" pitchFamily="2" charset="2"/>
              <a:buChar char="v"/>
              <a:tabLst>
                <a:tab pos="-462275" algn="l"/>
                <a:tab pos="454250" algn="l"/>
              </a:tabLst>
              <a:defRPr/>
            </a:pPr>
            <a:r>
              <a:rPr lang="es-ES" sz="2000" dirty="0" smtClean="0">
                <a:ea typeface="Times New Roman" pitchFamily="18" charset="0"/>
                <a:cs typeface="Arial" charset="0"/>
              </a:rPr>
              <a:t> La  sexualidad se debilita en la menopausia y desaparece en la vejez.   </a:t>
            </a:r>
          </a:p>
          <a:p>
            <a:pPr lvl="1" eaLnBrk="0" hangingPunct="0">
              <a:buFont typeface="Wingdings" pitchFamily="2" charset="2"/>
              <a:buChar char="v"/>
              <a:tabLst>
                <a:tab pos="-462275" algn="l"/>
                <a:tab pos="454250" algn="l"/>
              </a:tabLst>
            </a:pPr>
            <a:r>
              <a:rPr lang="es-ES_tradnl" sz="2000" dirty="0" smtClean="0">
                <a:ea typeface="Times New Roman" pitchFamily="18" charset="0"/>
                <a:cs typeface="Arial" charset="0"/>
              </a:rPr>
              <a:t> El sexo es pernicioso, vicioso, perverso y vergonzante.</a:t>
            </a:r>
            <a:endParaRPr lang="es-ES" sz="2000" dirty="0" smtClean="0">
              <a:ea typeface="Times New Roman" pitchFamily="18" charset="0"/>
              <a:cs typeface="Arial" charset="0"/>
            </a:endParaRPr>
          </a:p>
          <a:p>
            <a:pPr lvl="1" eaLnBrk="0" hangingPunct="0">
              <a:buFont typeface="Wingdings" pitchFamily="2" charset="2"/>
              <a:buChar char="v"/>
              <a:tabLst>
                <a:tab pos="-462275" algn="l"/>
                <a:tab pos="454250" algn="l"/>
              </a:tabLst>
            </a:pPr>
            <a:r>
              <a:rPr lang="es-ES_tradnl" sz="2000" dirty="0" smtClean="0">
                <a:ea typeface="Times New Roman" pitchFamily="18" charset="0"/>
                <a:cs typeface="Arial" charset="0"/>
              </a:rPr>
              <a:t> N</a:t>
            </a:r>
            <a:r>
              <a:rPr lang="es-ES_tradnl" dirty="0" smtClean="0"/>
              <a:t>o tienen la capacidad de amar.</a:t>
            </a:r>
          </a:p>
          <a:p>
            <a:pPr lvl="1" eaLnBrk="0" hangingPunct="0">
              <a:buFont typeface="Wingdings" pitchFamily="2" charset="2"/>
              <a:buChar char="v"/>
              <a:tabLst>
                <a:tab pos="-462275" algn="l"/>
                <a:tab pos="454250" algn="l"/>
              </a:tabLst>
            </a:pPr>
            <a:r>
              <a:rPr lang="es-ES_tradnl" dirty="0" smtClean="0"/>
              <a:t> Son poco atractivas y contrarias a la actividad sexual.</a:t>
            </a:r>
            <a:endParaRPr lang="es-ES" dirty="0" smtClean="0"/>
          </a:p>
          <a:p>
            <a:pPr lvl="0"/>
            <a:endParaRPr lang="es-ES_tradnl" dirty="0" smtClean="0"/>
          </a:p>
          <a:p>
            <a:pPr lvl="0">
              <a:buFont typeface="Arial" pitchFamily="34" charset="0"/>
              <a:buChar char="•"/>
            </a:pPr>
            <a:r>
              <a:rPr lang="es-ES_tradnl" dirty="0" smtClean="0"/>
              <a:t> Es tipo de pensamientos fomenta que muchos mayores repriman sus deseos sexuales, pudiéndose abstener de mantener relaciones sexuales debido a estos prejuicios, a la creencia en los mitos y a la desinformación, más que a los problemas físicos que puedan padecer.</a:t>
            </a:r>
          </a:p>
          <a:p>
            <a:pPr lvl="0">
              <a:buFont typeface="Arial" pitchFamily="34" charset="0"/>
              <a:buChar char="•"/>
            </a:pPr>
            <a:endParaRPr lang="es-ES_tradnl" dirty="0" smtClean="0"/>
          </a:p>
          <a:p>
            <a:pPr lvl="0">
              <a:buFont typeface="Arial" pitchFamily="34" charset="0"/>
              <a:buChar char="•"/>
            </a:pPr>
            <a:r>
              <a:rPr lang="es-ES_tradnl" dirty="0" smtClean="0"/>
              <a:t> El resultado final, es que los mayores abordan el tema de la sexualidad con unas cargas negativas e innecesarias, que van a impedir obtener satisfacciones en esta faceta.</a:t>
            </a:r>
          </a:p>
          <a:p>
            <a:pPr lvl="0">
              <a:buFont typeface="Arial" pitchFamily="34" charset="0"/>
              <a:buChar char="•"/>
            </a:pPr>
            <a:endParaRPr lang="es-ES_tradnl" dirty="0" smtClean="0"/>
          </a:p>
          <a:p>
            <a:pPr lvl="0">
              <a:buFont typeface="Arial" pitchFamily="34" charset="0"/>
              <a:buChar char="•"/>
            </a:pPr>
            <a:r>
              <a:rPr lang="es-ES_tradnl" dirty="0" smtClean="0"/>
              <a:t> </a:t>
            </a:r>
            <a:r>
              <a:rPr lang="es-ES_tradnl" b="0" dirty="0" smtClean="0"/>
              <a:t>El cese de la actividad sexual no va ligado a la edad cronológica, sino que depende en gran medida de factores:</a:t>
            </a:r>
            <a:endParaRPr lang="es-ES" b="0" dirty="0" smtClean="0"/>
          </a:p>
          <a:p>
            <a:pPr lvl="1">
              <a:buFont typeface="Wingdings" pitchFamily="2" charset="2"/>
              <a:buChar char="v"/>
            </a:pPr>
            <a:r>
              <a:rPr lang="es-ES" b="0" dirty="0" smtClean="0"/>
              <a:t>Individuales del sujeto y su pareja (estado de salud, grado de incapacidad física y mental,</a:t>
            </a:r>
          </a:p>
          <a:p>
            <a:pPr lvl="1">
              <a:buFont typeface="Wingdings" pitchFamily="2" charset="2"/>
              <a:buChar char="v"/>
            </a:pPr>
            <a:r>
              <a:rPr lang="es-ES_tradnl" b="0" dirty="0" smtClean="0"/>
              <a:t>Relaciones sexuales previas: frecuencia y calidad</a:t>
            </a:r>
            <a:endParaRPr lang="es-ES" b="0" dirty="0" smtClean="0"/>
          </a:p>
          <a:p>
            <a:pPr lvl="1">
              <a:buFont typeface="Wingdings" pitchFamily="2" charset="2"/>
              <a:buChar char="v"/>
            </a:pPr>
            <a:r>
              <a:rPr lang="es-ES_tradnl" b="0" dirty="0" smtClean="0"/>
              <a:t>Grado de conocimiento de los cambios de la función sexual en el envejecimiento</a:t>
            </a:r>
            <a:endParaRPr lang="es-ES" b="0" dirty="0" smtClean="0"/>
          </a:p>
          <a:p>
            <a:pPr lvl="1">
              <a:buFont typeface="Wingdings" pitchFamily="2" charset="2"/>
              <a:buChar char="v"/>
            </a:pPr>
            <a:r>
              <a:rPr lang="es-ES_tradnl" dirty="0" smtClean="0"/>
              <a:t>Aspectos </a:t>
            </a:r>
            <a:r>
              <a:rPr lang="es-ES_tradnl" dirty="0" err="1" smtClean="0"/>
              <a:t>psico</a:t>
            </a:r>
            <a:r>
              <a:rPr lang="es-ES_tradnl" dirty="0" smtClean="0"/>
              <a:t>-sociales</a:t>
            </a:r>
            <a:endParaRPr lang="es-ES" dirty="0" smtClean="0"/>
          </a:p>
          <a:p>
            <a:pPr lvl="0"/>
            <a:endParaRPr lang="es-ES_tradnl" dirty="0" smtClean="0"/>
          </a:p>
          <a:p>
            <a:pPr lvl="0">
              <a:buFont typeface="Arial" pitchFamily="34" charset="0"/>
              <a:buChar char="•"/>
            </a:pPr>
            <a:r>
              <a:rPr lang="es-ES_tradnl" dirty="0" smtClean="0"/>
              <a:t> Los más relevantes son la </a:t>
            </a:r>
            <a:r>
              <a:rPr lang="es-ES_tradnl" dirty="0" err="1" smtClean="0"/>
              <a:t>pluripatología</a:t>
            </a:r>
            <a:r>
              <a:rPr lang="es-ES_tradnl" dirty="0" smtClean="0"/>
              <a:t> y el grado de incapacidad, el estado de viudedad y  la falta de intimidad.</a:t>
            </a:r>
          </a:p>
          <a:p>
            <a:pPr lvl="0">
              <a:buFont typeface="Arial" pitchFamily="34" charset="0"/>
              <a:buNone/>
            </a:pPr>
            <a:endParaRPr lang="es-ES_tradnl" dirty="0" smtClean="0"/>
          </a:p>
          <a:p>
            <a:pPr lvl="0">
              <a:buFont typeface="Arial" pitchFamily="34" charset="0"/>
              <a:buChar char="•"/>
            </a:pPr>
            <a:r>
              <a:rPr lang="es-ES_tradnl" dirty="0" smtClean="0"/>
              <a:t> </a:t>
            </a:r>
            <a:r>
              <a:rPr lang="es-ES_tradnl" b="1" dirty="0" err="1" smtClean="0"/>
              <a:t>Comorbilidad</a:t>
            </a:r>
            <a:r>
              <a:rPr lang="es-ES_tradnl" b="1" dirty="0" smtClean="0"/>
              <a:t> y grado de incapacidad</a:t>
            </a:r>
            <a:r>
              <a:rPr lang="es-ES_tradnl" dirty="0" smtClean="0"/>
              <a:t>: uno de los hechos que llevan al cese de la actividad sexual es la incapacidad física secundaria a las enfermedades neurológicas, las amputaciones, enfermedades cardiacas y respiratorias, uso de sondas urinarias o la patología </a:t>
            </a:r>
            <a:r>
              <a:rPr lang="es-ES_tradnl" dirty="0" err="1" smtClean="0"/>
              <a:t>génito</a:t>
            </a:r>
            <a:r>
              <a:rPr lang="es-ES_tradnl" dirty="0" smtClean="0"/>
              <a:t>-urinaria, mastectomía, </a:t>
            </a:r>
            <a:r>
              <a:rPr lang="es-ES_tradnl" dirty="0" err="1" smtClean="0"/>
              <a:t>ostomías</a:t>
            </a:r>
            <a:r>
              <a:rPr lang="es-ES_tradnl" dirty="0" smtClean="0"/>
              <a:t> y la depresión.</a:t>
            </a:r>
          </a:p>
          <a:p>
            <a:pPr lvl="0">
              <a:buFont typeface="Arial" pitchFamily="34" charset="0"/>
              <a:buNone/>
            </a:pPr>
            <a:endParaRPr lang="es-ES_tradnl" dirty="0" smtClean="0"/>
          </a:p>
          <a:p>
            <a:pPr lvl="0">
              <a:buFont typeface="Arial" pitchFamily="34" charset="0"/>
              <a:buChar char="•"/>
            </a:pPr>
            <a:r>
              <a:rPr lang="es-ES_tradnl" dirty="0" smtClean="0"/>
              <a:t> El uso de </a:t>
            </a:r>
            <a:r>
              <a:rPr lang="es-ES_tradnl" b="1" dirty="0" smtClean="0"/>
              <a:t>medicamentos en los mayores</a:t>
            </a:r>
            <a:r>
              <a:rPr lang="es-ES_tradnl" dirty="0" smtClean="0"/>
              <a:t>, especialmente la </a:t>
            </a:r>
            <a:r>
              <a:rPr lang="es-ES_tradnl" b="1" dirty="0" smtClean="0"/>
              <a:t>polifarmacia</a:t>
            </a:r>
            <a:r>
              <a:rPr lang="es-ES_tradnl" dirty="0" smtClean="0"/>
              <a:t>, muy habitual por la </a:t>
            </a:r>
            <a:r>
              <a:rPr lang="es-ES_tradnl" dirty="0" err="1" smtClean="0"/>
              <a:t>pluripatología</a:t>
            </a:r>
            <a:r>
              <a:rPr lang="es-ES_tradnl" dirty="0" smtClean="0"/>
              <a:t>, pueden influir negativamente sobre la actividad sexual. Existen algunos grupos farmacológicos que con mayor frecuencia se asocian a una alteración de la actividad sexual, reduciendo el deseo sexual o provocando disfunción eréctil, como son los </a:t>
            </a:r>
            <a:r>
              <a:rPr lang="es-ES_tradnl" b="1" dirty="0" smtClean="0"/>
              <a:t>psicofármacos</a:t>
            </a:r>
            <a:r>
              <a:rPr lang="es-ES_tradnl" dirty="0" smtClean="0"/>
              <a:t> (antidepresivos, neurolépticos, benzodiacepinas), los </a:t>
            </a:r>
            <a:r>
              <a:rPr lang="es-ES_tradnl" b="1" dirty="0" err="1" smtClean="0"/>
              <a:t>antihipertensivos</a:t>
            </a:r>
            <a:r>
              <a:rPr lang="es-ES_tradnl" b="1" dirty="0" smtClean="0"/>
              <a:t> </a:t>
            </a:r>
            <a:r>
              <a:rPr lang="es-ES_tradnl" dirty="0" smtClean="0"/>
              <a:t>(diuréticos, beta-bloqueantes, alfa-bloqueantes, </a:t>
            </a:r>
            <a:r>
              <a:rPr lang="es-ES_tradnl" dirty="0" err="1" smtClean="0"/>
              <a:t>etc</a:t>
            </a:r>
            <a:r>
              <a:rPr lang="es-ES_tradnl" dirty="0" smtClean="0"/>
              <a:t>) y los </a:t>
            </a:r>
            <a:r>
              <a:rPr lang="es-ES_tradnl" b="1" dirty="0" smtClean="0"/>
              <a:t>opiáceos</a:t>
            </a:r>
            <a:r>
              <a:rPr lang="es-ES_tradnl" dirty="0" smtClean="0"/>
              <a:t> (analgésicos derivados de la morfina).</a:t>
            </a:r>
          </a:p>
          <a:p>
            <a:pPr lvl="0">
              <a:buFont typeface="Arial" pitchFamily="34" charset="0"/>
              <a:buNone/>
            </a:pPr>
            <a:endParaRPr lang="es-ES_tradnl" dirty="0" smtClean="0"/>
          </a:p>
          <a:p>
            <a:pPr lvl="0">
              <a:buFont typeface="Arial" pitchFamily="34" charset="0"/>
              <a:buChar char="•"/>
            </a:pPr>
            <a:r>
              <a:rPr lang="es-ES_tradnl" dirty="0" smtClean="0"/>
              <a:t> </a:t>
            </a:r>
            <a:r>
              <a:rPr lang="es-ES_tradnl" b="1" dirty="0" smtClean="0"/>
              <a:t>La viudedad </a:t>
            </a:r>
            <a:r>
              <a:rPr lang="es-ES_tradnl" dirty="0" smtClean="0"/>
              <a:t>es uno de los principales condicionantes de la persistencia o no de actividad sexual. Estudios epidemiológicos, demuestran que la pérdida de la pareja, aparece como uno de los factores determinantes del cese de la actividad sexual, habiéndose demostrado que </a:t>
            </a:r>
            <a:r>
              <a:rPr lang="es-ES_tradnl" b="1" dirty="0" smtClean="0"/>
              <a:t>una interrupción prolongada de ésta en los mayores, dificulta su recuperación</a:t>
            </a:r>
            <a:r>
              <a:rPr lang="es-ES_tradnl" dirty="0" smtClean="0"/>
              <a:t> posterior. </a:t>
            </a:r>
          </a:p>
          <a:p>
            <a:pPr lvl="0">
              <a:buFont typeface="Arial" pitchFamily="34" charset="0"/>
              <a:buNone/>
            </a:pPr>
            <a:endParaRPr lang="es-ES_tradnl" dirty="0" smtClean="0"/>
          </a:p>
          <a:p>
            <a:pPr lvl="0">
              <a:buFont typeface="Arial" pitchFamily="34" charset="0"/>
              <a:buChar char="•"/>
            </a:pPr>
            <a:r>
              <a:rPr lang="es-ES_tradnl" dirty="0" smtClean="0"/>
              <a:t> </a:t>
            </a:r>
            <a:r>
              <a:rPr lang="es-ES_tradnl" b="1" dirty="0" smtClean="0"/>
              <a:t>La falta de intimidad </a:t>
            </a:r>
            <a:r>
              <a:rPr lang="es-ES_tradnl" dirty="0" smtClean="0"/>
              <a:t>es poco considerada, aunque frecuente en los mayores, debido a la modificación de su estilo de vida (falta de habitación propia, vivir en residencias, etc.). Puede limitarle para expresar su sexualidad, a lo que se añaden a veces los conflic­tos que pueden surgir con los familiares o cuidadores directos, al no entender o aceptar las expresiones sexuales de los mayores, y adoptar actitudes restrictivas o inhibitorias hacia la actividad sexual. Lo ideal sería, que dispusieran de un espacio propio, para su intimidad, y que los familiares y/o cuidadores aceptaran la necesidad y conveniencia de que expresaran su sexualidad, tratando de que no resultara negativo o incómodo para el resto de familiares. </a:t>
            </a:r>
            <a:endParaRPr lang="es-ES" dirty="0"/>
          </a:p>
        </p:txBody>
      </p:sp>
      <p:sp>
        <p:nvSpPr>
          <p:cNvPr id="48131"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CA7E40-B068-4291-84FE-4D0762097D4A}" type="slidenum">
              <a:rPr lang="es-ES" smtClean="0"/>
              <a:pPr fontAlgn="base">
                <a:spcBef>
                  <a:spcPct val="0"/>
                </a:spcBef>
                <a:spcAft>
                  <a:spcPct val="0"/>
                </a:spcAft>
                <a:defRPr/>
              </a:pPr>
              <a:t>23</a:t>
            </a:fld>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55000" lnSpcReduction="20000"/>
          </a:bodyPr>
          <a:lstStyle/>
          <a:p>
            <a:pPr>
              <a:buFont typeface="Arial" pitchFamily="34" charset="0"/>
              <a:buChar char="•"/>
            </a:pPr>
            <a:r>
              <a:rPr lang="es-ES" dirty="0" smtClean="0"/>
              <a:t> La mejor prevención para evitar el maltrato o trato inadecuado, es potenciar el buen trato. </a:t>
            </a:r>
          </a:p>
          <a:p>
            <a:pPr>
              <a:buFont typeface="Arial" pitchFamily="34" charset="0"/>
              <a:buChar char="•"/>
            </a:pPr>
            <a:endParaRPr lang="es-ES" dirty="0" smtClean="0"/>
          </a:p>
          <a:p>
            <a:pPr>
              <a:buFont typeface="Arial" pitchFamily="34" charset="0"/>
              <a:buChar char="•"/>
            </a:pPr>
            <a:r>
              <a:rPr lang="es-ES" dirty="0" smtClean="0"/>
              <a:t> </a:t>
            </a:r>
            <a:r>
              <a:rPr lang="es-ES" b="1" dirty="0" smtClean="0"/>
              <a:t>Maltrato</a:t>
            </a:r>
            <a:r>
              <a:rPr lang="es-ES" dirty="0" smtClean="0"/>
              <a:t>: </a:t>
            </a:r>
            <a:r>
              <a:rPr lang="es-ES_tradnl" dirty="0" smtClean="0"/>
              <a:t>conducta destructiva dirigida a una persona mayor, que ocurre en el contexto de una relación que denota confianza, y reviste suficiente intensidad o frecuencia para producir efectos nocivos de carácter físico, psicológico, social y/o financiero. </a:t>
            </a:r>
            <a:endParaRPr lang="es-ES" dirty="0" smtClean="0"/>
          </a:p>
          <a:p>
            <a:pPr lvl="0"/>
            <a:endParaRPr lang="es-ES_tradnl" dirty="0" smtClean="0"/>
          </a:p>
          <a:p>
            <a:pPr lvl="0">
              <a:buFont typeface="Arial" pitchFamily="34" charset="0"/>
              <a:buChar char="•"/>
            </a:pPr>
            <a:r>
              <a:rPr lang="es-ES_tradnl" dirty="0" smtClean="0"/>
              <a:t> El maltrato es frecuente, en los mayores por su mayor fragilidad y vulnerabilidad, soledad, falta de información y formación. En especial ante déficits cognitivos, demencia o trastornos </a:t>
            </a:r>
            <a:r>
              <a:rPr lang="es-ES_tradnl" dirty="0" err="1" smtClean="0"/>
              <a:t>psicoafectivos</a:t>
            </a:r>
            <a:r>
              <a:rPr lang="es-ES_tradnl" dirty="0" smtClean="0"/>
              <a:t>.</a:t>
            </a:r>
          </a:p>
          <a:p>
            <a:pPr lvl="0">
              <a:buFont typeface="Arial" pitchFamily="34" charset="0"/>
              <a:buChar char="•"/>
            </a:pPr>
            <a:endParaRPr lang="es-ES_tradnl" dirty="0" smtClean="0"/>
          </a:p>
          <a:p>
            <a:pPr lvl="0">
              <a:buFont typeface="Arial" pitchFamily="34" charset="0"/>
              <a:buChar char="•"/>
            </a:pPr>
            <a:r>
              <a:rPr lang="es-ES_tradnl" dirty="0" smtClean="0"/>
              <a:t> El maltrato puede ser por acción (g</a:t>
            </a:r>
            <a:r>
              <a:rPr lang="es-ES" dirty="0" err="1" smtClean="0"/>
              <a:t>olpes</a:t>
            </a:r>
            <a:r>
              <a:rPr lang="es-ES" dirty="0" smtClean="0"/>
              <a:t>, puñetazos, apalear, quemaduras, abusos sexuales)</a:t>
            </a:r>
            <a:r>
              <a:rPr lang="es-ES_tradnl" dirty="0" smtClean="0"/>
              <a:t>, o  por omisión (falta de atención, socorro, ayuda, etc.). Puede afectar a la esfera física, a la psíquica, emocional o afectiva, y también a la económica. El maltrato puede ser personal, institucional (dotación inadecuada de recursos para la atención a los mayores) o social</a:t>
            </a:r>
            <a:r>
              <a:rPr lang="es-ES" dirty="0" smtClean="0"/>
              <a:t>.</a:t>
            </a:r>
          </a:p>
          <a:p>
            <a:pPr lvl="0"/>
            <a:endParaRPr lang="es-ES_tradnl" b="1" dirty="0" smtClean="0"/>
          </a:p>
          <a:p>
            <a:pPr lvl="0">
              <a:buFont typeface="Arial" pitchFamily="34" charset="0"/>
              <a:buChar char="•"/>
            </a:pPr>
            <a:r>
              <a:rPr lang="es-ES_tradnl" b="1" dirty="0" smtClean="0"/>
              <a:t> Abusos</a:t>
            </a:r>
            <a:r>
              <a:rPr lang="es-ES_tradnl" dirty="0" smtClean="0"/>
              <a:t>: deseo de infligir daño, confinamiento injustificado, intimidación o castigo cruel que dé origen a daño físico, dolor o angustia mental. Deseo del cuidador de privarles de alimentos o servicios necesarios para evitar el daño físico, la angustia o el daño mental.</a:t>
            </a:r>
            <a:endParaRPr lang="es-ES" dirty="0" smtClean="0"/>
          </a:p>
          <a:p>
            <a:pPr lvl="0"/>
            <a:endParaRPr lang="es-ES_tradnl" b="1" dirty="0" smtClean="0"/>
          </a:p>
          <a:p>
            <a:pPr lvl="0">
              <a:buFont typeface="Arial" pitchFamily="34" charset="0"/>
              <a:buChar char="•"/>
            </a:pPr>
            <a:r>
              <a:rPr lang="es-ES_tradnl" b="1" dirty="0" smtClean="0"/>
              <a:t> Negligencia</a:t>
            </a:r>
            <a:r>
              <a:rPr lang="es-ES_tradnl" dirty="0" smtClean="0"/>
              <a:t>: deficiencia al proporcionar el cuidador alimentos o servicios necesarios para evitar daño físico, angustia o daño mental.</a:t>
            </a:r>
            <a:endParaRPr lang="es-ES" dirty="0" smtClean="0"/>
          </a:p>
          <a:p>
            <a:pPr lvl="0"/>
            <a:endParaRPr lang="es-ES" dirty="0" smtClean="0"/>
          </a:p>
          <a:p>
            <a:pPr lvl="0">
              <a:buFont typeface="Arial" pitchFamily="34" charset="0"/>
              <a:buChar char="•"/>
            </a:pPr>
            <a:r>
              <a:rPr lang="es-ES" dirty="0" smtClean="0"/>
              <a:t> Los mayores, en ocasiones, acaban consienten el maltrato por miedo, o por adaptación o resignación, o para evitar la soledad, o por desconocimiento.</a:t>
            </a:r>
          </a:p>
          <a:p>
            <a:r>
              <a:rPr lang="es-ES" dirty="0" smtClean="0"/>
              <a:t> </a:t>
            </a:r>
          </a:p>
          <a:p>
            <a:pPr lvl="0">
              <a:buFont typeface="Arial" pitchFamily="34" charset="0"/>
              <a:buChar char="•"/>
            </a:pPr>
            <a:r>
              <a:rPr lang="es-ES" b="1" dirty="0" smtClean="0"/>
              <a:t> Factores de Riesgo de Maltrato:</a:t>
            </a:r>
          </a:p>
          <a:p>
            <a:pPr lvl="0">
              <a:buFont typeface="Arial" pitchFamily="34" charset="0"/>
              <a:buChar char="•"/>
            </a:pPr>
            <a:endParaRPr lang="es-ES" dirty="0" smtClean="0"/>
          </a:p>
          <a:p>
            <a:pPr lvl="0">
              <a:buFont typeface="Wingdings" pitchFamily="2" charset="2"/>
              <a:buChar char="v"/>
            </a:pPr>
            <a:r>
              <a:rPr lang="es-ES" dirty="0" smtClean="0"/>
              <a:t> Antecedentes o historia familiar de maltrato o violencia previa</a:t>
            </a:r>
          </a:p>
          <a:p>
            <a:pPr lvl="0">
              <a:buFont typeface="Wingdings" pitchFamily="2" charset="2"/>
              <a:buChar char="v"/>
            </a:pPr>
            <a:r>
              <a:rPr lang="es-ES" dirty="0" smtClean="0"/>
              <a:t> Ambiente familiar desestructurado y perturbado</a:t>
            </a:r>
          </a:p>
          <a:p>
            <a:pPr lvl="0">
              <a:buFont typeface="Wingdings" pitchFamily="2" charset="2"/>
              <a:buChar char="v"/>
            </a:pPr>
            <a:r>
              <a:rPr lang="es-ES" dirty="0" smtClean="0"/>
              <a:t> Soledad y aislamiento social</a:t>
            </a:r>
          </a:p>
          <a:p>
            <a:pPr lvl="0">
              <a:buFont typeface="Wingdings" pitchFamily="2" charset="2"/>
              <a:buChar char="v"/>
            </a:pPr>
            <a:r>
              <a:rPr lang="es-ES" dirty="0" smtClean="0"/>
              <a:t> Deterioro cognitivo y funcional</a:t>
            </a:r>
          </a:p>
          <a:p>
            <a:pPr lvl="0">
              <a:buFont typeface="Wingdings" pitchFamily="2" charset="2"/>
              <a:buChar char="v"/>
            </a:pPr>
            <a:r>
              <a:rPr lang="es-ES" dirty="0" smtClean="0"/>
              <a:t> Cuidador con alteraciones psicológicas</a:t>
            </a:r>
          </a:p>
          <a:p>
            <a:pPr>
              <a:buFont typeface="Arial" pitchFamily="34" charset="0"/>
              <a:buChar char="•"/>
            </a:pPr>
            <a:endParaRPr lang="es-ES" dirty="0" smtClean="0"/>
          </a:p>
          <a:p>
            <a:pPr>
              <a:buFont typeface="Arial" pitchFamily="34" charset="0"/>
              <a:buChar char="•"/>
            </a:pPr>
            <a:r>
              <a:rPr lang="es-ES" dirty="0" smtClean="0"/>
              <a:t> Uno de los  factores  que pueden generar conductas negligentes y situaciones de maltrato, es la sobrecarga del cuidador, bien sea dentro del entorno familiar  de la persona mayor o en las instituciones. </a:t>
            </a:r>
          </a:p>
          <a:p>
            <a:pPr>
              <a:buFont typeface="Arial" pitchFamily="34" charset="0"/>
              <a:buChar char="•"/>
            </a:pPr>
            <a:endParaRPr lang="es-ES" dirty="0" smtClean="0"/>
          </a:p>
          <a:p>
            <a:pPr>
              <a:buFont typeface="Arial" pitchFamily="34" charset="0"/>
              <a:buChar char="•"/>
            </a:pPr>
            <a:r>
              <a:rPr lang="es-ES" dirty="0" smtClean="0"/>
              <a:t> El síndrome del profesional “quemado”, o síndrome de </a:t>
            </a:r>
            <a:r>
              <a:rPr lang="es-ES" dirty="0" err="1" smtClean="0"/>
              <a:t>Burnout</a:t>
            </a:r>
            <a:r>
              <a:rPr lang="es-ES" dirty="0" smtClean="0"/>
              <a:t> es un factor decisivo en la aparición del trato inadecuado en las instituciones, así como la sobrecarga en el desempeño de su actividad, plantillas laborales reducidas, personal sin cualificación ni formación adecuada para los cuidados que requiere la persona mayor.</a:t>
            </a:r>
          </a:p>
          <a:p>
            <a:pPr>
              <a:buFont typeface="Arial" pitchFamily="34" charset="0"/>
              <a:buNone/>
            </a:pPr>
            <a:r>
              <a:rPr lang="es-ES" dirty="0" smtClean="0"/>
              <a:t> </a:t>
            </a:r>
          </a:p>
          <a:p>
            <a:pPr>
              <a:buFont typeface="Arial" pitchFamily="34" charset="0"/>
              <a:buChar char="•"/>
            </a:pPr>
            <a:r>
              <a:rPr lang="es-ES" dirty="0" smtClean="0"/>
              <a:t> Los profesionales tienen un papel y responsabilidad  muy importante para identificar y reconocer aquellas situaciones que pueden generar  un  trato inadecuado, por  lo que se hace necesario trabajar en equipo y con protocolos dirigidos a la prevención e intervención.</a:t>
            </a:r>
          </a:p>
          <a:p>
            <a:pPr>
              <a:buFont typeface="Arial" pitchFamily="34" charset="0"/>
              <a:buNone/>
            </a:pPr>
            <a:endParaRPr lang="es-ES" dirty="0" smtClean="0"/>
          </a:p>
          <a:p>
            <a:pPr>
              <a:buFont typeface="Arial" pitchFamily="34" charset="0"/>
              <a:buChar char="•"/>
            </a:pPr>
            <a:r>
              <a:rPr lang="es-ES" dirty="0" smtClean="0"/>
              <a:t> Las pautas a tener en cuenta para  facilitar un Buen Trato a la persona  mayor, en la familia, en su entorno, en la comunidad, en las instituciones, en los medios de comunicación, así como en los servicios sociales y sanitarios que prestan atención y cuidados, pueden resumirse en el Decálogo del Buen Trato de la Sociedad Española de Geriatría y Gerontología. </a:t>
            </a: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20A9BA6-B27D-4CF9-A904-72C1582F86CA}" type="slidenum">
              <a:rPr lang="es-ES"/>
              <a:pPr/>
              <a:t>25</a:t>
            </a:fld>
            <a:endParaRPr lang="es-ES"/>
          </a:p>
        </p:txBody>
      </p:sp>
      <p:sp>
        <p:nvSpPr>
          <p:cNvPr id="16386" name="1 Marcador de imagen de diapositiva"/>
          <p:cNvSpPr>
            <a:spLocks noGrp="1" noRot="1" noChangeAspect="1" noTextEdit="1"/>
          </p:cNvSpPr>
          <p:nvPr>
            <p:ph type="sldImg"/>
          </p:nvPr>
        </p:nvSpPr>
        <p:spPr>
          <a:ln/>
        </p:spPr>
      </p:sp>
      <p:sp>
        <p:nvSpPr>
          <p:cNvPr id="16387" name="2 Marcador de notas"/>
          <p:cNvSpPr>
            <a:spLocks noGrp="1"/>
          </p:cNvSpPr>
          <p:nvPr>
            <p:ph type="body" idx="1"/>
          </p:nvPr>
        </p:nvSpPr>
        <p:spPr/>
        <p:txBody>
          <a:bodyPr/>
          <a:lstStyle/>
          <a:p>
            <a:pPr lvl="0">
              <a:buFont typeface="Arial" pitchFamily="34" charset="0"/>
              <a:buChar char="•"/>
            </a:pPr>
            <a:r>
              <a:rPr lang="es-ES" b="1" dirty="0" smtClean="0"/>
              <a:t> Signos e Indicadores de maltrato físico:</a:t>
            </a:r>
            <a:endParaRPr lang="es-ES" dirty="0" smtClean="0"/>
          </a:p>
          <a:p>
            <a:pPr lvl="0">
              <a:buFont typeface="Wingdings" pitchFamily="2" charset="2"/>
              <a:buChar char="v"/>
            </a:pPr>
            <a:r>
              <a:rPr lang="es-ES" dirty="0" smtClean="0"/>
              <a:t> Contusiones y heridas reiteradas injustificadas</a:t>
            </a:r>
          </a:p>
          <a:p>
            <a:pPr lvl="0">
              <a:buFont typeface="Wingdings" pitchFamily="2" charset="2"/>
              <a:buChar char="v"/>
            </a:pPr>
            <a:r>
              <a:rPr lang="es-ES" dirty="0" smtClean="0"/>
              <a:t> Abrasiones o laceraciones, quemaduras, arañazos </a:t>
            </a:r>
          </a:p>
          <a:p>
            <a:pPr lvl="0">
              <a:buFont typeface="Wingdings" pitchFamily="2" charset="2"/>
              <a:buChar char="v"/>
            </a:pPr>
            <a:r>
              <a:rPr lang="es-ES" dirty="0" smtClean="0"/>
              <a:t> Lesiones en la cabeza, en la cara, o en el aparato genital </a:t>
            </a:r>
          </a:p>
          <a:p>
            <a:pPr lvl="0">
              <a:buFont typeface="Wingdings" pitchFamily="2" charset="2"/>
              <a:buChar char="v"/>
            </a:pPr>
            <a:r>
              <a:rPr lang="es-ES" dirty="0" smtClean="0"/>
              <a:t> Fracturas, luxaciones y esguinces recurrentes </a:t>
            </a:r>
          </a:p>
          <a:p>
            <a:pPr lvl="0">
              <a:buFont typeface="Wingdings" pitchFamily="2" charset="2"/>
              <a:buChar char="v"/>
            </a:pPr>
            <a:r>
              <a:rPr lang="es-ES" dirty="0" smtClean="0"/>
              <a:t> Úlceras por presión en mal estado</a:t>
            </a:r>
          </a:p>
          <a:p>
            <a:pPr lvl="0">
              <a:buFont typeface="Wingdings" pitchFamily="2" charset="2"/>
              <a:buChar char="v"/>
            </a:pPr>
            <a:r>
              <a:rPr lang="es-ES" dirty="0" smtClean="0"/>
              <a:t> Caídas de repetición por falta de control</a:t>
            </a:r>
          </a:p>
          <a:p>
            <a:pPr lvl="0">
              <a:buFont typeface="Wingdings" pitchFamily="2" charset="2"/>
              <a:buChar char="v"/>
            </a:pPr>
            <a:r>
              <a:rPr lang="es-ES" dirty="0" smtClean="0"/>
              <a:t> Mala higiene corporal, boca muy séptica</a:t>
            </a:r>
          </a:p>
          <a:p>
            <a:pPr lvl="0">
              <a:buFont typeface="Wingdings" pitchFamily="2" charset="2"/>
              <a:buChar char="v"/>
            </a:pPr>
            <a:r>
              <a:rPr lang="es-ES" dirty="0" smtClean="0"/>
              <a:t> </a:t>
            </a:r>
            <a:r>
              <a:rPr lang="es-ES" dirty="0" err="1" smtClean="0"/>
              <a:t>Impactación</a:t>
            </a:r>
            <a:r>
              <a:rPr lang="es-ES" dirty="0" smtClean="0"/>
              <a:t> fecal por descuido</a:t>
            </a:r>
          </a:p>
          <a:p>
            <a:pPr lvl="0">
              <a:buFont typeface="Wingdings" pitchFamily="2" charset="2"/>
              <a:buChar char="v"/>
            </a:pPr>
            <a:r>
              <a:rPr lang="es-ES" dirty="0" smtClean="0"/>
              <a:t> Malnutrición exógena por falta de aporte</a:t>
            </a:r>
          </a:p>
          <a:p>
            <a:pPr lvl="0">
              <a:buFont typeface="Wingdings" pitchFamily="2" charset="2"/>
              <a:buChar char="v"/>
            </a:pPr>
            <a:r>
              <a:rPr lang="es-ES" dirty="0" smtClean="0"/>
              <a:t> Deshidratación por no dar agua</a:t>
            </a:r>
          </a:p>
          <a:p>
            <a:pPr lvl="0">
              <a:buFont typeface="Wingdings" pitchFamily="2" charset="2"/>
              <a:buChar char="v"/>
            </a:pPr>
            <a:r>
              <a:rPr lang="es-ES" dirty="0" smtClean="0"/>
              <a:t> Hipotermia o hipertermia</a:t>
            </a:r>
          </a:p>
          <a:p>
            <a:pPr lvl="0">
              <a:buFont typeface="Wingdings" pitchFamily="2" charset="2"/>
              <a:buChar char="v"/>
            </a:pPr>
            <a:r>
              <a:rPr lang="es-ES" dirty="0" smtClean="0"/>
              <a:t> Gafas o audífonos rotos o ausencia de los mismos cuando son necesarios</a:t>
            </a:r>
          </a:p>
          <a:p>
            <a:pPr lvl="0">
              <a:buFont typeface="Wingdings" pitchFamily="2" charset="2"/>
              <a:buChar char="v"/>
            </a:pPr>
            <a:r>
              <a:rPr lang="es-ES" dirty="0" smtClean="0"/>
              <a:t> Contracturas articulares por falta de movilidad</a:t>
            </a:r>
          </a:p>
          <a:p>
            <a:pPr lvl="0">
              <a:buFont typeface="Wingdings" pitchFamily="2" charset="2"/>
              <a:buChar char="v"/>
            </a:pPr>
            <a:r>
              <a:rPr lang="es-ES" dirty="0" smtClean="0"/>
              <a:t> Intoxicación medicamentosa o incumplimiento terapéutico</a:t>
            </a:r>
          </a:p>
          <a:p>
            <a:pPr lvl="0"/>
            <a:endParaRPr lang="es-ES" b="1" dirty="0" smtClean="0"/>
          </a:p>
          <a:p>
            <a:pPr lvl="0">
              <a:buFont typeface="Arial" pitchFamily="34" charset="0"/>
              <a:buChar char="•"/>
            </a:pPr>
            <a:r>
              <a:rPr lang="es-ES" b="1" dirty="0" smtClean="0"/>
              <a:t> Signos e Indicadores de maltrato psíquico:</a:t>
            </a:r>
            <a:endParaRPr lang="es-ES" dirty="0" smtClean="0"/>
          </a:p>
          <a:p>
            <a:pPr lvl="0">
              <a:buFont typeface="Wingdings" pitchFamily="2" charset="2"/>
              <a:buChar char="v"/>
            </a:pPr>
            <a:r>
              <a:rPr lang="es-ES" dirty="0" smtClean="0"/>
              <a:t> Extrema cautela por parte del cuidador</a:t>
            </a:r>
          </a:p>
          <a:p>
            <a:pPr lvl="0">
              <a:buFont typeface="Wingdings" pitchFamily="2" charset="2"/>
              <a:buChar char="v"/>
            </a:pPr>
            <a:r>
              <a:rPr lang="es-ES" dirty="0" smtClean="0"/>
              <a:t> Amenazas para controlar la situación, amenaza de abandono o de institucionalización</a:t>
            </a:r>
          </a:p>
          <a:p>
            <a:pPr lvl="0">
              <a:buFont typeface="Wingdings" pitchFamily="2" charset="2"/>
              <a:buChar char="v"/>
            </a:pPr>
            <a:r>
              <a:rPr lang="es-ES" dirty="0" smtClean="0"/>
              <a:t> Alteraciones emocionales del mayor (pérdida de autoestima, depresión, ansiedad, nerviosismo, labilidad emocional, confusión, desorientación, etc.)</a:t>
            </a:r>
          </a:p>
          <a:p>
            <a:pPr lvl="0">
              <a:buFont typeface="Wingdings" pitchFamily="2" charset="2"/>
              <a:buChar char="v"/>
            </a:pPr>
            <a:r>
              <a:rPr lang="es-ES" dirty="0" smtClean="0"/>
              <a:t> Aislamiento físico e imposibilidad de relacionarse con otras personas</a:t>
            </a:r>
          </a:p>
          <a:p>
            <a:pPr lvl="0">
              <a:buFont typeface="Wingdings" pitchFamily="2" charset="2"/>
              <a:buChar char="v"/>
            </a:pPr>
            <a:r>
              <a:rPr lang="es-ES" dirty="0" smtClean="0"/>
              <a:t> Explicaciones confusas y diferentes ante lesiones entre la víctima y el maltratador</a:t>
            </a:r>
          </a:p>
          <a:p>
            <a:pPr lvl="0">
              <a:buFont typeface="Wingdings" pitchFamily="2" charset="2"/>
              <a:buChar char="v"/>
            </a:pPr>
            <a:r>
              <a:rPr lang="es-ES" dirty="0" smtClean="0"/>
              <a:t> Indiferencia o mínima conversación entre la víctima y cuidador</a:t>
            </a:r>
          </a:p>
          <a:p>
            <a:pPr lvl="0">
              <a:buFont typeface="Wingdings" pitchFamily="2" charset="2"/>
              <a:buChar char="v"/>
            </a:pPr>
            <a:r>
              <a:rPr lang="es-ES" dirty="0" smtClean="0"/>
              <a:t> Anular la toma de decisiones del mayor</a:t>
            </a:r>
          </a:p>
          <a:p>
            <a:pPr>
              <a:spcBef>
                <a:spcPct val="0"/>
              </a:spcBef>
            </a:pPr>
            <a:endParaRPr lang="es-ES" dirty="0"/>
          </a:p>
          <a:p>
            <a:pPr>
              <a:spcBef>
                <a:spcPct val="0"/>
              </a:spcBef>
            </a:pPr>
            <a:endParaRPr lang="es-ES" dirty="0"/>
          </a:p>
          <a:p>
            <a:pPr>
              <a:spcBef>
                <a:spcPct val="0"/>
              </a:spcBef>
            </a:pPr>
            <a:endParaRPr lang="es-ES" dirty="0"/>
          </a:p>
        </p:txBody>
      </p:sp>
      <p:sp>
        <p:nvSpPr>
          <p:cNvPr id="16388" name="3 Marcador de número de diapositiva"/>
          <p:cNvSpPr txBox="1">
            <a:spLocks noGrp="1"/>
          </p:cNvSpPr>
          <p:nvPr/>
        </p:nvSpPr>
        <p:spPr bwMode="auto">
          <a:xfrm>
            <a:off x="3850443" y="9430091"/>
            <a:ext cx="2945659" cy="496411"/>
          </a:xfrm>
          <a:prstGeom prst="rect">
            <a:avLst/>
          </a:prstGeom>
          <a:noFill/>
          <a:ln w="9525">
            <a:noFill/>
            <a:miter lim="800000"/>
            <a:headEnd/>
            <a:tailEnd/>
          </a:ln>
        </p:spPr>
        <p:txBody>
          <a:bodyPr lIns="92455" tIns="46227" rIns="92455" bIns="46227" anchor="b"/>
          <a:lstStyle/>
          <a:p>
            <a:pPr algn="r"/>
            <a:fld id="{36C139AC-57C0-4C50-8B07-D9A94222A8DF}" type="slidenum">
              <a:rPr lang="es-ES" sz="1200">
                <a:latin typeface="Calibri" pitchFamily="34" charset="0"/>
              </a:rPr>
              <a:pPr algn="r"/>
              <a:t>25</a:t>
            </a:fld>
            <a:endParaRPr lang="es-ES" sz="1200" dirty="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27596" indent="-181998">
              <a:lnSpc>
                <a:spcPct val="120000"/>
              </a:lnSpc>
              <a:spcBef>
                <a:spcPts val="607"/>
              </a:spcBef>
              <a:buClr>
                <a:srgbClr val="C00000"/>
              </a:buClr>
              <a:buFont typeface="Arial" pitchFamily="34" charset="0"/>
              <a:buChar char="•"/>
            </a:pPr>
            <a:r>
              <a:rPr lang="es-ES" dirty="0" smtClean="0"/>
              <a:t>La salud oral (bucodental) es esencial para las personas a cualquier edad, ya que les confiere una adecuada masticación, deglución, alimentación, fonación, comunicación y estética facial. Con una repercusión importante para su bienestar físico, psíquico y para su autoestima.</a:t>
            </a:r>
          </a:p>
          <a:p>
            <a:pPr marL="327596" indent="-181998">
              <a:lnSpc>
                <a:spcPct val="120000"/>
              </a:lnSpc>
              <a:spcBef>
                <a:spcPts val="607"/>
              </a:spcBef>
              <a:buClr>
                <a:srgbClr val="C00000"/>
              </a:buClr>
              <a:buFont typeface="Arial" pitchFamily="34" charset="0"/>
              <a:buChar char="•"/>
            </a:pPr>
            <a:r>
              <a:rPr lang="es-ES" dirty="0" smtClean="0"/>
              <a:t>Existen aún numerosos estereotipos falsos, y muy arraigados, en torno a la salud oral de los mayores como:</a:t>
            </a:r>
          </a:p>
          <a:p>
            <a:pPr marL="789871" lvl="1" indent="-181998">
              <a:lnSpc>
                <a:spcPct val="120000"/>
              </a:lnSpc>
              <a:spcBef>
                <a:spcPts val="607"/>
              </a:spcBef>
              <a:buClr>
                <a:srgbClr val="C00000"/>
              </a:buClr>
            </a:pPr>
            <a:r>
              <a:rPr lang="es-ES" dirty="0" smtClean="0"/>
              <a:t> a) interpretar determinados cambios orales  (</a:t>
            </a:r>
            <a:r>
              <a:rPr lang="es-ES" dirty="0" err="1" smtClean="0"/>
              <a:t>edentulismo</a:t>
            </a:r>
            <a:r>
              <a:rPr lang="es-ES" dirty="0" smtClean="0"/>
              <a:t>, enfermedad </a:t>
            </a:r>
            <a:r>
              <a:rPr lang="es-ES" dirty="0" err="1" smtClean="0"/>
              <a:t>periodontal</a:t>
            </a:r>
            <a:r>
              <a:rPr lang="es-ES" dirty="0" smtClean="0"/>
              <a:t>, etc.), como normales del envejecimiento, cuando en realidad son francamente patológicos</a:t>
            </a:r>
          </a:p>
          <a:p>
            <a:pPr marL="789871" lvl="1" indent="-181998">
              <a:lnSpc>
                <a:spcPct val="120000"/>
              </a:lnSpc>
              <a:spcBef>
                <a:spcPts val="607"/>
              </a:spcBef>
              <a:buClr>
                <a:srgbClr val="C00000"/>
              </a:buClr>
            </a:pPr>
            <a:r>
              <a:rPr lang="es-ES" dirty="0" smtClean="0"/>
              <a:t> b) pensar que existen enfermedades bucodentales exclusivas de los mayores. </a:t>
            </a:r>
          </a:p>
          <a:p>
            <a:pPr marL="327596" indent="-181998">
              <a:lnSpc>
                <a:spcPct val="120000"/>
              </a:lnSpc>
              <a:spcBef>
                <a:spcPts val="607"/>
              </a:spcBef>
              <a:buClr>
                <a:srgbClr val="C00000"/>
              </a:buClr>
              <a:buFont typeface="Arial" pitchFamily="34" charset="0"/>
              <a:buChar char="•"/>
            </a:pPr>
            <a:r>
              <a:rPr lang="es-ES" dirty="0" smtClean="0"/>
              <a:t>Las enfermedades orales en los mayores adoptan el mismo patrón que las de cualquier otro órgano o aparato: 	a) presentación </a:t>
            </a:r>
            <a:r>
              <a:rPr lang="es-ES" b="1" dirty="0" smtClean="0">
                <a:solidFill>
                  <a:schemeClr val="tx2">
                    <a:lumMod val="75000"/>
                  </a:schemeClr>
                </a:solidFill>
              </a:rPr>
              <a:t>Atípica</a:t>
            </a:r>
          </a:p>
          <a:p>
            <a:pPr marL="327596" indent="-181998">
              <a:lnSpc>
                <a:spcPct val="120000"/>
              </a:lnSpc>
              <a:spcBef>
                <a:spcPts val="607"/>
              </a:spcBef>
              <a:buClr>
                <a:srgbClr val="C00000"/>
              </a:buClr>
            </a:pPr>
            <a:r>
              <a:rPr lang="es-ES" b="1" dirty="0" smtClean="0">
                <a:solidFill>
                  <a:schemeClr val="tx2">
                    <a:lumMod val="75000"/>
                  </a:schemeClr>
                </a:solidFill>
              </a:rPr>
              <a:t>		</a:t>
            </a:r>
            <a:r>
              <a:rPr lang="es-ES" dirty="0" smtClean="0">
                <a:solidFill>
                  <a:schemeClr val="tx2">
                    <a:lumMod val="75000"/>
                  </a:schemeClr>
                </a:solidFill>
              </a:rPr>
              <a:t>b) t</a:t>
            </a:r>
            <a:r>
              <a:rPr lang="es-ES" dirty="0" smtClean="0"/>
              <a:t>endencia a la </a:t>
            </a:r>
            <a:r>
              <a:rPr lang="es-ES" b="1" dirty="0" smtClean="0">
                <a:solidFill>
                  <a:schemeClr val="tx2">
                    <a:lumMod val="75000"/>
                  </a:schemeClr>
                </a:solidFill>
              </a:rPr>
              <a:t>Cronicidad y Discapacidad </a:t>
            </a:r>
          </a:p>
          <a:p>
            <a:pPr marL="327596" indent="-181998">
              <a:lnSpc>
                <a:spcPct val="120000"/>
              </a:lnSpc>
              <a:spcBef>
                <a:spcPts val="607"/>
              </a:spcBef>
              <a:buClr>
                <a:srgbClr val="C00000"/>
              </a:buClr>
            </a:pPr>
            <a:r>
              <a:rPr lang="es-ES" b="1" dirty="0" smtClean="0">
                <a:solidFill>
                  <a:schemeClr val="tx2">
                    <a:lumMod val="75000"/>
                  </a:schemeClr>
                </a:solidFill>
              </a:rPr>
              <a:t>		</a:t>
            </a:r>
            <a:r>
              <a:rPr lang="es-ES" dirty="0" smtClean="0">
                <a:solidFill>
                  <a:schemeClr val="tx2">
                    <a:lumMod val="75000"/>
                  </a:schemeClr>
                </a:solidFill>
              </a:rPr>
              <a:t>c)</a:t>
            </a:r>
            <a:r>
              <a:rPr lang="es-ES" b="1" dirty="0" smtClean="0">
                <a:solidFill>
                  <a:schemeClr val="tx2">
                    <a:lumMod val="75000"/>
                  </a:schemeClr>
                </a:solidFill>
              </a:rPr>
              <a:t> </a:t>
            </a:r>
            <a:r>
              <a:rPr lang="es-ES" dirty="0" smtClean="0"/>
              <a:t>asociación con otros problemas de salud (</a:t>
            </a:r>
            <a:r>
              <a:rPr lang="es-ES" b="1" dirty="0" err="1" smtClean="0">
                <a:solidFill>
                  <a:schemeClr val="tx2">
                    <a:lumMod val="75000"/>
                  </a:schemeClr>
                </a:solidFill>
              </a:rPr>
              <a:t>Comorbilidad</a:t>
            </a:r>
            <a:r>
              <a:rPr lang="es-ES" dirty="0" smtClean="0"/>
              <a:t>)</a:t>
            </a:r>
          </a:p>
          <a:p>
            <a:pPr marL="327596" indent="-181998" defTabSz="924550">
              <a:lnSpc>
                <a:spcPct val="120000"/>
              </a:lnSpc>
              <a:spcBef>
                <a:spcPts val="607"/>
              </a:spcBef>
              <a:buClr>
                <a:srgbClr val="C00000"/>
              </a:buClr>
              <a:buFont typeface="Arial" pitchFamily="34" charset="0"/>
              <a:buChar char="•"/>
              <a:defRPr/>
            </a:pPr>
            <a:r>
              <a:rPr lang="es-ES" dirty="0" smtClean="0"/>
              <a:t>Los problemas de salud oral (caries, ausencias, </a:t>
            </a:r>
            <a:r>
              <a:rPr lang="es-ES" dirty="0" err="1" smtClean="0"/>
              <a:t>edentulismo</a:t>
            </a:r>
            <a:r>
              <a:rPr lang="es-ES" dirty="0" smtClean="0"/>
              <a:t>, prótesis </a:t>
            </a:r>
            <a:r>
              <a:rPr lang="es-ES" dirty="0" err="1" smtClean="0"/>
              <a:t>afuncionantes</a:t>
            </a:r>
            <a:r>
              <a:rPr lang="es-ES" dirty="0" smtClean="0"/>
              <a:t>, mala lubrificación salival, etc. ), originan una disfunción motora oral, con alteraciones mecánicas </a:t>
            </a:r>
            <a:r>
              <a:rPr lang="es-ES" dirty="0" err="1" smtClean="0"/>
              <a:t>orofarínfeas</a:t>
            </a:r>
            <a:r>
              <a:rPr lang="es-ES" dirty="0" smtClean="0"/>
              <a:t>, </a:t>
            </a:r>
            <a:r>
              <a:rPr lang="es-ES" dirty="0" err="1" smtClean="0"/>
              <a:t>fonatorias</a:t>
            </a:r>
            <a:r>
              <a:rPr lang="es-ES" dirty="0" smtClean="0"/>
              <a:t>, masticatorias, hipotonía </a:t>
            </a:r>
            <a:r>
              <a:rPr lang="es-ES" dirty="0" err="1" smtClean="0"/>
              <a:t>perioral</a:t>
            </a:r>
            <a:r>
              <a:rPr lang="es-ES" dirty="0" smtClean="0"/>
              <a:t>, atragantamientos, y cambios estéticos con pérdida de la arquitectura facial y </a:t>
            </a:r>
            <a:r>
              <a:rPr lang="es-ES" dirty="0" err="1" smtClean="0"/>
              <a:t>promentonismo</a:t>
            </a:r>
            <a:r>
              <a:rPr lang="es-ES" dirty="0" smtClean="0"/>
              <a:t>, que condicionan la autoestima, el bienestar psicosocial y la integración, pudiendo originar trastornos </a:t>
            </a:r>
            <a:r>
              <a:rPr lang="es-ES" dirty="0" err="1" smtClean="0"/>
              <a:t>psicoafectivos</a:t>
            </a:r>
            <a:r>
              <a:rPr lang="es-ES" dirty="0" smtClean="0"/>
              <a:t> (depresión, ansiedad, etc. ).</a:t>
            </a:r>
          </a:p>
          <a:p>
            <a:pPr marL="327596" indent="-181998" defTabSz="924550">
              <a:lnSpc>
                <a:spcPct val="120000"/>
              </a:lnSpc>
              <a:spcBef>
                <a:spcPts val="607"/>
              </a:spcBef>
              <a:buClr>
                <a:srgbClr val="C00000"/>
              </a:buClr>
              <a:buFont typeface="Arial" pitchFamily="34" charset="0"/>
              <a:buChar char="•"/>
              <a:defRPr/>
            </a:pPr>
            <a:r>
              <a:rPr lang="es-ES" dirty="0" smtClean="0"/>
              <a:t>Las candidiasis son unas de las infecciones más frecuente en los mayores por sus factores predisponentes (menor salivación, nivel de defensas más comprometido, prótesis, falta de higiene, medicamentos, etc.).</a:t>
            </a:r>
          </a:p>
          <a:p>
            <a:pPr marL="327596" indent="-181998">
              <a:lnSpc>
                <a:spcPct val="120000"/>
              </a:lnSpc>
              <a:spcBef>
                <a:spcPts val="607"/>
              </a:spcBef>
              <a:buClr>
                <a:srgbClr val="C00000"/>
              </a:buClr>
              <a:buFont typeface="Arial" pitchFamily="34" charset="0"/>
              <a:buChar char="•"/>
            </a:pPr>
            <a:r>
              <a:rPr lang="es-ES" dirty="0" smtClean="0"/>
              <a:t>Repercusiones sistémicas de la mala salud oral: produce una disfunción motora oral, con problemas </a:t>
            </a:r>
            <a:r>
              <a:rPr lang="es-ES" dirty="0" err="1" smtClean="0"/>
              <a:t>fonatorios</a:t>
            </a:r>
            <a:r>
              <a:rPr lang="es-ES" dirty="0" smtClean="0"/>
              <a:t>, masticatorios y deglutorios, gastritis, dispepsias y estreñimiento, arterioesclerosis, enfermedad cardiovascular y </a:t>
            </a:r>
            <a:r>
              <a:rPr lang="es-ES" dirty="0" err="1" smtClean="0"/>
              <a:t>tromboembólica</a:t>
            </a:r>
            <a:r>
              <a:rPr lang="es-ES" dirty="0" smtClean="0"/>
              <a:t>, disminución de los receptores periféricos para la glucosa y un aumento de la resistencia a la insulina, malnutrición y anemia, infecciones (caries, </a:t>
            </a:r>
            <a:r>
              <a:rPr lang="es-ES" dirty="0" err="1" smtClean="0"/>
              <a:t>enf</a:t>
            </a:r>
            <a:r>
              <a:rPr lang="es-ES" dirty="0" smtClean="0"/>
              <a:t>. </a:t>
            </a:r>
            <a:r>
              <a:rPr lang="es-ES" dirty="0" err="1" smtClean="0"/>
              <a:t>periodontal</a:t>
            </a:r>
            <a:r>
              <a:rPr lang="es-ES" dirty="0" smtClean="0"/>
              <a:t>, periodontitis, abscesos, candidiasis, abscesos orbitarios, </a:t>
            </a:r>
            <a:r>
              <a:rPr lang="es-ES" dirty="0" err="1" smtClean="0"/>
              <a:t>parotídeos</a:t>
            </a:r>
            <a:r>
              <a:rPr lang="es-ES" dirty="0" smtClean="0"/>
              <a:t>, artritis sépticas, infección de prótesis articulares, osteomielitis, bronconeumonías </a:t>
            </a:r>
            <a:r>
              <a:rPr lang="es-ES" dirty="0" err="1" smtClean="0"/>
              <a:t>aspirativas</a:t>
            </a:r>
            <a:r>
              <a:rPr lang="es-ES" dirty="0" smtClean="0"/>
              <a:t>, endocarditis, </a:t>
            </a:r>
            <a:r>
              <a:rPr lang="es-ES" dirty="0" err="1" smtClean="0"/>
              <a:t>glomerulonefritis</a:t>
            </a:r>
            <a:r>
              <a:rPr lang="es-ES" dirty="0" smtClean="0"/>
              <a:t>), depresión y ansiedad.</a:t>
            </a:r>
          </a:p>
          <a:p>
            <a:pPr marL="327596" indent="-181998">
              <a:lnSpc>
                <a:spcPct val="120000"/>
              </a:lnSpc>
              <a:spcBef>
                <a:spcPts val="607"/>
              </a:spcBef>
              <a:buClr>
                <a:srgbClr val="C00000"/>
              </a:buClr>
              <a:buFont typeface="Arial" pitchFamily="34" charset="0"/>
              <a:buChar char="•"/>
            </a:pPr>
            <a:r>
              <a:rPr lang="es-ES" dirty="0" smtClean="0"/>
              <a:t>La </a:t>
            </a:r>
            <a:r>
              <a:rPr lang="es-ES" b="1" dirty="0" smtClean="0"/>
              <a:t>salud </a:t>
            </a:r>
            <a:r>
              <a:rPr lang="es-ES" b="1" dirty="0" err="1" smtClean="0"/>
              <a:t>budodental</a:t>
            </a:r>
            <a:r>
              <a:rPr lang="es-ES" b="1" dirty="0" smtClean="0"/>
              <a:t> de los mayores </a:t>
            </a:r>
            <a:r>
              <a:rPr lang="es-ES" dirty="0" smtClean="0"/>
              <a:t>en general es </a:t>
            </a:r>
            <a:r>
              <a:rPr lang="es-ES" b="1" dirty="0" smtClean="0">
                <a:solidFill>
                  <a:schemeClr val="tx2">
                    <a:lumMod val="75000"/>
                  </a:schemeClr>
                </a:solidFill>
              </a:rPr>
              <a:t>mala</a:t>
            </a:r>
            <a:r>
              <a:rPr lang="es-ES" dirty="0" smtClean="0"/>
              <a:t>: el 40% tiene caries en piezas remanentes, solo </a:t>
            </a:r>
            <a:r>
              <a:rPr lang="es-ES_tradnl" dirty="0" smtClean="0"/>
              <a:t>el 6-8 % de los dentados no tiene problemas </a:t>
            </a:r>
            <a:r>
              <a:rPr lang="es-ES_tradnl" dirty="0" err="1" smtClean="0"/>
              <a:t>periodontales</a:t>
            </a:r>
            <a:r>
              <a:rPr lang="es-ES_tradnl" dirty="0" smtClean="0"/>
              <a:t> frente al</a:t>
            </a:r>
            <a:r>
              <a:rPr lang="es-ES" dirty="0" smtClean="0"/>
              <a:t> 90% que precisa tratamiento </a:t>
            </a:r>
            <a:r>
              <a:rPr lang="es-ES" dirty="0" err="1" smtClean="0"/>
              <a:t>periodontal</a:t>
            </a:r>
            <a:r>
              <a:rPr lang="es-ES" dirty="0" smtClean="0"/>
              <a:t> y el </a:t>
            </a:r>
            <a:r>
              <a:rPr lang="es-ES_tradnl" dirty="0" smtClean="0"/>
              <a:t>93,87 % tiene alguna enfermedad en sus encías fundamentalmente cálculos y bolsas </a:t>
            </a:r>
            <a:r>
              <a:rPr lang="es-ES_tradnl" dirty="0" err="1" smtClean="0"/>
              <a:t>periodontales</a:t>
            </a:r>
            <a:r>
              <a:rPr lang="es-ES_tradnl" dirty="0" smtClean="0"/>
              <a:t>. </a:t>
            </a:r>
            <a:r>
              <a:rPr lang="es-ES" dirty="0" smtClean="0"/>
              <a:t>El 52 % usan prótesis de cualquier tipo. El 50 % precisaría una prótesis superior completa, y un 20 % presenta </a:t>
            </a:r>
            <a:r>
              <a:rPr lang="es-ES" dirty="0" err="1" smtClean="0"/>
              <a:t>maloclusión</a:t>
            </a:r>
            <a:r>
              <a:rPr lang="es-ES" dirty="0" smtClean="0"/>
              <a:t>. Las prótesis tienen un promedio de vida media de unos 25-30 años de servicio y la higiene y cuidados de éstas, son muy deficientes. El</a:t>
            </a:r>
            <a:r>
              <a:rPr lang="es-ES_tradnl" dirty="0" smtClean="0"/>
              <a:t> e</a:t>
            </a:r>
            <a:r>
              <a:rPr lang="es-ES" dirty="0" err="1" smtClean="0"/>
              <a:t>dentulismo</a:t>
            </a:r>
            <a:r>
              <a:rPr lang="es-ES" dirty="0" smtClean="0"/>
              <a:t> está descendiendo en los últimos años, fruto de los mejores cuidados, llegando a un 35-45%, y a</a:t>
            </a:r>
            <a:r>
              <a:rPr lang="es-ES_tradnl" dirty="0" err="1" smtClean="0"/>
              <a:t>umenta</a:t>
            </a:r>
            <a:r>
              <a:rPr lang="es-ES_tradnl" dirty="0" smtClean="0"/>
              <a:t> según avanza la edad.</a:t>
            </a:r>
            <a:endParaRPr lang="es-ES" dirty="0" smtClean="0"/>
          </a:p>
          <a:p>
            <a:pPr marL="327596" indent="-181998">
              <a:lnSpc>
                <a:spcPct val="120000"/>
              </a:lnSpc>
              <a:spcBef>
                <a:spcPts val="607"/>
              </a:spcBef>
              <a:buClr>
                <a:srgbClr val="C00000"/>
              </a:buClr>
              <a:buFont typeface="Arial" pitchFamily="34" charset="0"/>
              <a:buChar char="•"/>
            </a:pPr>
            <a:r>
              <a:rPr lang="es-ES" dirty="0" smtClean="0"/>
              <a:t>La higiene dental es muy deficiente: el 52.8 % no se cepilla los dientes (sobre todo los varones) y se cepillan solo una vez/día el 25.9% y dos o más veces/día el 21.2 %. El 20% de los </a:t>
            </a:r>
            <a:r>
              <a:rPr lang="es-ES" dirty="0" err="1" smtClean="0"/>
              <a:t>edéntulos</a:t>
            </a:r>
            <a:r>
              <a:rPr lang="es-ES" dirty="0" smtClean="0"/>
              <a:t> parciales, y el 50% de los </a:t>
            </a:r>
            <a:r>
              <a:rPr lang="es-ES" dirty="0" err="1" smtClean="0"/>
              <a:t>edéntulos</a:t>
            </a:r>
            <a:r>
              <a:rPr lang="es-ES" dirty="0" smtClean="0"/>
              <a:t> totales con prótesis, no se lava la boca tras las comidas.</a:t>
            </a:r>
          </a:p>
          <a:p>
            <a:pPr marL="327596" indent="-181998">
              <a:lnSpc>
                <a:spcPct val="120000"/>
              </a:lnSpc>
              <a:spcBef>
                <a:spcPts val="607"/>
              </a:spcBef>
              <a:buClr>
                <a:srgbClr val="C00000"/>
              </a:buClr>
              <a:buFont typeface="Arial" pitchFamily="34" charset="0"/>
              <a:buChar char="•"/>
            </a:pPr>
            <a:r>
              <a:rPr lang="es-ES" b="1" dirty="0" smtClean="0">
                <a:solidFill>
                  <a:schemeClr val="tx2">
                    <a:lumMod val="75000"/>
                  </a:schemeClr>
                </a:solidFill>
              </a:rPr>
              <a:t> X</a:t>
            </a:r>
            <a:r>
              <a:rPr lang="es-ES" b="1" i="1" dirty="0" smtClean="0">
                <a:solidFill>
                  <a:schemeClr val="tx2">
                    <a:lumMod val="75000"/>
                  </a:schemeClr>
                </a:solidFill>
              </a:rPr>
              <a:t>erostomía  </a:t>
            </a:r>
            <a:r>
              <a:rPr lang="es-ES" dirty="0" smtClean="0">
                <a:solidFill>
                  <a:schemeClr val="tx2">
                    <a:lumMod val="75000"/>
                  </a:schemeClr>
                </a:solidFill>
              </a:rPr>
              <a:t>o</a:t>
            </a:r>
            <a:r>
              <a:rPr lang="es-ES" b="1" i="1" dirty="0" smtClean="0">
                <a:solidFill>
                  <a:schemeClr val="tx2">
                    <a:lumMod val="75000"/>
                  </a:schemeClr>
                </a:solidFill>
              </a:rPr>
              <a:t> </a:t>
            </a:r>
            <a:r>
              <a:rPr lang="es-ES" b="1" dirty="0" smtClean="0">
                <a:solidFill>
                  <a:schemeClr val="tx2">
                    <a:lumMod val="75000"/>
                  </a:schemeClr>
                </a:solidFill>
              </a:rPr>
              <a:t>Síndrome de Boca Seca: </a:t>
            </a:r>
            <a:r>
              <a:rPr lang="es-ES" dirty="0" smtClean="0"/>
              <a:t>disminución patológica de la secreción salivar que favorece la aparición de caries, enfermedad </a:t>
            </a:r>
            <a:r>
              <a:rPr lang="es-ES" dirty="0" err="1" smtClean="0"/>
              <a:t>periodontal</a:t>
            </a:r>
            <a:r>
              <a:rPr lang="es-ES" dirty="0" smtClean="0"/>
              <a:t>, glositis, problemas de las prótesis y el síndrome de </a:t>
            </a:r>
            <a:r>
              <a:rPr lang="es-ES" b="1" i="1" dirty="0" smtClean="0"/>
              <a:t>Boca Ardiente</a:t>
            </a:r>
            <a:r>
              <a:rPr lang="es-ES" dirty="0" smtClean="0"/>
              <a:t>.</a:t>
            </a:r>
          </a:p>
          <a:p>
            <a:pPr marL="327596" indent="-181998">
              <a:lnSpc>
                <a:spcPct val="120000"/>
              </a:lnSpc>
              <a:spcBef>
                <a:spcPts val="607"/>
              </a:spcBef>
              <a:buClr>
                <a:srgbClr val="C00000"/>
              </a:buClr>
              <a:buFont typeface="Arial" pitchFamily="34" charset="0"/>
              <a:buChar char="•"/>
            </a:pPr>
            <a:r>
              <a:rPr lang="es-ES" i="1" dirty="0" smtClean="0"/>
              <a:t>“ </a:t>
            </a:r>
            <a:r>
              <a:rPr lang="es-ES" b="1" i="1" dirty="0" smtClean="0">
                <a:solidFill>
                  <a:schemeClr val="tx2">
                    <a:lumMod val="75000"/>
                  </a:schemeClr>
                </a:solidFill>
              </a:rPr>
              <a:t>Boca Ardiente </a:t>
            </a:r>
            <a:r>
              <a:rPr lang="es-ES" i="1" dirty="0" smtClean="0"/>
              <a:t>“</a:t>
            </a:r>
            <a:r>
              <a:rPr lang="es-ES" dirty="0" smtClean="0"/>
              <a:t>: dolor (en forma de quemazón, escozor, u hormigueo) de la boca, con un </a:t>
            </a:r>
            <a:r>
              <a:rPr lang="es-ES" dirty="0" err="1" smtClean="0"/>
              <a:t>exámen</a:t>
            </a:r>
            <a:r>
              <a:rPr lang="es-ES" dirty="0" smtClean="0"/>
              <a:t> de la mucosa oral a la exploración normal. Por tanto el  diagnóstico se realiza por exclusión. Es más frecuente en la mujer, y presenta larga duración (2-10 años) y una etiología multifactorial. Aparece asociado a patologías psiquiátricas (depresión, ansiedad, cancerofobia, insomnio) en un 20-85% de casos, pero pese a ello, es obligatorio descartar otros patologías orgánicas (malnutrición, anemia </a:t>
            </a:r>
            <a:r>
              <a:rPr lang="es-ES" dirty="0" err="1" smtClean="0"/>
              <a:t>ferropénica</a:t>
            </a:r>
            <a:r>
              <a:rPr lang="es-ES" dirty="0" smtClean="0"/>
              <a:t> o perniciosa, alergias, condimentos, problemas protésicos, diabetes, candidiasis) que pueden producir estos síntomas, así como investigar la toma de medicamentos (</a:t>
            </a:r>
            <a:r>
              <a:rPr lang="es-ES" dirty="0" err="1" smtClean="0"/>
              <a:t>captopril</a:t>
            </a:r>
            <a:r>
              <a:rPr lang="es-ES" dirty="0" smtClean="0"/>
              <a:t>, </a:t>
            </a:r>
            <a:r>
              <a:rPr lang="es-ES" dirty="0" err="1" smtClean="0"/>
              <a:t>enalapril</a:t>
            </a:r>
            <a:r>
              <a:rPr lang="es-ES" dirty="0" smtClean="0"/>
              <a:t>, </a:t>
            </a:r>
            <a:r>
              <a:rPr lang="es-ES" dirty="0" err="1" smtClean="0"/>
              <a:t>lisinopril</a:t>
            </a:r>
            <a:r>
              <a:rPr lang="es-ES" dirty="0" smtClean="0"/>
              <a:t>) entre cuyos efectos adversos se encuentran éstos y los medicamentos que producen xerostomía (</a:t>
            </a:r>
            <a:r>
              <a:rPr lang="es-ES" dirty="0" err="1" smtClean="0"/>
              <a:t>anticolinérgicos</a:t>
            </a:r>
            <a:r>
              <a:rPr lang="es-ES" dirty="0" smtClean="0"/>
              <a:t>, </a:t>
            </a:r>
            <a:r>
              <a:rPr lang="es-ES" dirty="0" err="1" smtClean="0"/>
              <a:t>antidepresivos,etc</a:t>
            </a:r>
            <a:r>
              <a:rPr lang="es-ES" dirty="0" smtClean="0"/>
              <a:t>.). El SBA debe tratarse ya que mejora hasta en un 80% de los casos y cura en algunos casos.</a:t>
            </a:r>
            <a:endParaRPr lang="es-ES" b="0"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327596" indent="-181998">
              <a:lnSpc>
                <a:spcPct val="120000"/>
              </a:lnSpc>
              <a:spcBef>
                <a:spcPts val="607"/>
              </a:spcBef>
              <a:buClr>
                <a:srgbClr val="C00000"/>
              </a:buClr>
              <a:buFont typeface="Arial" pitchFamily="34" charset="0"/>
              <a:buChar char="•"/>
            </a:pPr>
            <a:r>
              <a:rPr lang="es-ES" sz="1500" dirty="0" smtClean="0"/>
              <a:t>La edad nunca  ha de constituir una contraindicación para el implante de las prótesis </a:t>
            </a:r>
            <a:r>
              <a:rPr lang="es-ES" sz="1500" dirty="0" err="1" smtClean="0"/>
              <a:t>implantosoportadas</a:t>
            </a:r>
            <a:r>
              <a:rPr lang="es-ES" sz="1500" dirty="0" smtClean="0"/>
              <a:t>.</a:t>
            </a:r>
          </a:p>
          <a:p>
            <a:pPr marL="327596" indent="-181998">
              <a:lnSpc>
                <a:spcPct val="120000"/>
              </a:lnSpc>
              <a:spcBef>
                <a:spcPts val="607"/>
              </a:spcBef>
              <a:buClr>
                <a:srgbClr val="C00000"/>
              </a:buClr>
              <a:buFont typeface="Arial" pitchFamily="34" charset="0"/>
              <a:buChar char="•"/>
            </a:pPr>
            <a:r>
              <a:rPr lang="es-ES" sz="1500" dirty="0" smtClean="0"/>
              <a:t>Las prótesis removibles muy usadas en los mayores requieren una higiene y cuidados extraordinarios.</a:t>
            </a:r>
          </a:p>
          <a:p>
            <a:pPr marL="327596" indent="-181998" defTabSz="924550">
              <a:lnSpc>
                <a:spcPct val="120000"/>
              </a:lnSpc>
              <a:spcBef>
                <a:spcPts val="607"/>
              </a:spcBef>
              <a:buClr>
                <a:srgbClr val="C00000"/>
              </a:buClr>
              <a:buFont typeface="Arial" pitchFamily="34" charset="0"/>
              <a:buChar char="•"/>
              <a:defRPr/>
            </a:pPr>
            <a:r>
              <a:rPr lang="es-ES" dirty="0" smtClean="0"/>
              <a:t>La </a:t>
            </a:r>
            <a:r>
              <a:rPr lang="es-ES" dirty="0" err="1" smtClean="0"/>
              <a:t>leucoplasia</a:t>
            </a:r>
            <a:r>
              <a:rPr lang="es-ES" dirty="0" smtClean="0"/>
              <a:t> (lesiones orales blanquecinas) y la </a:t>
            </a:r>
            <a:r>
              <a:rPr lang="es-ES" dirty="0" err="1" smtClean="0"/>
              <a:t>eritroplasia</a:t>
            </a:r>
            <a:r>
              <a:rPr lang="es-ES" dirty="0" smtClean="0"/>
              <a:t> (lesiones orales rojizas) son lesiones consideradas precancerosas, especialmente ésta última, a la que se considera un “</a:t>
            </a:r>
            <a:r>
              <a:rPr lang="es-ES" dirty="0" err="1" smtClean="0"/>
              <a:t>carcino</a:t>
            </a:r>
            <a:r>
              <a:rPr lang="es-ES" dirty="0" smtClean="0"/>
              <a:t> in situ”. Su presencia obliga a una actitud diagnóstica agresiva (biopsia) ya que un 5% de ellas malignizan. El liquen plano oral tiene un potencial de </a:t>
            </a:r>
            <a:r>
              <a:rPr lang="es-ES" dirty="0" err="1" smtClean="0"/>
              <a:t>malignización</a:t>
            </a:r>
            <a:r>
              <a:rPr lang="es-ES" dirty="0" smtClean="0"/>
              <a:t> bajo.</a:t>
            </a:r>
          </a:p>
          <a:p>
            <a:pPr marL="327596" indent="-181998">
              <a:lnSpc>
                <a:spcPct val="120000"/>
              </a:lnSpc>
              <a:spcBef>
                <a:spcPts val="607"/>
              </a:spcBef>
              <a:buClr>
                <a:srgbClr val="C00000"/>
              </a:buClr>
              <a:buFont typeface="Arial" pitchFamily="34" charset="0"/>
              <a:buChar char="•"/>
            </a:pPr>
            <a:r>
              <a:rPr lang="es-ES" sz="1500" dirty="0" smtClean="0"/>
              <a:t>El cáncer oral tiene una frecuencia relativamente alta (2-8% del total de las neoplasias malignas). Existe escaso conocimiento sobre él, tanto los profesionales  como la población general. Ello hace que el diagnóstico en ocasiones sea tardío, encontrándolo diseminado. Elevada mortalidad (supervivencia del 50 % a los 5 años).</a:t>
            </a:r>
          </a:p>
          <a:p>
            <a:pPr marL="327596" indent="-181998">
              <a:lnSpc>
                <a:spcPct val="120000"/>
              </a:lnSpc>
              <a:spcBef>
                <a:spcPts val="607"/>
              </a:spcBef>
              <a:buClr>
                <a:srgbClr val="C00000"/>
              </a:buClr>
              <a:buFont typeface="Arial" pitchFamily="34" charset="0"/>
              <a:buChar char="•"/>
            </a:pPr>
            <a:r>
              <a:rPr lang="es-ES" sz="1500" dirty="0" smtClean="0"/>
              <a:t> Los factores de riesgo más importantes asociados al cáncer oral son el consumo de tabaco (especialmente) y de alcohol. Hay una relación directa entre el riesgo y la intensidad del consumo y una clara sinergia cuando se dan simultáneamente. También otros como la predisposición genética, alimentación, etc.</a:t>
            </a:r>
          </a:p>
          <a:p>
            <a:pPr marL="327596" indent="-181998">
              <a:lnSpc>
                <a:spcPct val="120000"/>
              </a:lnSpc>
              <a:spcBef>
                <a:spcPts val="607"/>
              </a:spcBef>
              <a:buClr>
                <a:srgbClr val="C00000"/>
              </a:buClr>
              <a:buFont typeface="Arial" pitchFamily="34" charset="0"/>
              <a:buChar char="•"/>
            </a:pPr>
            <a:r>
              <a:rPr lang="es-ES" sz="1500" dirty="0" smtClean="0"/>
              <a:t>El subtipo de tumor más frecuente es el carcinoma </a:t>
            </a:r>
            <a:r>
              <a:rPr lang="es-ES" sz="1500" dirty="0" err="1" smtClean="0"/>
              <a:t>epidermoide</a:t>
            </a:r>
            <a:r>
              <a:rPr lang="es-ES" sz="1500" dirty="0" smtClean="0"/>
              <a:t> o </a:t>
            </a:r>
            <a:r>
              <a:rPr lang="es-ES" sz="1500" dirty="0" err="1" smtClean="0"/>
              <a:t>espinocelular</a:t>
            </a:r>
            <a:r>
              <a:rPr lang="es-ES" sz="1500" dirty="0" smtClean="0"/>
              <a:t> (90-95 % de los casos).</a:t>
            </a:r>
          </a:p>
          <a:p>
            <a:pPr marL="327596" indent="-181998">
              <a:lnSpc>
                <a:spcPct val="120000"/>
              </a:lnSpc>
              <a:spcBef>
                <a:spcPts val="607"/>
              </a:spcBef>
              <a:buClr>
                <a:srgbClr val="C00000"/>
              </a:buClr>
              <a:buFont typeface="Arial" pitchFamily="34" charset="0"/>
              <a:buChar char="•"/>
            </a:pPr>
            <a:r>
              <a:rPr lang="es-ES" sz="1500" dirty="0" smtClean="0"/>
              <a:t>La sintomatología puede ser inexistente o muy sutil: dolor, sensación de quemazón, aparición de una  ulceración o de una lesión blanquecina o eritematosa. La aparición de estos síntomas obliga a una valoración especializada, salvo que se encuentre otra causa.</a:t>
            </a:r>
          </a:p>
          <a:p>
            <a:pPr marL="327596" indent="-181998">
              <a:lnSpc>
                <a:spcPct val="120000"/>
              </a:lnSpc>
              <a:spcBef>
                <a:spcPts val="607"/>
              </a:spcBef>
              <a:buClr>
                <a:srgbClr val="C00000"/>
              </a:buClr>
              <a:buFont typeface="Arial" pitchFamily="34" charset="0"/>
              <a:buChar char="•"/>
            </a:pPr>
            <a:r>
              <a:rPr lang="es-ES" sz="1500" dirty="0" smtClean="0"/>
              <a:t>La prevención se debe basar en:</a:t>
            </a:r>
          </a:p>
          <a:p>
            <a:pPr lvl="1">
              <a:lnSpc>
                <a:spcPct val="120000"/>
              </a:lnSpc>
              <a:spcBef>
                <a:spcPts val="607"/>
              </a:spcBef>
              <a:buClr>
                <a:srgbClr val="C00000"/>
              </a:buClr>
              <a:buFont typeface="Arial" pitchFamily="34" charset="0"/>
              <a:buChar char="•"/>
            </a:pPr>
            <a:r>
              <a:rPr lang="es-ES" sz="1500" dirty="0" smtClean="0"/>
              <a:t> Evitar o disminuir al máximo los factores de riesgo sobre todo el tabaquismo y el consumo de alcohol.</a:t>
            </a:r>
          </a:p>
          <a:p>
            <a:pPr lvl="1">
              <a:lnSpc>
                <a:spcPct val="120000"/>
              </a:lnSpc>
              <a:spcBef>
                <a:spcPts val="607"/>
              </a:spcBef>
              <a:buClr>
                <a:srgbClr val="C00000"/>
              </a:buClr>
              <a:buFont typeface="Arial" pitchFamily="34" charset="0"/>
              <a:buChar char="•"/>
            </a:pPr>
            <a:r>
              <a:rPr lang="es-ES" sz="1500" dirty="0" smtClean="0"/>
              <a:t> Detección precoz de casos, fomentando la vigilancia estrecha y la autoexploración entre pacientes de riesgo y realizando valoraciones especializadas si aparecen síntomas o lesiones sospechosas.</a:t>
            </a:r>
          </a:p>
          <a:p>
            <a:pPr lvl="1">
              <a:lnSpc>
                <a:spcPct val="120000"/>
              </a:lnSpc>
              <a:spcBef>
                <a:spcPts val="607"/>
              </a:spcBef>
              <a:buClr>
                <a:srgbClr val="C00000"/>
              </a:buClr>
              <a:buFont typeface="Arial" pitchFamily="34" charset="0"/>
              <a:buChar char="•"/>
            </a:pPr>
            <a:r>
              <a:rPr lang="es-ES" sz="1500" dirty="0" smtClean="0"/>
              <a:t> En los casos diagnosticados, tras el tratamiento, es fundamental continuar una vigilancia estrecha por el alto riesgo de recurrencias en la cavidad oral y en las vías aérea y digestiva alta.</a:t>
            </a:r>
          </a:p>
          <a:p>
            <a:pPr marL="327596" indent="-181998">
              <a:lnSpc>
                <a:spcPct val="120000"/>
              </a:lnSpc>
              <a:spcBef>
                <a:spcPts val="607"/>
              </a:spcBef>
              <a:buClr>
                <a:srgbClr val="C00000"/>
              </a:buClr>
              <a:buFont typeface="Arial" pitchFamily="34" charset="0"/>
              <a:buChar char="•"/>
            </a:pPr>
            <a:r>
              <a:rPr lang="es-ES" sz="1500" dirty="0" smtClean="0"/>
              <a:t>Son necesarios Programas Preventivos de Salud Bucodental que potencien los </a:t>
            </a:r>
            <a:r>
              <a:rPr lang="es-ES" sz="1500" dirty="0" err="1" smtClean="0"/>
              <a:t>autocuidados</a:t>
            </a:r>
            <a:r>
              <a:rPr lang="es-ES" sz="1500" dirty="0" smtClean="0"/>
              <a:t>, higiene bucodental, técnicas de cepillado, hábitos alimentarios no </a:t>
            </a:r>
            <a:r>
              <a:rPr lang="es-ES" sz="1500" dirty="0" err="1" smtClean="0"/>
              <a:t>cariogénicos</a:t>
            </a:r>
            <a:r>
              <a:rPr lang="es-ES" sz="1500" dirty="0" smtClean="0"/>
              <a:t>, reducción de la </a:t>
            </a:r>
            <a:r>
              <a:rPr lang="es-ES" sz="1500" dirty="0" err="1" smtClean="0"/>
              <a:t>yatrogenia</a:t>
            </a:r>
            <a:r>
              <a:rPr lang="es-ES" sz="1500" dirty="0" smtClean="0"/>
              <a:t> odontológica (prótesis desajustadas, obturaciones rebosantes, etc.) y programas de despistaje o detección del cáncer oral.</a:t>
            </a:r>
          </a:p>
          <a:p>
            <a:pPr marL="327596" indent="-181998">
              <a:lnSpc>
                <a:spcPct val="120000"/>
              </a:lnSpc>
              <a:spcBef>
                <a:spcPts val="607"/>
              </a:spcBef>
              <a:buClr>
                <a:srgbClr val="C00000"/>
              </a:buClr>
              <a:buFont typeface="Arial" pitchFamily="34" charset="0"/>
              <a:buChar char="•"/>
            </a:pPr>
            <a:r>
              <a:rPr lang="es-ES" sz="1500" dirty="0" smtClean="0"/>
              <a:t>Las personas mayores anualmente deben hacerse una valoración integral de la salud oral (dientes, molares, prótesis, mucosa oral y anejos).</a:t>
            </a:r>
            <a:endParaRPr lang="es-ES" sz="1500" dirty="0" smtClean="0"/>
          </a:p>
          <a:p>
            <a:pPr marL="327596" indent="-181998">
              <a:lnSpc>
                <a:spcPct val="120000"/>
              </a:lnSpc>
              <a:spcBef>
                <a:spcPts val="607"/>
              </a:spcBef>
              <a:buClr>
                <a:srgbClr val="C00000"/>
              </a:buClr>
              <a:buFont typeface="Arial" pitchFamily="34" charset="0"/>
              <a:buChar char="•"/>
            </a:pPr>
            <a:r>
              <a:rPr lang="es-ES" sz="1500" dirty="0" smtClean="0"/>
              <a:t>La </a:t>
            </a:r>
            <a:r>
              <a:rPr lang="es-ES" sz="1500" b="1" i="1" dirty="0" smtClean="0"/>
              <a:t>Odontología Preventiva y Conservadora</a:t>
            </a:r>
            <a:r>
              <a:rPr lang="es-ES" sz="1500" dirty="0" smtClean="0"/>
              <a:t> no está incluida en las Prestaciones Publicas de la Seguridad Social, siendo una contingencia cubierta de forma </a:t>
            </a:r>
            <a:r>
              <a:rPr lang="es-ES" sz="1500" b="1" i="1" dirty="0" smtClean="0"/>
              <a:t>Privada </a:t>
            </a:r>
            <a:r>
              <a:rPr lang="es-ES" sz="1500" dirty="0" smtClean="0"/>
              <a:t>y</a:t>
            </a:r>
            <a:r>
              <a:rPr lang="es-ES" sz="1500" b="1" dirty="0" smtClean="0"/>
              <a:t> </a:t>
            </a:r>
            <a:r>
              <a:rPr lang="es-ES" sz="1500" dirty="0" smtClean="0"/>
              <a:t>de acceso limitado en los mayores por su limitado poder adquisitivo.</a:t>
            </a:r>
          </a:p>
          <a:p>
            <a:pPr marL="327596" indent="-181998">
              <a:buClr>
                <a:srgbClr val="C00000"/>
              </a:buClr>
              <a:buFont typeface="Arial" pitchFamily="34" charset="0"/>
              <a:buChar char="•"/>
            </a:pPr>
            <a:endParaRPr lang="es-ES" dirty="0" smtClean="0"/>
          </a:p>
          <a:p>
            <a:pPr>
              <a:buFont typeface="Arial" pitchFamily="34" charset="0"/>
              <a:buChar char="•"/>
            </a:pPr>
            <a:endParaRPr lang="es-ES" b="0" dirty="0" smtClean="0"/>
          </a:p>
          <a:p>
            <a:pPr>
              <a:buFont typeface="Arial" pitchFamily="34" charset="0"/>
              <a:buChar char="•"/>
            </a:pPr>
            <a:endParaRPr lang="es-ES" dirty="0" smtClean="0"/>
          </a:p>
          <a:p>
            <a:pPr>
              <a:buFont typeface="Arial" pitchFamily="34" charset="0"/>
              <a:buChar char="•"/>
            </a:pP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endParaRPr lang="es-ES" b="0" dirty="0" smtClean="0"/>
          </a:p>
          <a:p>
            <a:pPr lvl="0">
              <a:buFont typeface="Arial" pitchFamily="34" charset="0"/>
              <a:buChar char="•"/>
            </a:pPr>
            <a:r>
              <a:rPr lang="es-ES" dirty="0" smtClean="0"/>
              <a:t>El sueño es una necesidad fisiológica para el bienestar de los mayores, y junto a la comida y el ritmo intestinal constituyen tres grandes preocupaciones.</a:t>
            </a:r>
          </a:p>
          <a:p>
            <a:pPr lvl="0">
              <a:buFont typeface="Arial" pitchFamily="34" charset="0"/>
              <a:buChar char="•"/>
            </a:pPr>
            <a:r>
              <a:rPr lang="es-ES" dirty="0" smtClean="0"/>
              <a:t>El sueño, en cada noche tiene de 4 a 6 ciclos, y cada uno de estos ciclos 5 fases, cada una con una proporción dentro del mismo: </a:t>
            </a:r>
          </a:p>
          <a:p>
            <a:pPr marL="288922" indent="-288922">
              <a:buFont typeface="+mj-lt"/>
              <a:buAutoNum type="romanUcPeriod"/>
            </a:pPr>
            <a:r>
              <a:rPr lang="es-ES" dirty="0" smtClean="0"/>
              <a:t>Inicio y continuidad entre la vigilia y el sueño. Sueño ligero, dura de 30 </a:t>
            </a:r>
            <a:r>
              <a:rPr lang="es-ES" dirty="0" err="1" smtClean="0"/>
              <a:t>seg</a:t>
            </a:r>
            <a:r>
              <a:rPr lang="es-ES" dirty="0" smtClean="0"/>
              <a:t>. a 10 min..  Supone un 5%.</a:t>
            </a:r>
          </a:p>
          <a:p>
            <a:pPr marL="288922" indent="-288922">
              <a:buFont typeface="+mj-lt"/>
              <a:buAutoNum type="romanUcPeriod"/>
            </a:pPr>
            <a:r>
              <a:rPr lang="es-ES" dirty="0" smtClean="0"/>
              <a:t>Sueño real. Supone un 50%.</a:t>
            </a:r>
          </a:p>
          <a:p>
            <a:pPr marL="288922" indent="-288922">
              <a:buFont typeface="+mj-lt"/>
              <a:buAutoNum type="romanUcPeriod"/>
            </a:pPr>
            <a:r>
              <a:rPr lang="es-ES" b="1" i="1" dirty="0" smtClean="0"/>
              <a:t>Sueño Delta</a:t>
            </a:r>
            <a:endParaRPr lang="es-ES" dirty="0" smtClean="0"/>
          </a:p>
          <a:p>
            <a:pPr marL="288922" indent="-288922">
              <a:buFont typeface="+mj-lt"/>
              <a:buAutoNum type="romanUcPeriod"/>
            </a:pPr>
            <a:r>
              <a:rPr lang="es-ES" b="1" i="1" dirty="0" smtClean="0"/>
              <a:t>Sueño Delta   </a:t>
            </a:r>
            <a:r>
              <a:rPr lang="es-ES" dirty="0" smtClean="0"/>
              <a:t>Sueño más profundo. De 30-60 min.. Fase de descanso físico y corporal. Suponen ambas 20%.</a:t>
            </a:r>
          </a:p>
          <a:p>
            <a:pPr marL="288922" indent="-288922">
              <a:buFont typeface="+mj-lt"/>
              <a:buAutoNum type="romanUcPeriod"/>
            </a:pPr>
            <a:r>
              <a:rPr lang="es-ES" b="1" i="1" dirty="0" smtClean="0"/>
              <a:t>Sueño REM</a:t>
            </a:r>
            <a:r>
              <a:rPr lang="es-ES" dirty="0" smtClean="0"/>
              <a:t>. Comienza a los 90-100 min. de iniciar el sueño. Fase del sueño reparador más profundo para la recuperación mental y equilibrio emocional. Se producen los sueños y si despierta puede relatarlos. El organismo precisa esta fase y si se le priva, al día siguiente ha de recuperarla. Supone un 25%.</a:t>
            </a:r>
          </a:p>
          <a:p>
            <a:pPr lvl="0">
              <a:buFont typeface="Arial" pitchFamily="34" charset="0"/>
              <a:buChar char="•"/>
            </a:pPr>
            <a:r>
              <a:rPr lang="es-ES" dirty="0" smtClean="0"/>
              <a:t>En los mayores, el patrón y el ritmo de sueño es similar al que ha llevado a lo largo de su vida. El envejecimiento modifica los ciclos y fases: conciliación más difícil, superficial, ligero y menos efectivo o reparador por disminución del </a:t>
            </a:r>
            <a:r>
              <a:rPr lang="es-ES" b="1" i="1" dirty="0" smtClean="0"/>
              <a:t>Sueño Delta (10%)</a:t>
            </a:r>
            <a:r>
              <a:rPr lang="es-ES" dirty="0" smtClean="0"/>
              <a:t>, despertares, y mala calidad del sueño, por disminución del </a:t>
            </a:r>
            <a:r>
              <a:rPr lang="es-ES" b="1" i="1" dirty="0" smtClean="0"/>
              <a:t>Sueño REM</a:t>
            </a:r>
            <a:r>
              <a:rPr lang="es-ES" dirty="0" smtClean="0"/>
              <a:t>.</a:t>
            </a:r>
          </a:p>
          <a:p>
            <a:pPr lvl="0">
              <a:buFont typeface="Arial" pitchFamily="34" charset="0"/>
              <a:buChar char="•"/>
            </a:pPr>
            <a:r>
              <a:rPr lang="es-ES" dirty="0" smtClean="0"/>
              <a:t>El 50% de los mayores presentan problemas del sueño, llegando hasta el 67% cuando consideramos a los institucionalizados. El insomnio dentro de éstos representa el 40-60%.</a:t>
            </a:r>
          </a:p>
          <a:p>
            <a:pPr lvl="0">
              <a:buFont typeface="Arial" pitchFamily="34" charset="0"/>
              <a:buChar char="•"/>
            </a:pPr>
            <a:r>
              <a:rPr lang="es-ES_tradnl" dirty="0" smtClean="0"/>
              <a:t>Insomnio Primario:</a:t>
            </a:r>
            <a:endParaRPr lang="es-ES" dirty="0" smtClean="0"/>
          </a:p>
          <a:p>
            <a:pPr marL="231137" indent="-231137">
              <a:buFont typeface="+mj-lt"/>
              <a:buAutoNum type="alphaLcParenR"/>
            </a:pPr>
            <a:r>
              <a:rPr lang="es-ES_tradnl" dirty="0" smtClean="0"/>
              <a:t>DSM-IV: dificultad para iniciar o mantener el sueño o bien, que no es reparador, produciendo fatiga diurna, al menos un mes.</a:t>
            </a:r>
            <a:endParaRPr lang="es-ES" dirty="0" smtClean="0"/>
          </a:p>
          <a:p>
            <a:pPr marL="231137" indent="-231137">
              <a:buFont typeface="+mj-lt"/>
              <a:buAutoNum type="alphaLcParenR"/>
            </a:pPr>
            <a:r>
              <a:rPr lang="es-ES_tradnl" dirty="0" smtClean="0"/>
              <a:t>ASDC: sueño con latencia ≥30 min., ≥2 despertares nocturnos, vigilia nocturna ≥1 hora, y sueño total ≤6 horas.</a:t>
            </a:r>
            <a:endParaRPr lang="es-ES" dirty="0" smtClean="0"/>
          </a:p>
          <a:p>
            <a:pPr marL="231137" indent="-231137">
              <a:buFont typeface="+mj-lt"/>
              <a:buAutoNum type="alphaLcParenR"/>
            </a:pPr>
            <a:r>
              <a:rPr lang="es-ES_tradnl" dirty="0" smtClean="0"/>
              <a:t>Dificultad de conciliar-mantener el sueño, o falta de sueño reparador ≥3 veces/semana y durante 1 mes, con cansancio diurno.</a:t>
            </a:r>
            <a:endParaRPr lang="es-ES" dirty="0" smtClean="0"/>
          </a:p>
          <a:p>
            <a:pPr lvl="0">
              <a:buFont typeface="Arial" pitchFamily="34" charset="0"/>
              <a:buChar char="•"/>
            </a:pPr>
            <a:r>
              <a:rPr lang="es-ES" dirty="0" smtClean="0"/>
              <a:t>El insomnio puede ser transitorio, de corta o media duración (3-4 semanas), ante situación reactiva (estrés, preocupación, perdida de un ser querido), o bien persistente o crónico de larga duración (≥1 mes).</a:t>
            </a: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28</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endParaRPr lang="es-ES" dirty="0" smtClean="0"/>
          </a:p>
          <a:p>
            <a:pPr lvl="0">
              <a:buFont typeface="Arial" pitchFamily="34" charset="0"/>
              <a:buChar char="•"/>
            </a:pPr>
            <a:r>
              <a:rPr lang="es-ES" dirty="0" smtClean="0"/>
              <a:t>Causas de Insomnio: alteraciones ansioso-depresivas, demencia, síndrome </a:t>
            </a:r>
            <a:r>
              <a:rPr lang="es-ES" dirty="0" err="1" smtClean="0"/>
              <a:t>confusional</a:t>
            </a:r>
            <a:r>
              <a:rPr lang="es-ES" dirty="0" smtClean="0"/>
              <a:t>, cardiopatía, EPOC, </a:t>
            </a:r>
            <a:r>
              <a:rPr lang="es-ES" dirty="0" err="1" smtClean="0"/>
              <a:t>ulcus</a:t>
            </a:r>
            <a:r>
              <a:rPr lang="es-ES" dirty="0" smtClean="0"/>
              <a:t> y hernia de hiato, dolor, incontinencia o </a:t>
            </a:r>
            <a:r>
              <a:rPr lang="es-ES" dirty="0" err="1" smtClean="0"/>
              <a:t>nicturia</a:t>
            </a:r>
            <a:r>
              <a:rPr lang="es-ES" dirty="0" smtClean="0"/>
              <a:t>, diabetes, hipertiroidismo, medicamentos y tóxicos (diuréticos, hipnóticos, hormona tiroideas, alcohol , etc..</a:t>
            </a:r>
          </a:p>
          <a:p>
            <a:pPr lvl="0">
              <a:buFont typeface="Arial" pitchFamily="34" charset="0"/>
              <a:buChar char="•"/>
            </a:pPr>
            <a:r>
              <a:rPr lang="es-ES" dirty="0" smtClean="0"/>
              <a:t>Debe hacerse un estudio y evaluación adecuada de los trastornos del sueño, buscar sus causas, factores inductores, coadyuvantes y desencadenantes. Abordar cada caso para su corrección. Comenzar con medidas higiénico-ambientales y finalmente si no funcionan, elegir la terapéutica adecuada a cada persona.</a:t>
            </a:r>
          </a:p>
          <a:p>
            <a:pPr lvl="0">
              <a:buFont typeface="Arial" pitchFamily="34" charset="0"/>
              <a:buChar char="•"/>
            </a:pPr>
            <a:r>
              <a:rPr lang="es-ES_tradnl" dirty="0" smtClean="0"/>
              <a:t>Medidas Higiénico-Ambientales para mejorar la calidad y cantidad del sueño: </a:t>
            </a:r>
            <a:endParaRPr lang="es-ES" dirty="0" smtClean="0"/>
          </a:p>
          <a:p>
            <a:pPr marL="231137" indent="-231137">
              <a:buFont typeface="+mj-lt"/>
              <a:buAutoNum type="alphaLcParenR"/>
            </a:pPr>
            <a:r>
              <a:rPr lang="es-ES" dirty="0" smtClean="0"/>
              <a:t>Evitar pasar tiempo en la cama y dormir durante el día, salvo el reposo prescrito.</a:t>
            </a:r>
          </a:p>
          <a:p>
            <a:pPr marL="231137" indent="-231137">
              <a:buFont typeface="+mj-lt"/>
              <a:buAutoNum type="alphaLcParenR"/>
            </a:pPr>
            <a:r>
              <a:rPr lang="es-ES" dirty="0" smtClean="0"/>
              <a:t>Realizar actividades y ejercicio físico regular durante el día, y evitarlo 1-2 horas antes de acostarse.</a:t>
            </a:r>
          </a:p>
          <a:p>
            <a:pPr marL="231137" indent="-231137">
              <a:buFont typeface="+mj-lt"/>
              <a:buAutoNum type="alphaLcParenR"/>
            </a:pPr>
            <a:r>
              <a:rPr lang="es-ES_tradnl" dirty="0" smtClean="0"/>
              <a:t>Ambiente adecuado para la conciliación y mantenimiento del sueño (</a:t>
            </a:r>
            <a:r>
              <a:rPr lang="es-ES" dirty="0" smtClean="0"/>
              <a:t>agradable, silencioso, temperatura agradable, evitar la luz y los estímulos o ruidos).</a:t>
            </a:r>
          </a:p>
          <a:p>
            <a:pPr marL="231137" indent="-231137">
              <a:buFont typeface="+mj-lt"/>
              <a:buAutoNum type="alphaLcParenR"/>
            </a:pPr>
            <a:r>
              <a:rPr lang="es-ES" dirty="0" smtClean="0"/>
              <a:t>Medidas favorecedoras o inductoras del sueño: lectura agradable, no tomar excitantes antes de acostarse (café, té, alcohol), puede tomar leche o infusión 1 hora antes de acostarse, cena ligera 1 hora antes de acostarse y rica en hidratos de carbono, ducha o baño relajante, ropa personal y de cama ligera, confortable, limpia y seca, colchón que no se hunda, cama de altura adecuada y con asidero, postura cómoda y técnicas de relajación.</a:t>
            </a:r>
          </a:p>
          <a:p>
            <a:pPr marL="231137" indent="-231137">
              <a:buFont typeface="+mj-lt"/>
              <a:buAutoNum type="alphaLcParenR"/>
            </a:pPr>
            <a:r>
              <a:rPr lang="es-ES" dirty="0" smtClean="0"/>
              <a:t>Acostarse y levantarse a horarios regulares, siguiendo siempre las mismas rutinas  y rituales.</a:t>
            </a:r>
          </a:p>
          <a:p>
            <a:pPr marL="231137" indent="-231137">
              <a:buFont typeface="+mj-lt"/>
              <a:buAutoNum type="alphaLcParenR"/>
            </a:pPr>
            <a:r>
              <a:rPr lang="es-ES" dirty="0" smtClean="0"/>
              <a:t>Describir a su médico las anomalías del sueño-descanso para su correcto abordaje.</a:t>
            </a:r>
          </a:p>
          <a:p>
            <a:pPr lvl="0">
              <a:buFont typeface="Arial" pitchFamily="34" charset="0"/>
              <a:buChar char="•"/>
            </a:pPr>
            <a:r>
              <a:rPr lang="es-ES" dirty="0" smtClean="0"/>
              <a:t>Hemos de ser cautos un el uso de medicamentos para el insomnio, teniendo presente:</a:t>
            </a:r>
          </a:p>
          <a:p>
            <a:pPr marL="231137" indent="-231137">
              <a:buFont typeface="+mj-lt"/>
              <a:buAutoNum type="alphaLcParenR"/>
            </a:pPr>
            <a:r>
              <a:rPr lang="es-ES" dirty="0" smtClean="0"/>
              <a:t>Uso en períodos breves de 3-5 días y evitar la perpetuidad.</a:t>
            </a:r>
          </a:p>
          <a:p>
            <a:pPr marL="231137" indent="-231137">
              <a:buFont typeface="+mj-lt"/>
              <a:buAutoNum type="alphaLcParenR"/>
            </a:pPr>
            <a:r>
              <a:rPr lang="es-ES" dirty="0" smtClean="0"/>
              <a:t>Utilizar hipnóticos de rápida inducción, vida media corta y efecto de 6 horas, que no generen </a:t>
            </a:r>
            <a:r>
              <a:rPr lang="es-ES" dirty="0" err="1" smtClean="0"/>
              <a:t>metabolitos</a:t>
            </a:r>
            <a:r>
              <a:rPr lang="es-ES" dirty="0" smtClean="0"/>
              <a:t> activos, ni dependencia o tolerancia.</a:t>
            </a:r>
          </a:p>
          <a:p>
            <a:pPr marL="231137" indent="-231137">
              <a:buFont typeface="+mj-lt"/>
              <a:buAutoNum type="alphaLcParenR"/>
            </a:pPr>
            <a:r>
              <a:rPr lang="es-ES" dirty="0" smtClean="0"/>
              <a:t>No usar benzodiacepinas de vida media larga (riesgo de caídas).</a:t>
            </a:r>
          </a:p>
          <a:p>
            <a:pPr marL="231137" indent="-231137">
              <a:buFont typeface="+mj-lt"/>
              <a:buAutoNum type="alphaLcParenR"/>
            </a:pPr>
            <a:r>
              <a:rPr lang="es-ES" dirty="0" smtClean="0"/>
              <a:t>Valorar la eficacia de productos naturales (Valeriana).</a:t>
            </a:r>
          </a:p>
          <a:p>
            <a:pPr lvl="0">
              <a:buFont typeface="Arial" pitchFamily="34" charset="0"/>
              <a:buChar char="•"/>
            </a:pPr>
            <a:r>
              <a:rPr lang="es-ES" dirty="0" smtClean="0"/>
              <a:t>La toma indiscriminada e incontrolada de hipnóticos, produce notables efectos adversos (embotamiento, torpeza, riesgo de caídas y accidentes, menor rendimiento intelectual, estreñimiento, retención urinaria, etc.).</a:t>
            </a:r>
          </a:p>
          <a:p>
            <a:pPr defTabSz="924550">
              <a:buFont typeface="Arial" pitchFamily="34" charset="0"/>
              <a:buChar char="•"/>
              <a:defRPr/>
            </a:pPr>
            <a:r>
              <a:rPr lang="es-ES" dirty="0" smtClean="0"/>
              <a:t>El 16% de los mayores utiliza hipnóticos, llegando al 35% en los institucionalizados. La mitad de los hipnóticos utilizados en los mayores son benzodiacepinas.</a:t>
            </a:r>
          </a:p>
          <a:p>
            <a:pPr lvl="0">
              <a:buFont typeface="Arial" pitchFamily="34" charset="0"/>
              <a:buNone/>
            </a:pPr>
            <a:endParaRPr lang="es-ES" dirty="0" smtClean="0"/>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29</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algn="ctr">
              <a:lnSpc>
                <a:spcPct val="115000"/>
              </a:lnSpc>
              <a:spcAft>
                <a:spcPts val="1011"/>
              </a:spcAft>
            </a:pPr>
            <a:r>
              <a:rPr lang="es-ES" dirty="0" smtClean="0">
                <a:ea typeface="Calibri"/>
                <a:cs typeface="Times New Roman"/>
              </a:rPr>
              <a:t> </a:t>
            </a:r>
          </a:p>
          <a:p>
            <a:pPr>
              <a:buFont typeface="Arial" pitchFamily="34" charset="0"/>
              <a:buChar char="•"/>
            </a:pPr>
            <a:r>
              <a:rPr lang="es-ES" sz="1600" dirty="0" smtClean="0">
                <a:ea typeface="Calibri"/>
                <a:cs typeface="Times New Roman"/>
              </a:rPr>
              <a:t> </a:t>
            </a:r>
            <a:r>
              <a:rPr lang="es-ES" dirty="0" smtClean="0"/>
              <a:t>La enfermedad produce discapacidad y ésta dependencia. Es la enfermedad, y no exclusivamente la edad, la que causa dependencia, aunque lógicamente aumenta en los mayores de 65 años y sobre todo, en los mayores de 80 años.</a:t>
            </a:r>
          </a:p>
          <a:p>
            <a:pPr>
              <a:buFont typeface="Arial" pitchFamily="34" charset="0"/>
              <a:buNone/>
            </a:pPr>
            <a:endParaRPr lang="es-ES" dirty="0" smtClean="0"/>
          </a:p>
          <a:p>
            <a:pPr>
              <a:buFont typeface="Arial" pitchFamily="34" charset="0"/>
              <a:buChar char="•"/>
            </a:pPr>
            <a:r>
              <a:rPr lang="es-ES" dirty="0" smtClean="0"/>
              <a:t> A medida que se envejece las enfermedades producen discapacidad en las personas de 65 años y más  en 302,6/1.000 habitantes y mayor en la mujer que en el hombre.</a:t>
            </a:r>
          </a:p>
          <a:p>
            <a:pPr>
              <a:buFont typeface="Arial" pitchFamily="34" charset="0"/>
              <a:buChar char="•"/>
            </a:pPr>
            <a:endParaRPr lang="es-ES" dirty="0" smtClean="0"/>
          </a:p>
          <a:p>
            <a:pPr>
              <a:buFont typeface="Arial" pitchFamily="34" charset="0"/>
              <a:buChar char="•"/>
            </a:pPr>
            <a:r>
              <a:rPr lang="es-ES" dirty="0" smtClean="0"/>
              <a:t> Nuestro reto ha de ser: Alcanzar el mejor estado de salud para prevenir la dependencia.</a:t>
            </a:r>
          </a:p>
          <a:p>
            <a:pPr>
              <a:buFont typeface="Arial" pitchFamily="34" charset="0"/>
              <a:buChar char="•"/>
            </a:pPr>
            <a:endParaRPr lang="es-ES" dirty="0" smtClean="0"/>
          </a:p>
          <a:p>
            <a:pPr marL="346706" indent="-346706" algn="just">
              <a:buFont typeface="Symbol"/>
              <a:buChar char=""/>
            </a:pPr>
            <a:r>
              <a:rPr lang="es-ES" dirty="0" smtClean="0"/>
              <a:t>  </a:t>
            </a:r>
            <a:r>
              <a:rPr lang="es-ES" dirty="0" smtClean="0">
                <a:ea typeface="Calibri"/>
                <a:cs typeface="Times New Roman"/>
              </a:rPr>
              <a:t>La SEGG se plantea tres</a:t>
            </a:r>
            <a:r>
              <a:rPr lang="es-ES" b="1" dirty="0" smtClean="0">
                <a:ea typeface="Calibri"/>
                <a:cs typeface="Times New Roman"/>
              </a:rPr>
              <a:t> </a:t>
            </a:r>
            <a:r>
              <a:rPr lang="es-ES" dirty="0" smtClean="0">
                <a:ea typeface="Calibri"/>
                <a:cs typeface="Times New Roman"/>
              </a:rPr>
              <a:t>retos fundamentales frente a la dependencia: el fomento de la autonomía y los </a:t>
            </a:r>
            <a:r>
              <a:rPr lang="es-ES" dirty="0" err="1" smtClean="0">
                <a:ea typeface="Calibri"/>
                <a:cs typeface="Times New Roman"/>
              </a:rPr>
              <a:t>autocuidados</a:t>
            </a:r>
            <a:r>
              <a:rPr lang="es-ES" dirty="0" smtClean="0">
                <a:ea typeface="Calibri"/>
                <a:cs typeface="Times New Roman"/>
              </a:rPr>
              <a:t>, la prevención integral de la dependencia y la participación activa de los Servicios de Salud en estas actividades.</a:t>
            </a:r>
            <a:endParaRPr lang="es-ES" sz="1600" dirty="0" smtClean="0">
              <a:ea typeface="Calibri"/>
              <a:cs typeface="Times New Roman"/>
            </a:endParaRPr>
          </a:p>
          <a:p>
            <a:pPr marL="231137" algn="just"/>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Fomento de la Autonomía Personal y </a:t>
            </a:r>
            <a:r>
              <a:rPr lang="es-ES" dirty="0" err="1" smtClean="0">
                <a:ea typeface="Calibri"/>
                <a:cs typeface="Times New Roman"/>
              </a:rPr>
              <a:t>Autocuidados</a:t>
            </a:r>
            <a:r>
              <a:rPr lang="es-ES" dirty="0" smtClean="0">
                <a:ea typeface="Calibri"/>
                <a:cs typeface="Times New Roman"/>
              </a:rPr>
              <a:t>: es esencial fomentar el envejecimiento activo. Las personas mayores deben luchar por mantener su autonomía personal para las actividades instrumentales y básicas de la vida diaria (AVD).</a:t>
            </a:r>
            <a:endParaRPr lang="es-ES" sz="1600" dirty="0" smtClean="0">
              <a:ea typeface="Calibri"/>
              <a:cs typeface="Times New Roman"/>
            </a:endParaRPr>
          </a:p>
          <a:p>
            <a:pPr marL="462275"/>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Fomento de los </a:t>
            </a:r>
            <a:r>
              <a:rPr lang="es-ES" dirty="0" err="1" smtClean="0">
                <a:ea typeface="Calibri"/>
                <a:cs typeface="Times New Roman"/>
              </a:rPr>
              <a:t>Autocuidados</a:t>
            </a:r>
            <a:r>
              <a:rPr lang="es-ES" dirty="0" smtClean="0">
                <a:ea typeface="Calibri"/>
                <a:cs typeface="Times New Roman"/>
              </a:rPr>
              <a:t>: los mayores cuidarán de sí mismo manteniendo una imagen corporal adecuada, para ello llevarán a cabo su higiene y aseo, vestido y calzado, realizarán sus compras domésticas, prepararán sus comidas bien estructuradas, pasearán periódicamente y realizarán el descanso oportuno.</a:t>
            </a:r>
            <a:endParaRPr lang="es-ES" sz="1600" dirty="0" smtClean="0">
              <a:ea typeface="Calibri"/>
              <a:cs typeface="Times New Roman"/>
            </a:endParaRPr>
          </a:p>
          <a:p>
            <a:pPr marL="462275"/>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La SEGG apuesta encendidamente en los mayores para la prevención de la dependencia por  realización de una Prevención Integral en todas sus aspectos:</a:t>
            </a:r>
            <a:endParaRPr lang="es-ES" sz="1600" dirty="0" smtClean="0">
              <a:ea typeface="Calibri"/>
              <a:cs typeface="Times New Roman"/>
            </a:endParaRPr>
          </a:p>
          <a:p>
            <a:pPr marL="462275"/>
            <a:r>
              <a:rPr lang="es-ES" dirty="0" smtClean="0">
                <a:ea typeface="Calibri"/>
                <a:cs typeface="Times New Roman"/>
              </a:rPr>
              <a:t> </a:t>
            </a:r>
            <a:endParaRPr lang="es-ES" sz="1600" dirty="0" smtClean="0">
              <a:ea typeface="Calibri"/>
              <a:cs typeface="Times New Roman"/>
            </a:endParaRPr>
          </a:p>
          <a:p>
            <a:pPr marL="751197" lvl="1" indent="-288922" algn="just">
              <a:buFont typeface="Courier New"/>
              <a:buChar char="o"/>
            </a:pPr>
            <a:r>
              <a:rPr lang="es-ES" dirty="0" smtClean="0">
                <a:ea typeface="Calibri"/>
                <a:cs typeface="Times New Roman"/>
              </a:rPr>
              <a:t>Prevención Primaria: control de factores de riesgo para evitar la aparición de enfermedad.</a:t>
            </a:r>
            <a:endParaRPr lang="es-ES" sz="1600" dirty="0" smtClean="0">
              <a:ea typeface="Calibri"/>
              <a:cs typeface="Times New Roman"/>
            </a:endParaRPr>
          </a:p>
          <a:p>
            <a:pPr marL="751197" lvl="1" indent="-288922" algn="just">
              <a:buFont typeface="Courier New"/>
              <a:buChar char="o"/>
            </a:pPr>
            <a:r>
              <a:rPr lang="es-ES" dirty="0" smtClean="0">
                <a:ea typeface="Calibri"/>
                <a:cs typeface="Times New Roman"/>
              </a:rPr>
              <a:t>Prevención Secundaria: detección precoz de la enfermedad, incluso antes de la aparición de síntomas, y tratamiento precoz de la misma, para evitar su progresión (complicaciones).</a:t>
            </a:r>
            <a:endParaRPr lang="es-ES" sz="1600" dirty="0" smtClean="0">
              <a:ea typeface="Calibri"/>
              <a:cs typeface="Times New Roman"/>
            </a:endParaRPr>
          </a:p>
          <a:p>
            <a:pPr marL="751197" lvl="1" indent="-288922" algn="just">
              <a:buFont typeface="Courier New"/>
              <a:buChar char="o"/>
            </a:pPr>
            <a:r>
              <a:rPr lang="es-ES" dirty="0" smtClean="0">
                <a:ea typeface="Calibri"/>
                <a:cs typeface="Times New Roman"/>
              </a:rPr>
              <a:t>Prevención Terciaria: minimizar las consecuencias de la enfermedad y recuperación-rehabilitación de las secuelas de las mismas.</a:t>
            </a:r>
            <a:endParaRPr lang="es-ES" sz="1600" dirty="0" smtClean="0">
              <a:ea typeface="Calibri"/>
              <a:cs typeface="Times New Roman"/>
            </a:endParaRPr>
          </a:p>
          <a:p>
            <a:pPr marL="462275"/>
            <a:r>
              <a:rPr lang="es-ES" dirty="0" smtClean="0">
                <a:ea typeface="Calibri"/>
                <a:cs typeface="Times New Roman"/>
              </a:rPr>
              <a:t> </a:t>
            </a:r>
            <a:endParaRPr lang="es-ES" sz="1600" dirty="0" smtClean="0">
              <a:ea typeface="Calibri"/>
              <a:cs typeface="Times New Roman"/>
            </a:endParaRPr>
          </a:p>
          <a:p>
            <a:pPr marL="346706" indent="-346706" algn="just">
              <a:buFont typeface="Symbol"/>
              <a:buChar char=""/>
            </a:pPr>
            <a:r>
              <a:rPr lang="es-ES" dirty="0" smtClean="0">
                <a:ea typeface="Calibri"/>
                <a:cs typeface="Times New Roman"/>
              </a:rPr>
              <a:t>Los Servicios de Salud son esenciales en todos estos procesos, especialmente en los aspectos preventivos. En esta estrategia resulta crucial la participación de los Servicios de Salud Pública a través de las secciones de Promoción y Prevención de la Salud y Atención Primaria de Salud como servicios básicos de salud o “de cercanía” de los usuarios; además de la intervención de Atención Especializada en determinados programas preventivos específicos.</a:t>
            </a:r>
            <a:endParaRPr lang="es-ES" dirty="0" smtClean="0"/>
          </a:p>
          <a:p>
            <a:pPr algn="just">
              <a:buFont typeface="Arial" pitchFamily="34" charset="0"/>
              <a:buChar char="•"/>
            </a:pPr>
            <a:endParaRPr lang="es-ES" sz="1600" dirty="0">
              <a:ea typeface="Calibri"/>
              <a:cs typeface="Times New Roman"/>
            </a:endParaRP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30</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32</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a:buFont typeface="Arial" pitchFamily="34" charset="0"/>
              <a:buChar char="•"/>
            </a:pPr>
            <a:r>
              <a:rPr lang="es-ES" dirty="0" smtClean="0"/>
              <a:t> Cambio en el patrón epidemiológico de enfermar: entre las enfermedades más prevalentes cabe mencionar a las enfermedades crónicas, cardiovasculares, respiratorias, la diabetes </a:t>
            </a:r>
            <a:r>
              <a:rPr lang="es-ES" dirty="0" err="1" smtClean="0"/>
              <a:t>mellitus</a:t>
            </a:r>
            <a:r>
              <a:rPr lang="es-ES" dirty="0" smtClean="0"/>
              <a:t>, las </a:t>
            </a:r>
            <a:r>
              <a:rPr lang="es-ES" dirty="0" err="1" smtClean="0"/>
              <a:t>dislipemias</a:t>
            </a:r>
            <a:r>
              <a:rPr lang="es-ES" dirty="0" smtClean="0"/>
              <a:t>, el sobrepeso-obesidad, los accidentes y el cáncer.</a:t>
            </a:r>
          </a:p>
          <a:p>
            <a:pPr>
              <a:buFont typeface="Arial" pitchFamily="34" charset="0"/>
              <a:buChar char="•"/>
            </a:pPr>
            <a:r>
              <a:rPr lang="es-ES" dirty="0" smtClean="0"/>
              <a:t> Se definen como </a:t>
            </a:r>
            <a:r>
              <a:rPr lang="es-ES" b="1" dirty="0" smtClean="0"/>
              <a:t>Enfermedades de la “civilización” o del “progreso</a:t>
            </a:r>
            <a:r>
              <a:rPr lang="es-ES" dirty="0" smtClean="0"/>
              <a:t>”, fruto de determinados modos, estilos  o formas de vida, hábitos y conductas, como: el sedentarismo, el estrés, la alimentación inadecuada y el consumo de tóxicos: alcohol, tabaco, medicamentos y drogas.</a:t>
            </a:r>
          </a:p>
          <a:p>
            <a:pPr>
              <a:buFont typeface="Arial" pitchFamily="34" charset="0"/>
              <a:buChar char="•"/>
            </a:pPr>
            <a:r>
              <a:rPr lang="es-ES" dirty="0" smtClean="0"/>
              <a:t> En estas enfermedades resultan esenciales los hábitos y las conductas de las personas, y por tanto requieren un enfoque diferente desde la perspectiva de la promoción de la salud y la prevención. Los factores que contribuyen a su génesis es lo que denominamos los determinantes de la salud, y que podemos resumir en:</a:t>
            </a:r>
          </a:p>
          <a:p>
            <a:pPr lvl="1">
              <a:buFont typeface="Arial" pitchFamily="34" charset="0"/>
              <a:buChar char="•"/>
            </a:pPr>
            <a:r>
              <a:rPr lang="es-ES" dirty="0" smtClean="0"/>
              <a:t> </a:t>
            </a:r>
            <a:r>
              <a:rPr lang="es-ES" b="1" dirty="0" smtClean="0"/>
              <a:t>La base o el código genético</a:t>
            </a:r>
            <a:r>
              <a:rPr lang="es-ES" dirty="0" smtClean="0"/>
              <a:t> responsable de procesos como algunos cánceres, diabetes, enfermedad de Alzheimer, malformaciones congénitas, etc.</a:t>
            </a:r>
          </a:p>
          <a:p>
            <a:pPr lvl="1">
              <a:buFont typeface="Arial" pitchFamily="34" charset="0"/>
              <a:buChar char="•"/>
            </a:pPr>
            <a:r>
              <a:rPr lang="es-ES" dirty="0" smtClean="0"/>
              <a:t> </a:t>
            </a:r>
            <a:r>
              <a:rPr lang="es-ES" b="1" dirty="0" smtClean="0"/>
              <a:t>El medio ambiente</a:t>
            </a:r>
            <a:r>
              <a:rPr lang="es-ES" dirty="0" smtClean="0"/>
              <a:t>: contaminación física, química, biológica, psicosocial y sociocultural. </a:t>
            </a:r>
          </a:p>
          <a:p>
            <a:pPr lvl="1">
              <a:buFont typeface="Arial" pitchFamily="34" charset="0"/>
              <a:buChar char="•"/>
            </a:pPr>
            <a:r>
              <a:rPr lang="es-ES" dirty="0" smtClean="0"/>
              <a:t> </a:t>
            </a:r>
            <a:r>
              <a:rPr lang="es-ES" b="1" dirty="0" smtClean="0"/>
              <a:t>Hábitos y estilos de vida </a:t>
            </a:r>
            <a:r>
              <a:rPr lang="es-ES" dirty="0" smtClean="0"/>
              <a:t>(conductas de salud): sedentarismo y falta de ejercicio, alimentación, tóxicos (alcohol, drogas, medicamentos), y las situaciones psíquicas </a:t>
            </a:r>
            <a:r>
              <a:rPr lang="es-ES" dirty="0" err="1" smtClean="0"/>
              <a:t>morbígenas</a:t>
            </a:r>
            <a:r>
              <a:rPr lang="es-ES" dirty="0" smtClean="0"/>
              <a:t> (estrés, violencia, conducta sexual insana, conducción temeraria, etc.).</a:t>
            </a:r>
          </a:p>
          <a:p>
            <a:pPr lvl="1">
              <a:buFont typeface="Arial" pitchFamily="34" charset="0"/>
              <a:buChar char="•"/>
            </a:pPr>
            <a:r>
              <a:rPr lang="es-ES" b="1" dirty="0" smtClean="0"/>
              <a:t>Asistencia Sanitaria</a:t>
            </a:r>
          </a:p>
          <a:p>
            <a:pPr lvl="1">
              <a:buFont typeface="Arial" pitchFamily="34" charset="0"/>
              <a:buChar char="•"/>
            </a:pPr>
            <a:endParaRPr lang="es-ES" dirty="0" smtClean="0"/>
          </a:p>
          <a:p>
            <a:pPr>
              <a:buFont typeface="Arial" pitchFamily="34" charset="0"/>
              <a:buChar char="•"/>
            </a:pPr>
            <a:r>
              <a:rPr lang="es-ES" dirty="0" smtClean="0"/>
              <a:t> Cada uno de estos determinantes tiene un peso específico diferente y se estima que es responsable porcentualmente de los problemas de salud o carga de enfermedad que desarrollan las personas; así el entorno en el que vivimos, se presume que es responsable del 19%, la base o código genético del 27%, los estilos de vida del 47%, y el sistema sanitario del 11%.</a:t>
            </a:r>
          </a:p>
          <a:p>
            <a:pPr>
              <a:buFont typeface="Arial" pitchFamily="34" charset="0"/>
              <a:buChar char="•"/>
            </a:pPr>
            <a:r>
              <a:rPr lang="es-ES" dirty="0" smtClean="0"/>
              <a:t> Vemos que los hábitos y estilos de vida son absolutamente determinantes en el desarrollo de estas enfermedades; pero </a:t>
            </a:r>
            <a:r>
              <a:rPr lang="es-ES" dirty="0" err="1" smtClean="0"/>
              <a:t>añadidamente</a:t>
            </a:r>
            <a:r>
              <a:rPr lang="es-ES" dirty="0" smtClean="0"/>
              <a:t>, desde el punto de vista de la promoción y educación para la salud, de estos cuatro determinantes, es el más susceptible de ser modificado, y por tanto, hacia éste deberían dirigirse, de forma prioritaria, las acciones de salud pública. </a:t>
            </a:r>
          </a:p>
          <a:p>
            <a:pPr>
              <a:buFont typeface="Arial" pitchFamily="34" charset="0"/>
              <a:buNone/>
            </a:pPr>
            <a:r>
              <a:rPr lang="es-ES" dirty="0" smtClean="0"/>
              <a:t>	</a:t>
            </a:r>
          </a:p>
          <a:p>
            <a:pPr>
              <a:buFont typeface="Arial" pitchFamily="34" charset="0"/>
              <a:buChar char="•"/>
            </a:pPr>
            <a:r>
              <a:rPr lang="es-ES" b="1" dirty="0" smtClean="0"/>
              <a:t>Promoción de la salud y prevención de la enfermedad:</a:t>
            </a:r>
            <a:endParaRPr lang="es-ES" dirty="0" smtClean="0"/>
          </a:p>
          <a:p>
            <a:pPr marL="693412" lvl="1" indent="-231137">
              <a:buFont typeface="+mj-lt"/>
              <a:buAutoNum type="arabicParenR"/>
            </a:pPr>
            <a:r>
              <a:rPr lang="es-ES" dirty="0" smtClean="0"/>
              <a:t>Protección de la salud:</a:t>
            </a:r>
          </a:p>
          <a:p>
            <a:pPr marL="693412" lvl="1" indent="-231137">
              <a:buFont typeface="+mj-lt"/>
              <a:buAutoNum type="arabicParenR"/>
            </a:pPr>
            <a:r>
              <a:rPr lang="es-ES" dirty="0" smtClean="0"/>
              <a:t>Prevención de la enfermedad: Primaria, Secundaria y Terciaria. </a:t>
            </a:r>
          </a:p>
          <a:p>
            <a:pPr marL="693412" lvl="1" indent="-231137">
              <a:buFont typeface="+mj-lt"/>
              <a:buAutoNum type="arabicParenR"/>
            </a:pPr>
            <a:r>
              <a:rPr lang="es-ES" dirty="0" smtClean="0"/>
              <a:t>Promoción de la salud: Educación para la Salud y la Restauración de la salud</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33</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a:buFont typeface="Arial" pitchFamily="34" charset="0"/>
              <a:buNone/>
            </a:pPr>
            <a:r>
              <a:rPr lang="es-ES" b="1" dirty="0" smtClean="0"/>
              <a:t>TABACO:</a:t>
            </a:r>
          </a:p>
          <a:p>
            <a:pPr>
              <a:buFont typeface="Arial" pitchFamily="34" charset="0"/>
              <a:buNone/>
            </a:pPr>
            <a:endParaRPr lang="es-ES" dirty="0" smtClean="0"/>
          </a:p>
          <a:p>
            <a:pPr>
              <a:buFont typeface="Arial" pitchFamily="34" charset="0"/>
              <a:buChar char="•"/>
            </a:pPr>
            <a:r>
              <a:rPr lang="es-ES" dirty="0" smtClean="0"/>
              <a:t> El consumo de tabaco es la principal causa de enfermedad y muerte evitables en el mundo occidental. Cada vez más se iguala el consumo entre ambos sexos. </a:t>
            </a:r>
          </a:p>
          <a:p>
            <a:pPr>
              <a:buFont typeface="Arial" pitchFamily="34" charset="0"/>
              <a:buChar char="•"/>
            </a:pPr>
            <a:r>
              <a:rPr lang="es-ES" dirty="0" smtClean="0"/>
              <a:t> El consumo de tabaco de adultos en España es ligeramente superior a la OCDE (23,9 % frente a 20,9 %), todo ello pese a que la tasa de fumadores se ha reducido un 25 % en la última década. </a:t>
            </a:r>
          </a:p>
          <a:p>
            <a:pPr>
              <a:buFont typeface="Arial" pitchFamily="34" charset="0"/>
              <a:buChar char="•"/>
            </a:pPr>
            <a:r>
              <a:rPr lang="es-ES" dirty="0" smtClean="0"/>
              <a:t> Según EAE Business </a:t>
            </a:r>
            <a:r>
              <a:rPr lang="es-ES" dirty="0" err="1" smtClean="0"/>
              <a:t>School</a:t>
            </a:r>
            <a:r>
              <a:rPr lang="es-ES" dirty="0" smtClean="0"/>
              <a:t>, en 2012 España está entre los cinco países del mundo mayores consumidores de cigarrillos. </a:t>
            </a:r>
          </a:p>
          <a:p>
            <a:pPr>
              <a:buFont typeface="Arial" pitchFamily="34" charset="0"/>
              <a:buChar char="•"/>
            </a:pPr>
            <a:r>
              <a:rPr lang="es-ES" dirty="0" smtClean="0"/>
              <a:t> Se calcula que actualmente en el mundo fallecen unos 6 millones de personas por el consumo de tabaco.</a:t>
            </a:r>
          </a:p>
          <a:p>
            <a:pPr>
              <a:buFont typeface="Arial" pitchFamily="34" charset="0"/>
              <a:buChar char="•"/>
            </a:pPr>
            <a:r>
              <a:rPr lang="es-ES" dirty="0" smtClean="0"/>
              <a:t> Hay evidencias de que el tabaco es nocivo tanto para el fumador pasivo, como sobre todo para el fumador activo debido a las sustancias presentes en el humo del tabaco, en la fase de partículas (alquitrán y nicotina) y en la fase gaseosa (CO).</a:t>
            </a:r>
          </a:p>
          <a:p>
            <a:pPr>
              <a:buFont typeface="Arial" pitchFamily="34" charset="0"/>
              <a:buChar char="•"/>
            </a:pPr>
            <a:r>
              <a:rPr lang="es-ES" dirty="0" smtClean="0"/>
              <a:t>  El alquitrán contiene sustancias cancerígenas (hidrocarburos </a:t>
            </a:r>
            <a:r>
              <a:rPr lang="es-ES" dirty="0" err="1" smtClean="0"/>
              <a:t>policíclicos</a:t>
            </a:r>
            <a:r>
              <a:rPr lang="es-ES" dirty="0" smtClean="0"/>
              <a:t>, </a:t>
            </a:r>
            <a:r>
              <a:rPr lang="es-ES" dirty="0" err="1" smtClean="0"/>
              <a:t>betanaftilaminas</a:t>
            </a:r>
            <a:r>
              <a:rPr lang="es-ES" dirty="0" smtClean="0"/>
              <a:t>, etc.) e irritantes (acroleína, óxido nítrico, bióxido de nitrógeno, etc.) que son los responsables de la patología respiratoria que generan (bronquitis, enfisema, cáncer de pulmón, de esófago, de la cavidad oral y de la laringe, etc.; mientras que la nicotina y el CO son los responsables del aumento de riesgo cardiovascular.</a:t>
            </a:r>
          </a:p>
          <a:p>
            <a:pPr>
              <a:buFont typeface="Arial" pitchFamily="34" charset="0"/>
              <a:buChar char="•"/>
            </a:pPr>
            <a:r>
              <a:rPr lang="es-ES" dirty="0" smtClean="0"/>
              <a:t> Además el tabaco contiene otras sustancias químicas desconocidas, que le confieren dudosas y preocupantes propiedades como la de ser más adictivo o mejorar su sabor, y otras.</a:t>
            </a:r>
          </a:p>
          <a:p>
            <a:pPr>
              <a:buFont typeface="Arial" pitchFamily="34" charset="0"/>
              <a:buChar char="•"/>
            </a:pPr>
            <a:r>
              <a:rPr lang="es-ES" dirty="0" smtClean="0"/>
              <a:t> Hoy en día, sabemos que el tabaco genera dependencia psíquica y también dependencia física debido a la nicotina que actúa como </a:t>
            </a:r>
            <a:r>
              <a:rPr lang="es-ES" dirty="0" err="1" smtClean="0"/>
              <a:t>reforzante</a:t>
            </a:r>
            <a:r>
              <a:rPr lang="es-ES" dirty="0" smtClean="0"/>
              <a:t> y cuya abstinencia al dejar de fumar genera ansiedad, nerviosismo, insomnio, fatiga e irritabilidad.</a:t>
            </a:r>
          </a:p>
          <a:p>
            <a:pPr>
              <a:buFont typeface="Arial" pitchFamily="34" charset="0"/>
              <a:buChar char="•"/>
            </a:pPr>
            <a:r>
              <a:rPr lang="es-ES" dirty="0" smtClean="0"/>
              <a:t> El abandono del tabaco conlleva beneficios inmediatos para la salud y reduce el riesgo de las enfermedades relacionadas con su consumo respecto a los que continúan fumando, como:</a:t>
            </a:r>
          </a:p>
          <a:p>
            <a:pPr lvl="1">
              <a:buFont typeface="Arial" pitchFamily="34" charset="0"/>
              <a:buChar char="•"/>
            </a:pPr>
            <a:r>
              <a:rPr lang="es-ES" dirty="0" smtClean="0"/>
              <a:t> Aumenta la esperanza de vida: los </a:t>
            </a:r>
            <a:r>
              <a:rPr lang="es-ES" dirty="0" err="1" smtClean="0"/>
              <a:t>exfumadores</a:t>
            </a:r>
            <a:r>
              <a:rPr lang="es-ES" dirty="0" smtClean="0"/>
              <a:t> viven más tiempo que los que siguen fumando.</a:t>
            </a:r>
          </a:p>
          <a:p>
            <a:pPr lvl="1">
              <a:buFont typeface="Arial" pitchFamily="34" charset="0"/>
              <a:buChar char="•"/>
            </a:pPr>
            <a:r>
              <a:rPr lang="es-ES" dirty="0" smtClean="0"/>
              <a:t> Reduce el riesgo de morir y el riesgo de muerte prematura a todas las edades.</a:t>
            </a:r>
          </a:p>
          <a:p>
            <a:pPr lvl="1">
              <a:buFont typeface="Arial" pitchFamily="34" charset="0"/>
              <a:buChar char="•"/>
            </a:pPr>
            <a:r>
              <a:rPr lang="es-ES" dirty="0" smtClean="0"/>
              <a:t> Disminuye el riesgo de cáncer de pulmón, de laringe, de cavidad oral, esófago, páncreas, vejiga y cuello uterino.</a:t>
            </a:r>
          </a:p>
          <a:p>
            <a:pPr lvl="1">
              <a:buFont typeface="Arial" pitchFamily="34" charset="0"/>
              <a:buChar char="•"/>
            </a:pPr>
            <a:r>
              <a:rPr lang="es-ES" dirty="0" smtClean="0"/>
              <a:t> Reduce el riesgo de cardiopatía isquémica en ambos sexos a todas las edades.</a:t>
            </a:r>
          </a:p>
          <a:p>
            <a:pPr lvl="1">
              <a:buFont typeface="Arial" pitchFamily="34" charset="0"/>
              <a:buChar char="•"/>
            </a:pPr>
            <a:r>
              <a:rPr lang="es-ES" dirty="0" smtClean="0"/>
              <a:t> Reduce el riesgo de infarto de repetición y la muerte de causa cardiovascular, así como la enfermedad vascular periférica y reduce el riesgo de amputación, y el riesgo de accidente cardiovascular.</a:t>
            </a:r>
          </a:p>
          <a:p>
            <a:pPr lvl="1">
              <a:buFont typeface="Arial" pitchFamily="34" charset="0"/>
              <a:buChar char="•"/>
            </a:pPr>
            <a:r>
              <a:rPr lang="es-ES" dirty="0" smtClean="0"/>
              <a:t> Mejora la tolerancia al ejercicio.</a:t>
            </a:r>
          </a:p>
          <a:p>
            <a:pPr lvl="1">
              <a:buFont typeface="Arial" pitchFamily="34" charset="0"/>
              <a:buChar char="•"/>
            </a:pPr>
            <a:r>
              <a:rPr lang="es-ES" dirty="0" smtClean="0"/>
              <a:t> Disminuyen los síntomas de enfermedad pulmonar obstructiva crónica (tos, expectoración y disnea) y las infecciones respiratorias (bronquitis y neumonía).</a:t>
            </a:r>
          </a:p>
          <a:p>
            <a:pPr lvl="1">
              <a:buFont typeface="Arial" pitchFamily="34" charset="0"/>
              <a:buChar char="•"/>
            </a:pPr>
            <a:r>
              <a:rPr lang="es-ES" dirty="0" smtClean="0"/>
              <a:t> Reduce el riesgo de úlcera </a:t>
            </a:r>
            <a:r>
              <a:rPr lang="es-ES" dirty="0" err="1" smtClean="0"/>
              <a:t>gastroduodenal</a:t>
            </a:r>
            <a:r>
              <a:rPr lang="es-ES" dirty="0" smtClean="0"/>
              <a:t>.</a:t>
            </a: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34</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r>
              <a:rPr lang="es-ES" dirty="0" smtClean="0"/>
              <a:t> </a:t>
            </a:r>
            <a:r>
              <a:rPr lang="es-ES" b="1" dirty="0" smtClean="0"/>
              <a:t>ALCOHOL:</a:t>
            </a:r>
            <a:endParaRPr lang="es-ES" dirty="0" smtClean="0"/>
          </a:p>
          <a:p>
            <a:endParaRPr lang="es-ES" dirty="0" smtClean="0"/>
          </a:p>
          <a:p>
            <a:pPr>
              <a:buFont typeface="Arial" pitchFamily="34" charset="0"/>
              <a:buChar char="•"/>
            </a:pPr>
            <a:r>
              <a:rPr lang="es-ES" dirty="0" smtClean="0"/>
              <a:t> Forma parte de nuestra cultura y tradición (España es un país en el que el 76,7% de las personas consumen alcohol; mientras que el grado de consumo se sitúa en la zona media con unos 108 litros al año por habitante).</a:t>
            </a:r>
          </a:p>
          <a:p>
            <a:pPr>
              <a:buFont typeface="Arial" pitchFamily="34" charset="0"/>
              <a:buChar char="•"/>
            </a:pPr>
            <a:r>
              <a:rPr lang="es-ES" dirty="0" smtClean="0"/>
              <a:t> Se estima que el consumo nocivo de bebidas alcohólicas causa 2,5 millones de muertes cada año en todo el mundo.</a:t>
            </a:r>
          </a:p>
          <a:p>
            <a:pPr>
              <a:buFont typeface="Arial" pitchFamily="34" charset="0"/>
              <a:buChar char="•"/>
            </a:pPr>
            <a:r>
              <a:rPr lang="es-ES" dirty="0" smtClean="0"/>
              <a:t> La edad de inicio en el consumo habitual de alcohol es cada vez más baja y sin diferencias entre sexos.</a:t>
            </a:r>
          </a:p>
          <a:p>
            <a:pPr>
              <a:buFont typeface="Arial" pitchFamily="34" charset="0"/>
              <a:buChar char="•"/>
            </a:pPr>
            <a:r>
              <a:rPr lang="es-ES" dirty="0" smtClean="0"/>
              <a:t> Equivalencia: 1 cerveza (botellín o caña) ó 1 vaso de vino equivalen aproximadamente a 10 </a:t>
            </a:r>
            <a:r>
              <a:rPr lang="es-ES" dirty="0" err="1" smtClean="0"/>
              <a:t>cc</a:t>
            </a:r>
            <a:r>
              <a:rPr lang="es-ES" dirty="0" smtClean="0"/>
              <a:t>. de alcohol.</a:t>
            </a:r>
          </a:p>
          <a:p>
            <a:pPr>
              <a:buFont typeface="Arial" pitchFamily="34" charset="0"/>
              <a:buChar char="•"/>
            </a:pPr>
            <a:r>
              <a:rPr lang="es-ES" dirty="0" smtClean="0"/>
              <a:t> Está demostrado que el consejo profesional (médico) producen una disminución del consumo superior al 20% en los bebedores de riesgo (</a:t>
            </a:r>
            <a:r>
              <a:rPr lang="es-ES" dirty="0" err="1" smtClean="0"/>
              <a:t>Medical</a:t>
            </a:r>
            <a:r>
              <a:rPr lang="es-ES" dirty="0" smtClean="0"/>
              <a:t> </a:t>
            </a:r>
            <a:r>
              <a:rPr lang="es-ES" dirty="0" err="1" smtClean="0"/>
              <a:t>Research</a:t>
            </a:r>
            <a:r>
              <a:rPr lang="es-ES" dirty="0" smtClean="0"/>
              <a:t> Council </a:t>
            </a:r>
            <a:r>
              <a:rPr lang="es-ES" dirty="0" err="1" smtClean="0"/>
              <a:t>Study</a:t>
            </a:r>
            <a:r>
              <a:rPr lang="es-ES" dirty="0" smtClean="0"/>
              <a:t>).</a:t>
            </a:r>
          </a:p>
          <a:p>
            <a:pPr>
              <a:buFont typeface="Arial" pitchFamily="34" charset="0"/>
              <a:buChar char="•"/>
            </a:pPr>
            <a:r>
              <a:rPr lang="es-ES" dirty="0" smtClean="0"/>
              <a:t> Existen diferentes </a:t>
            </a:r>
            <a:r>
              <a:rPr lang="es-ES" dirty="0" err="1" smtClean="0"/>
              <a:t>tests</a:t>
            </a:r>
            <a:r>
              <a:rPr lang="es-ES" dirty="0" smtClean="0"/>
              <a:t> o escalas de detección, aquí reseñaremos los más utilizados:</a:t>
            </a:r>
          </a:p>
          <a:p>
            <a:pPr>
              <a:buFont typeface="Arial" pitchFamily="34" charset="0"/>
              <a:buChar char="•"/>
            </a:pPr>
            <a:endParaRPr lang="es-ES" dirty="0" smtClean="0"/>
          </a:p>
          <a:p>
            <a:pPr marL="693412" lvl="1" indent="-231137">
              <a:buFont typeface="+mj-lt"/>
              <a:buAutoNum type="arabicPeriod"/>
            </a:pPr>
            <a:r>
              <a:rPr lang="es-ES" b="1" dirty="0" smtClean="0"/>
              <a:t>MALT (</a:t>
            </a:r>
            <a:r>
              <a:rPr lang="es-ES" b="1" dirty="0" err="1" smtClean="0"/>
              <a:t>Münchner</a:t>
            </a:r>
            <a:r>
              <a:rPr lang="es-ES" b="1" dirty="0" smtClean="0"/>
              <a:t> </a:t>
            </a:r>
            <a:r>
              <a:rPr lang="es-ES" b="1" dirty="0" err="1" smtClean="0"/>
              <a:t>Alkoholismus</a:t>
            </a:r>
            <a:r>
              <a:rPr lang="es-ES" b="1" dirty="0" smtClean="0"/>
              <a:t> Test): </a:t>
            </a:r>
            <a:r>
              <a:rPr lang="es-ES" dirty="0" smtClean="0"/>
              <a:t>consta de una parte para la valoración objetiva (MALT-O) y otra subjetiva (MALT-S). Excelente test para el diagnóstico de dependencia alcohólica. </a:t>
            </a:r>
          </a:p>
          <a:p>
            <a:pPr marL="693412" lvl="1" indent="-231137">
              <a:buFont typeface="+mj-lt"/>
              <a:buAutoNum type="arabicPeriod"/>
            </a:pPr>
            <a:r>
              <a:rPr lang="es-ES" b="1" dirty="0" smtClean="0"/>
              <a:t>AUDIT:</a:t>
            </a:r>
            <a:r>
              <a:rPr lang="es-ES" dirty="0" smtClean="0"/>
              <a:t> cuestionario de 10 preguntas breve, rápido y flexible. Detecta a personas con signos precoces de problemas relacionados con el alcohol. </a:t>
            </a:r>
          </a:p>
          <a:p>
            <a:pPr marL="693412" lvl="1" indent="-231137">
              <a:buFont typeface="+mj-lt"/>
              <a:buAutoNum type="arabicPeriod"/>
            </a:pPr>
            <a:r>
              <a:rPr lang="es-ES" b="1" dirty="0" smtClean="0"/>
              <a:t>CAGE:</a:t>
            </a:r>
            <a:r>
              <a:rPr lang="es-ES" dirty="0" smtClean="0"/>
              <a:t> cuestionario de fácil aplicación y uso generalizado, alta sensibilidad (85%) y especificidad (89%) que sirve para detectar síndromes de dependencia alcohólica. Requiere, una alta receptividad y colaboración por parte de la persona, y un clima que preserve la confidencialidad de los resultados. </a:t>
            </a:r>
          </a:p>
          <a:p>
            <a:pPr>
              <a:buFont typeface="Arial" pitchFamily="34" charset="0"/>
              <a:buChar char="•"/>
            </a:pPr>
            <a:endParaRPr lang="es-ES" dirty="0" smtClean="0"/>
          </a:p>
          <a:p>
            <a:pPr>
              <a:buFont typeface="Arial" pitchFamily="34" charset="0"/>
              <a:buChar char="•"/>
            </a:pPr>
            <a:r>
              <a:rPr lang="es-ES" dirty="0" smtClean="0"/>
              <a:t> El consumo de alcohol genera problemas a diferentes niveles:</a:t>
            </a:r>
          </a:p>
          <a:p>
            <a:pPr marL="693412" lvl="1" indent="-231137">
              <a:buFont typeface="+mj-lt"/>
              <a:buAutoNum type="arabicParenR"/>
            </a:pPr>
            <a:r>
              <a:rPr lang="es-ES" b="1" dirty="0" smtClean="0"/>
              <a:t>Sociales:</a:t>
            </a:r>
            <a:r>
              <a:rPr lang="es-ES" dirty="0" smtClean="0"/>
              <a:t> accidentes de tráfico en los cuales en un 30-50% está presente el alcohol, accidentes laborales y domésticos, violencia, conductas suicidas, delincuencia, y problemas de orden público.</a:t>
            </a:r>
          </a:p>
          <a:p>
            <a:pPr marL="693412" lvl="1" indent="-231137">
              <a:buFont typeface="+mj-lt"/>
              <a:buAutoNum type="arabicParenR"/>
            </a:pPr>
            <a:r>
              <a:rPr lang="es-ES" b="1" dirty="0" smtClean="0"/>
              <a:t>Salud:</a:t>
            </a:r>
            <a:r>
              <a:rPr lang="es-ES" dirty="0" smtClean="0"/>
              <a:t> relación estrecha con la cirrosis hepática estimando que el 60% de las muertes por éstas, se deben al consumo de alcohol; cáncer oral y de laringe, cáncer de esófago y hepático, la hipertensión arterial, arritmias y muerte súbita. La ingestión de alcohol es un factor importante en algunos trastornos </a:t>
            </a:r>
            <a:r>
              <a:rPr lang="es-ES" dirty="0" err="1" smtClean="0"/>
              <a:t>neuropsiquiátricos</a:t>
            </a:r>
            <a:r>
              <a:rPr lang="es-ES" dirty="0" smtClean="0"/>
              <a:t> y en la epilepsia. Está relacionado con enfermedades infecciosas como VIH/sida, la tuberculosis e infecciones de transmisión sexual, por el debilitamiento del sistema inmune por efecto del alcohol, y por la pérdida de adherencia al tratamiento con antirretrovirales.</a:t>
            </a:r>
          </a:p>
          <a:p>
            <a:pPr marL="693412" lvl="1" indent="-231137">
              <a:buFont typeface="+mj-lt"/>
              <a:buAutoNum type="arabicParenR"/>
            </a:pPr>
            <a:r>
              <a:rPr lang="es-ES" b="1" dirty="0" smtClean="0"/>
              <a:t>Sanitario:</a:t>
            </a:r>
            <a:r>
              <a:rPr lang="es-ES" dirty="0" smtClean="0"/>
              <a:t> elevado gasto.</a:t>
            </a:r>
          </a:p>
          <a:p>
            <a:endParaRPr lang="es-ES" dirty="0" smtClean="0"/>
          </a:p>
          <a:p>
            <a:r>
              <a:rPr lang="es-ES" dirty="0" smtClean="0"/>
              <a:t>	</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35</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r>
              <a:rPr lang="es-ES" dirty="0" smtClean="0"/>
              <a:t> </a:t>
            </a:r>
            <a:r>
              <a:rPr lang="es-ES" b="1" dirty="0" smtClean="0"/>
              <a:t>OTRAS DROGAS:</a:t>
            </a:r>
          </a:p>
          <a:p>
            <a:endParaRPr lang="es-ES" b="1" dirty="0" smtClean="0"/>
          </a:p>
          <a:p>
            <a:pPr>
              <a:buFont typeface="Arial" pitchFamily="34" charset="0"/>
              <a:buChar char="•"/>
            </a:pPr>
            <a:r>
              <a:rPr lang="es-ES" b="1" dirty="0" smtClean="0"/>
              <a:t> </a:t>
            </a:r>
            <a:r>
              <a:rPr lang="es-ES" dirty="0" smtClean="0"/>
              <a:t>España se mantiene a la cabeza de la Unión Europea en cuanto al consumo de cocaína y cannabis, especialmente entre los jóvenes.</a:t>
            </a:r>
          </a:p>
          <a:p>
            <a:pPr>
              <a:buFont typeface="Arial" pitchFamily="34" charset="0"/>
              <a:buChar char="•"/>
            </a:pPr>
            <a:r>
              <a:rPr lang="es-ES" dirty="0" smtClean="0"/>
              <a:t> El uso de estas sustancias tiende a bajar en los últimos años tras haber tocado techo en 2008, según el último informe anual del Observatorio Europeo de las Drogas. </a:t>
            </a:r>
          </a:p>
          <a:p>
            <a:r>
              <a:rPr lang="es-ES" b="1" dirty="0" smtClean="0"/>
              <a:t> </a:t>
            </a:r>
            <a:endParaRPr lang="es-ES" dirty="0" smtClean="0"/>
          </a:p>
          <a:p>
            <a:r>
              <a:rPr lang="es-ES" b="1" dirty="0" smtClean="0"/>
              <a:t>MEDICAMENTOS:</a:t>
            </a:r>
          </a:p>
          <a:p>
            <a:endParaRPr lang="es-ES" dirty="0" smtClean="0"/>
          </a:p>
          <a:p>
            <a:pPr>
              <a:buFont typeface="Arial" pitchFamily="34" charset="0"/>
              <a:buChar char="•"/>
            </a:pPr>
            <a:r>
              <a:rPr lang="es-ES" dirty="0" smtClean="0"/>
              <a:t> Son esenciales para la curación o mejoría de determinados problemas de salud; sin embargo no están exentos de efectos nocivos sobre las personas, en forma de interacciones, reacciones adversas medicamentosas, especialmente en las personas mayores. </a:t>
            </a:r>
          </a:p>
          <a:p>
            <a:pPr>
              <a:buFont typeface="Arial" pitchFamily="34" charset="0"/>
              <a:buChar char="•"/>
            </a:pPr>
            <a:r>
              <a:rPr lang="es-ES" dirty="0" smtClean="0"/>
              <a:t> Las personas mayores, a menudo están </a:t>
            </a:r>
            <a:r>
              <a:rPr lang="es-ES" dirty="0" err="1" smtClean="0"/>
              <a:t>polimedicadas</a:t>
            </a:r>
            <a:r>
              <a:rPr lang="es-ES" dirty="0" smtClean="0"/>
              <a:t> debiendo tomar más de 4-5 medicamentos para sus múltiples problemas de salud que padecen.</a:t>
            </a:r>
          </a:p>
          <a:p>
            <a:pPr>
              <a:buFont typeface="Arial" pitchFamily="34" charset="0"/>
              <a:buChar char="•"/>
            </a:pPr>
            <a:r>
              <a:rPr lang="es-ES" dirty="0" smtClean="0"/>
              <a:t> Algunos grupos farmacológicos son especialmente nocivos para los mayores como son los psicofármacos, particularmente cuando se combinan varios de éstos, por la sedación, torpeza, bloqueo neuromotor y riesgo de accidentes y caídas.</a:t>
            </a:r>
          </a:p>
          <a:p>
            <a:pPr>
              <a:buFont typeface="Arial" pitchFamily="34" charset="0"/>
              <a:buChar char="•"/>
            </a:pPr>
            <a:r>
              <a:rPr lang="es-ES" dirty="0" smtClean="0"/>
              <a:t> Los mayores tienen una farmacocinética alterada en cuanto a absorción, metabolismo y excreción o eliminación de los medicamentos que toman, lo que los hace especialmente susceptibles a los efectos nocivos de éstos.</a:t>
            </a:r>
          </a:p>
          <a:p>
            <a:pPr>
              <a:buFont typeface="Arial" pitchFamily="34" charset="0"/>
              <a:buChar char="•"/>
            </a:pPr>
            <a:r>
              <a:rPr lang="es-ES" dirty="0" smtClean="0"/>
              <a:t> Mucho más relevantes resultan todos estos efectos cuando se acompaña de una enfermedad como la insuficiencia hepática o renal, en las cuales el ajuste de dosis de los medicamentos resulta esencial.</a:t>
            </a:r>
          </a:p>
          <a:p>
            <a:pPr>
              <a:buFont typeface="Arial" pitchFamily="34" charset="0"/>
              <a:buChar char="•"/>
            </a:pPr>
            <a:r>
              <a:rPr lang="es-ES" dirty="0" smtClean="0"/>
              <a:t> Muchos medicamentos ejercen efectos sobre los alimentos y nutrientes, limitando su absorción y poniendo en riesgo el estado nutricional.</a:t>
            </a:r>
          </a:p>
          <a:p>
            <a:pPr>
              <a:buFont typeface="Arial" pitchFamily="34" charset="0"/>
              <a:buChar char="•"/>
            </a:pPr>
            <a:r>
              <a:rPr lang="es-ES" dirty="0" smtClean="0"/>
              <a:t> Ha de contemplarse la toma de otros productos de parafarmacia y herboristería que interaccionan con un número de medicamentos considerable de los que deben tomar para sus dolencias.</a:t>
            </a:r>
          </a:p>
          <a:p>
            <a:pPr>
              <a:buFont typeface="Arial" pitchFamily="34" charset="0"/>
              <a:buChar char="•"/>
            </a:pPr>
            <a:r>
              <a:rPr lang="es-ES" dirty="0" smtClean="0"/>
              <a:t> Estos efectos nocivos son más frecuentes cuando no son prescritos por profesionales y se recurre a la automedicación “utilización de cualquier medicamento que no ha sido prescrito por un médico, ni indicado ni supervisado por un profesional sanitario”. El consumo de medicamentos debe controlarse y solo debe hacerse de una de estas formas: </a:t>
            </a:r>
          </a:p>
          <a:p>
            <a:pPr marL="693412" lvl="1" indent="-231137">
              <a:buFont typeface="+mj-lt"/>
              <a:buAutoNum type="alphaLcParenR"/>
            </a:pPr>
            <a:r>
              <a:rPr lang="es-ES" b="1" dirty="0" smtClean="0"/>
              <a:t>Medicamentos de prescripción médica</a:t>
            </a:r>
            <a:r>
              <a:rPr lang="es-ES" dirty="0" smtClean="0"/>
              <a:t>: llamados medicamentos éticos, que precisan receta médica para su dispensación y que no deberían usarse mediante la automedicación.</a:t>
            </a:r>
          </a:p>
          <a:p>
            <a:pPr marL="693412" lvl="1" indent="-231137">
              <a:buFont typeface="+mj-lt"/>
              <a:buAutoNum type="alphaLcParenR"/>
            </a:pPr>
            <a:r>
              <a:rPr lang="es-ES" b="1" dirty="0" smtClean="0"/>
              <a:t>Medicamentos que no necesitan receta médica</a:t>
            </a:r>
            <a:r>
              <a:rPr lang="es-ES" dirty="0" smtClean="0"/>
              <a:t> para su dispensación, llamadas Especialidades Farmacéuticas Publicitarias (EFP), de los que puede hacerse publicidad. Estos medicamentos puede dispensarse de dos formas: Por indicación del farmacéutico y a petición del consumidor: esto encajaría con la “automedicación”.</a:t>
            </a:r>
          </a:p>
          <a:p>
            <a:pPr>
              <a:buFont typeface="Arial" pitchFamily="34" charset="0"/>
              <a:buChar char="•"/>
            </a:pPr>
            <a:r>
              <a:rPr lang="es-ES" dirty="0" smtClean="0"/>
              <a:t> En ambos casos el farmacéutico garantizará que los medicamentos EFP dispensados, son adecuados, no están contraindicados, ni son incompatibles con otros que tome “</a:t>
            </a:r>
            <a:r>
              <a:rPr lang="es-ES" i="1" dirty="0" smtClean="0"/>
              <a:t>automedicación asistida por el farmacéutico</a:t>
            </a:r>
            <a:r>
              <a:rPr lang="es-ES" dirty="0" smtClean="0"/>
              <a:t>”.</a:t>
            </a:r>
          </a:p>
          <a:p>
            <a:pPr>
              <a:buFont typeface="Arial" pitchFamily="34" charset="0"/>
              <a:buChar char="•"/>
            </a:pPr>
            <a:r>
              <a:rPr lang="es-ES" dirty="0" smtClean="0"/>
              <a:t> Cifras que pueden alertarnos acerca de los potenciales efectos nocivos de los medicamentos en los mayores son:</a:t>
            </a:r>
          </a:p>
          <a:p>
            <a:pPr lvl="1">
              <a:buFont typeface="Arial" pitchFamily="34" charset="0"/>
              <a:buChar char="•"/>
            </a:pPr>
            <a:r>
              <a:rPr lang="es-ES" dirty="0" smtClean="0"/>
              <a:t> El 33-50% de los mayores no realiza correctamente el tratamiento prescrito</a:t>
            </a:r>
          </a:p>
          <a:p>
            <a:pPr lvl="1">
              <a:buFont typeface="Arial" pitchFamily="34" charset="0"/>
              <a:buChar char="•"/>
            </a:pPr>
            <a:r>
              <a:rPr lang="es-ES" dirty="0" smtClean="0"/>
              <a:t> Un 40% no tiene una adherencia adecuada al tratamiento, la cual aumenta con el tiempo</a:t>
            </a:r>
          </a:p>
          <a:p>
            <a:pPr lvl="1">
              <a:buFont typeface="Arial" pitchFamily="34" charset="0"/>
              <a:buChar char="•"/>
            </a:pPr>
            <a:r>
              <a:rPr lang="es-ES" dirty="0" smtClean="0"/>
              <a:t> Casi el 90% de los mayores reconoce que alguna vez ha tomado menores dosis o menor número de tomas que las que tenía prescritas.</a:t>
            </a:r>
          </a:p>
          <a:p>
            <a:pPr lvl="1">
              <a:buFont typeface="Arial" pitchFamily="34" charset="0"/>
              <a:buChar char="•"/>
            </a:pPr>
            <a:r>
              <a:rPr lang="es-ES" dirty="0" smtClean="0"/>
              <a:t> Todos estos efectos se exageran a medida que aumenta el número de medicamentos prescritos.</a:t>
            </a:r>
          </a:p>
          <a:p>
            <a:pPr lvl="1">
              <a:buFont typeface="Arial" pitchFamily="34" charset="0"/>
              <a:buChar char="•"/>
            </a:pPr>
            <a:r>
              <a:rPr lang="es-ES" dirty="0" smtClean="0"/>
              <a:t> El 58% de los mayores toma algún medicamento potencialmente inadecuado por incompatibilidad con los problemas clínicos que padece (Criterio STOPP. Ejemplo: tomar </a:t>
            </a:r>
            <a:r>
              <a:rPr lang="es-ES" dirty="0" err="1" smtClean="0"/>
              <a:t>anticolinérgicos</a:t>
            </a:r>
            <a:r>
              <a:rPr lang="es-ES" dirty="0" smtClean="0"/>
              <a:t> ante hiperplasia prostática o glaucoma); por el contrario un 45% de los mayores debía tomar algún medicamento en relación con los problemas de salud que padece, que no está tomando en la actualidad (Criterio START).</a:t>
            </a:r>
          </a:p>
          <a:p>
            <a:pPr lvl="1">
              <a:buFont typeface="Arial" pitchFamily="34" charset="0"/>
              <a:buChar char="•"/>
            </a:pPr>
            <a:r>
              <a:rPr lang="es-ES" dirty="0" smtClean="0"/>
              <a:t> Los ingresos hospitalarios se deben a interacciones medicamentosas en el 5% de los casos y a reacciones adversas en el 7-16% de los casos</a:t>
            </a:r>
          </a:p>
          <a:p>
            <a:pPr lvl="1">
              <a:buFont typeface="Arial" pitchFamily="34" charset="0"/>
              <a:buChar char="•"/>
            </a:pPr>
            <a:r>
              <a:rPr lang="es-ES" dirty="0" smtClean="0"/>
              <a:t> Se calcula que en el 2,6%  de los casos están estrechamente relacionados con la causa de la muerte</a:t>
            </a:r>
          </a:p>
          <a:p>
            <a:pPr lvl="1">
              <a:buFont typeface="Arial" pitchFamily="34" charset="0"/>
              <a:buChar char="•"/>
            </a:pPr>
            <a:r>
              <a:rPr lang="es-ES" dirty="0" smtClean="0"/>
              <a:t> Se estima que el 95% de las reacciones adversas que se producen en atención primaria, y hasta el 60% de las hospitalizaciones que se deben a ellas, serían prevenibles mediante unos programas adecuados.</a:t>
            </a:r>
          </a:p>
          <a:p>
            <a:r>
              <a:rPr lang="es-ES" dirty="0" smtClean="0"/>
              <a:t>	</a:t>
            </a:r>
          </a:p>
          <a:p>
            <a:pPr>
              <a:buFont typeface="Arial" pitchFamily="34" charset="0"/>
              <a:buChar char="•"/>
            </a:pPr>
            <a:r>
              <a:rPr lang="es-ES" dirty="0" smtClean="0"/>
              <a:t> El médico, la enfermera y el farmacéutico deben supervisar periódicamente los tratamientos de los mayores, prestando atención a los productos de parafarmacia y herboristería, informándoles de los riesgos, interacciones y eficacia del tratamiento.</a:t>
            </a: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20000"/>
          </a:bodyPr>
          <a:lstStyle/>
          <a:p>
            <a:pPr>
              <a:buFont typeface="Arial" pitchFamily="34" charset="0"/>
              <a:buChar char="•"/>
            </a:pPr>
            <a:r>
              <a:rPr lang="es-ES" dirty="0" smtClean="0"/>
              <a:t> Las enfermedades cardiovasculares son la primera causa de </a:t>
            </a:r>
            <a:r>
              <a:rPr lang="es-ES" dirty="0" err="1" smtClean="0"/>
              <a:t>morbimortalidad</a:t>
            </a:r>
            <a:r>
              <a:rPr lang="es-ES" dirty="0" smtClean="0"/>
              <a:t>, determinando más del 45% de todos los fallecimientos. La mayor carga de </a:t>
            </a:r>
            <a:r>
              <a:rPr lang="es-ES" dirty="0" err="1" smtClean="0"/>
              <a:t>morbimortalidad</a:t>
            </a:r>
            <a:r>
              <a:rPr lang="es-ES" dirty="0" smtClean="0"/>
              <a:t> coronaria y </a:t>
            </a:r>
            <a:r>
              <a:rPr lang="es-ES" dirty="0" err="1" smtClean="0"/>
              <a:t>cerebrovascular</a:t>
            </a:r>
            <a:r>
              <a:rPr lang="es-ES" dirty="0" smtClean="0"/>
              <a:t> se produce en personas de edad avanzada. </a:t>
            </a:r>
          </a:p>
          <a:p>
            <a:pPr>
              <a:buFont typeface="Arial" pitchFamily="34" charset="0"/>
              <a:buChar char="•"/>
            </a:pPr>
            <a:r>
              <a:rPr lang="es-ES" dirty="0" smtClean="0"/>
              <a:t>Además las enfermedades cardiovasculares son causa de deterioro funcional/cognitivo y por ello generadoras de dependencia. </a:t>
            </a:r>
          </a:p>
          <a:p>
            <a:pPr>
              <a:buFont typeface="Arial" pitchFamily="34" charset="0"/>
              <a:buChar char="•"/>
            </a:pPr>
            <a:r>
              <a:rPr lang="es-ES" dirty="0" smtClean="0"/>
              <a:t> Existe una clara evidencia científica basada en estudios de intervención sobre los beneficios del tratamiento de los factores de riesgo cardiovascular en los mayores más </a:t>
            </a:r>
            <a:r>
              <a:rPr lang="es-ES" dirty="0" err="1" smtClean="0"/>
              <a:t>jovenes</a:t>
            </a:r>
            <a:r>
              <a:rPr lang="es-ES" dirty="0" smtClean="0"/>
              <a:t>. Sin embargo, la extrapolación de estos resultados y sus objetivos terapéuticos a la población mayor de 80 años no es tan evidente debido a la mayor heterogeneidad y la complejidad de su estado de salud</a:t>
            </a:r>
          </a:p>
          <a:p>
            <a:pPr>
              <a:buFont typeface="Arial" pitchFamily="34" charset="0"/>
              <a:buChar char="•"/>
            </a:pPr>
            <a:r>
              <a:rPr lang="es-ES" dirty="0" smtClean="0"/>
              <a:t> La edad constituye un potente </a:t>
            </a:r>
            <a:r>
              <a:rPr lang="es-ES" dirty="0" err="1" smtClean="0"/>
              <a:t>predictor</a:t>
            </a:r>
            <a:r>
              <a:rPr lang="es-ES" dirty="0" smtClean="0"/>
              <a:t> de enfermedad cardiovascular. El colectivo de los mayores esta escasamente representado tanto en los estudios para el cálculo de riesgo cardiovascular como en los estudios de intervención, por lo que no disponemos de evidencias fiables que nos permitan establecer de manera adecuada el riesgo cardiovascular y el impacto de la actuación sobre los factores de riesgo cardiovascular.</a:t>
            </a:r>
          </a:p>
          <a:p>
            <a:pPr>
              <a:buFont typeface="Arial" pitchFamily="34" charset="0"/>
              <a:buChar char="•"/>
            </a:pPr>
            <a:r>
              <a:rPr lang="es-ES" dirty="0" smtClean="0"/>
              <a:t> Por su especial interés destacan la hipertensión arterial, la </a:t>
            </a:r>
            <a:r>
              <a:rPr lang="es-ES" dirty="0" err="1" smtClean="0"/>
              <a:t>dislipemia</a:t>
            </a:r>
            <a:r>
              <a:rPr lang="es-ES" dirty="0" smtClean="0"/>
              <a:t> y la diabetes </a:t>
            </a:r>
            <a:r>
              <a:rPr lang="es-ES" dirty="0" err="1" smtClean="0"/>
              <a:t>mellitus</a:t>
            </a:r>
            <a:r>
              <a:rPr lang="es-ES" dirty="0" smtClean="0"/>
              <a:t>; también influyen otros factores como la obesidad, el tabaquismo, etc.</a:t>
            </a:r>
          </a:p>
          <a:p>
            <a:pPr>
              <a:buFont typeface="Arial" pitchFamily="34" charset="0"/>
              <a:buChar char="•"/>
            </a:pPr>
            <a:r>
              <a:rPr lang="es-ES" dirty="0" smtClean="0"/>
              <a:t> Los beneficios  de la evaluación geriátrica integral en el contexto de los factores de riesgo son múltiples pero se encuentran los siguientes: </a:t>
            </a:r>
          </a:p>
          <a:p>
            <a:pPr>
              <a:buFont typeface="Arial" pitchFamily="34" charset="0"/>
              <a:buNone/>
            </a:pPr>
            <a:r>
              <a:rPr lang="es-ES" dirty="0" smtClean="0"/>
              <a:t>1.- Evalúa la capacidad del paciente para cumplir los objetivos del tratamiento y seguir las recomendaciones </a:t>
            </a:r>
            <a:r>
              <a:rPr lang="es-ES" dirty="0" err="1" smtClean="0"/>
              <a:t>higienico-dieteticas</a:t>
            </a:r>
            <a:r>
              <a:rPr lang="es-ES" dirty="0" smtClean="0"/>
              <a:t> </a:t>
            </a:r>
          </a:p>
          <a:p>
            <a:pPr>
              <a:buFont typeface="Arial" pitchFamily="34" charset="0"/>
              <a:buNone/>
            </a:pPr>
            <a:r>
              <a:rPr lang="es-ES" dirty="0" smtClean="0"/>
              <a:t>2) estima la capacidad para el </a:t>
            </a:r>
            <a:r>
              <a:rPr lang="es-ES" dirty="0" err="1" smtClean="0"/>
              <a:t>autocuidado</a:t>
            </a:r>
            <a:r>
              <a:rPr lang="es-ES" dirty="0" smtClean="0"/>
              <a:t> y el tratamiento</a:t>
            </a:r>
          </a:p>
          <a:p>
            <a:pPr>
              <a:buFont typeface="Arial" pitchFamily="34" charset="0"/>
              <a:buNone/>
            </a:pPr>
            <a:r>
              <a:rPr lang="es-ES" dirty="0" smtClean="0"/>
              <a:t>3) evalúa el impacto de las complicaciones </a:t>
            </a:r>
            <a:r>
              <a:rPr lang="es-ES" dirty="0" err="1" smtClean="0"/>
              <a:t>cardio</a:t>
            </a:r>
            <a:r>
              <a:rPr lang="es-ES" dirty="0" smtClean="0"/>
              <a:t> y </a:t>
            </a:r>
            <a:r>
              <a:rPr lang="es-ES" dirty="0" err="1" smtClean="0"/>
              <a:t>cerebrovasculares</a:t>
            </a:r>
            <a:endParaRPr lang="es-ES" dirty="0" smtClean="0"/>
          </a:p>
          <a:p>
            <a:pPr>
              <a:buFont typeface="Arial" pitchFamily="34" charset="0"/>
              <a:buNone/>
            </a:pPr>
            <a:r>
              <a:rPr lang="es-ES" dirty="0" smtClean="0"/>
              <a:t>4) valora la probabilidad de beneficiarse de intervenciones educativas</a:t>
            </a:r>
          </a:p>
          <a:p>
            <a:pPr>
              <a:buFont typeface="Arial" pitchFamily="34" charset="0"/>
              <a:buNone/>
            </a:pPr>
            <a:r>
              <a:rPr lang="es-ES" dirty="0" smtClean="0"/>
              <a:t>5)Identifica aspectos de la calidad de vida relacionas con las enfermedades o su tratamiento</a:t>
            </a:r>
          </a:p>
          <a:p>
            <a:pPr>
              <a:buFont typeface="Arial" pitchFamily="34" charset="0"/>
              <a:buNone/>
            </a:pPr>
            <a:r>
              <a:rPr lang="es-ES" dirty="0" smtClean="0"/>
              <a:t>6) herramienta útil que disminuye la mortalidad, reduce la institucionalización y los ingresos hospitalitos y mejora el estado cognitivo y funcional.</a:t>
            </a:r>
          </a:p>
          <a:p>
            <a:pPr>
              <a:buFont typeface="Arial" pitchFamily="34" charset="0"/>
              <a:buChar char="•"/>
            </a:pPr>
            <a:r>
              <a:rPr lang="es-ES" dirty="0" smtClean="0"/>
              <a:t> Al medir el riesgo cardiovascular en el paciente mayor con cualquiera de las escalas de </a:t>
            </a:r>
            <a:r>
              <a:rPr lang="es-ES" dirty="0" err="1" smtClean="0"/>
              <a:t>Framignham</a:t>
            </a:r>
            <a:r>
              <a:rPr lang="es-ES" dirty="0" smtClean="0"/>
              <a:t>, hay que tener presente que están basadas en la probabilidad de mortalidad por cardiopatía isquémica a 10 años y que, además, no están validadas en mayores de 75 años ni consideran otras dianas de riesgo cardiovascular, de función o de cognición.</a:t>
            </a:r>
          </a:p>
          <a:p>
            <a:pPr>
              <a:buFont typeface="Arial" pitchFamily="34" charset="0"/>
              <a:buChar char="•"/>
            </a:pP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37</a:t>
            </a:fld>
            <a:endParaRPr lang="es-E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40000" lnSpcReduction="20000"/>
          </a:bodyPr>
          <a:lstStyle/>
          <a:p>
            <a:pPr>
              <a:buFont typeface="Arial" pitchFamily="34" charset="0"/>
              <a:buNone/>
            </a:pPr>
            <a:r>
              <a:rPr lang="es-ES" b="1" dirty="0" smtClean="0"/>
              <a:t>HIPERTENSIÓN ARTERIAL:</a:t>
            </a:r>
          </a:p>
          <a:p>
            <a:pPr>
              <a:buFont typeface="Arial" pitchFamily="34" charset="0"/>
              <a:buChar char="•"/>
            </a:pPr>
            <a:r>
              <a:rPr lang="es-ES" dirty="0" smtClean="0"/>
              <a:t> La prevalencia de hipertensión arterial (HTA) aumenta con la edad sobre todo por encima de 60 años. Se calcula que la prevalencia a nivel mundial es del 8,3% y alcanzara al 9,9% de la población adulta en el año 2030.</a:t>
            </a:r>
          </a:p>
          <a:p>
            <a:pPr>
              <a:buFont typeface="Arial" pitchFamily="34" charset="0"/>
              <a:buChar char="•"/>
            </a:pPr>
            <a:r>
              <a:rPr lang="es-ES" dirty="0" smtClean="0"/>
              <a:t> Más de las dos terceras partes de Las personas mayores presentaran hipertensión arterial aislada. Por contra la presión arterial diastólica aumenta hasta los 50  años y tiende a decrecer a partir de esta edad, sobre todo a partir de los 60 años con el consiguiente incremento de la presión de pulso.</a:t>
            </a:r>
          </a:p>
          <a:p>
            <a:pPr>
              <a:buFont typeface="Arial" pitchFamily="34" charset="0"/>
              <a:buChar char="•"/>
            </a:pPr>
            <a:r>
              <a:rPr lang="es-ES" dirty="0" smtClean="0"/>
              <a:t> El estudio SHEP (</a:t>
            </a:r>
            <a:r>
              <a:rPr lang="es-ES" dirty="0" err="1" smtClean="0"/>
              <a:t>Systolic</a:t>
            </a:r>
            <a:r>
              <a:rPr lang="es-ES" dirty="0" smtClean="0"/>
              <a:t> </a:t>
            </a:r>
            <a:r>
              <a:rPr lang="es-ES" dirty="0" err="1" smtClean="0"/>
              <a:t>Hipertension</a:t>
            </a:r>
            <a:r>
              <a:rPr lang="es-ES" dirty="0" smtClean="0"/>
              <a:t> in </a:t>
            </a:r>
            <a:r>
              <a:rPr lang="es-ES" dirty="0" err="1" smtClean="0"/>
              <a:t>the</a:t>
            </a:r>
            <a:r>
              <a:rPr lang="es-ES" dirty="0" smtClean="0"/>
              <a:t> </a:t>
            </a:r>
            <a:r>
              <a:rPr lang="es-ES" dirty="0" err="1" smtClean="0"/>
              <a:t>Elderly</a:t>
            </a:r>
            <a:r>
              <a:rPr lang="es-ES" dirty="0" smtClean="0"/>
              <a:t> </a:t>
            </a:r>
            <a:r>
              <a:rPr lang="es-ES" dirty="0" err="1" smtClean="0"/>
              <a:t>Program</a:t>
            </a:r>
            <a:r>
              <a:rPr lang="es-ES" dirty="0" smtClean="0"/>
              <a:t>) se objetivo que por cada  10 mm Hg de aumento de la presión de pulso se incrementa un 11% el riesgo de presentar un ictus.</a:t>
            </a:r>
          </a:p>
          <a:p>
            <a:pPr>
              <a:buFont typeface="Arial" pitchFamily="34" charset="0"/>
              <a:buChar char="•"/>
            </a:pPr>
            <a:r>
              <a:rPr lang="es-ES" dirty="0" smtClean="0"/>
              <a:t> La hipertensión arterial  es una importante causa de enfermedad cardiovascular, discapacidad y muerte, aunque la fuerza de esta asociación disminuye a medida que aumenta mucho la edad. Sin embargo, el riesgo absoluto del paciente mayor es muy elevado debido a su mayor riesgo global. La contribución de la </a:t>
            </a:r>
            <a:r>
              <a:rPr lang="es-ES" dirty="0" err="1" smtClean="0"/>
              <a:t>patologia</a:t>
            </a:r>
            <a:r>
              <a:rPr lang="es-ES" dirty="0" smtClean="0"/>
              <a:t> vascular a la demencia es importante y con una gran relevancia en este grupo etario.</a:t>
            </a:r>
          </a:p>
          <a:p>
            <a:pPr>
              <a:buFont typeface="Arial" pitchFamily="34" charset="0"/>
              <a:buNone/>
            </a:pPr>
            <a:endParaRPr lang="es-ES" dirty="0" smtClean="0"/>
          </a:p>
          <a:p>
            <a:pPr>
              <a:buFont typeface="Arial" pitchFamily="34" charset="0"/>
              <a:buNone/>
            </a:pPr>
            <a:r>
              <a:rPr lang="es-ES" b="1" dirty="0" smtClean="0"/>
              <a:t>DISLIPEMIAS:</a:t>
            </a:r>
          </a:p>
          <a:p>
            <a:pPr>
              <a:buFont typeface="Arial" pitchFamily="34" charset="0"/>
              <a:buNone/>
            </a:pPr>
            <a:endParaRPr lang="es-ES" dirty="0" smtClean="0"/>
          </a:p>
          <a:p>
            <a:pPr>
              <a:buFont typeface="Arial" pitchFamily="34" charset="0"/>
              <a:buChar char="•"/>
            </a:pPr>
            <a:r>
              <a:rPr lang="es-ES" dirty="0" smtClean="0"/>
              <a:t> A medida que avanza la edad aumenta la carga arterioesclerótica y la incidencia y prevalencia de enfermedades cardiovasculares.</a:t>
            </a:r>
          </a:p>
          <a:p>
            <a:pPr>
              <a:buFont typeface="Arial" pitchFamily="34" charset="0"/>
              <a:buChar char="•"/>
            </a:pPr>
            <a:r>
              <a:rPr lang="es-ES" dirty="0" smtClean="0"/>
              <a:t> La edad atenúa la relación entre las cifras de colesterol total y la mortalidad por enfermedad cardiovascular, pero la atenuación de esta relación es mucho menor en el caso del c-HDL.</a:t>
            </a:r>
          </a:p>
          <a:p>
            <a:pPr>
              <a:buFont typeface="Arial" pitchFamily="34" charset="0"/>
              <a:buChar char="•"/>
            </a:pPr>
            <a:r>
              <a:rPr lang="es-ES" dirty="0" smtClean="0"/>
              <a:t> La concentración plasmática de, colesterol suele aumentar desde la pubertad, se estabilizan hacia la sexta década y declina en etapas posteriores. </a:t>
            </a:r>
          </a:p>
          <a:p>
            <a:pPr>
              <a:buFont typeface="Arial" pitchFamily="34" charset="0"/>
              <a:buChar char="•"/>
            </a:pPr>
            <a:r>
              <a:rPr lang="es-ES" dirty="0" smtClean="0"/>
              <a:t> Hay una disminución  de las muertes en pacientes </a:t>
            </a:r>
            <a:r>
              <a:rPr lang="es-ES" dirty="0" err="1" smtClean="0"/>
              <a:t>hipercolesterolemicos</a:t>
            </a:r>
            <a:r>
              <a:rPr lang="es-ES" dirty="0" smtClean="0"/>
              <a:t> y una elevada prevalencia de alteraciones nutricionales y de enfermedades crónicas avanzadas y terminales en los ancianos.</a:t>
            </a:r>
          </a:p>
          <a:p>
            <a:pPr>
              <a:buFont typeface="Arial" pitchFamily="34" charset="0"/>
              <a:buChar char="•"/>
            </a:pPr>
            <a:endParaRPr lang="es-ES" dirty="0" smtClean="0"/>
          </a:p>
          <a:p>
            <a:pPr>
              <a:buFont typeface="Arial" pitchFamily="34" charset="0"/>
              <a:buNone/>
            </a:pPr>
            <a:r>
              <a:rPr lang="es-ES" b="1" dirty="0" smtClean="0"/>
              <a:t>DIABETES:</a:t>
            </a:r>
          </a:p>
          <a:p>
            <a:pPr>
              <a:buFont typeface="Arial" pitchFamily="34" charset="0"/>
              <a:buChar char="•"/>
            </a:pPr>
            <a:r>
              <a:rPr lang="es-ES" dirty="0" smtClean="0"/>
              <a:t> La prevalencia de diabetes tipo 2 aumenta con la edad. En España se encontró una prevalencia en &gt;75 años del 30,7% en varones y del 33,4% en mujeres, no conociéndose el diagnostico en el 10% de los casos.</a:t>
            </a:r>
          </a:p>
          <a:p>
            <a:pPr>
              <a:buFont typeface="Arial" pitchFamily="34" charset="0"/>
              <a:buChar char="•"/>
            </a:pPr>
            <a:r>
              <a:rPr lang="es-ES" dirty="0" smtClean="0"/>
              <a:t> Más de la mitad de la población con diabetes </a:t>
            </a:r>
            <a:r>
              <a:rPr lang="es-ES" dirty="0" err="1" smtClean="0"/>
              <a:t>mellitus</a:t>
            </a:r>
            <a:r>
              <a:rPr lang="es-ES" dirty="0" smtClean="0"/>
              <a:t> tipo 2 tendrían más de 65 años. </a:t>
            </a:r>
          </a:p>
          <a:p>
            <a:pPr>
              <a:buFont typeface="Arial" pitchFamily="34" charset="0"/>
              <a:buChar char="•"/>
            </a:pPr>
            <a:r>
              <a:rPr lang="es-ES" dirty="0" smtClean="0"/>
              <a:t> Otro 23,1% de los mayores de 75 años presentan intolerancia a la glucosa o glucemia basal alterada.</a:t>
            </a:r>
          </a:p>
          <a:p>
            <a:pPr>
              <a:buFont typeface="Arial" pitchFamily="34" charset="0"/>
              <a:buChar char="•"/>
            </a:pPr>
            <a:endParaRPr lang="es-ES" dirty="0" smtClean="0"/>
          </a:p>
          <a:p>
            <a:r>
              <a:rPr lang="es-ES" dirty="0" smtClean="0"/>
              <a:t> </a:t>
            </a:r>
            <a:r>
              <a:rPr lang="es-ES" b="1" dirty="0" smtClean="0"/>
              <a:t>Hipertensión y </a:t>
            </a:r>
            <a:r>
              <a:rPr lang="es-ES" b="1" dirty="0" err="1" smtClean="0"/>
              <a:t>Dislipemia</a:t>
            </a:r>
            <a:r>
              <a:rPr lang="es-ES" b="1" dirty="0" smtClean="0"/>
              <a:t>: </a:t>
            </a:r>
            <a:r>
              <a:rPr lang="es-ES" dirty="0" smtClean="0"/>
              <a:t>Se deben establecer claramente dos grupos poblacionales</a:t>
            </a:r>
          </a:p>
          <a:p>
            <a:r>
              <a:rPr lang="es-ES" dirty="0" smtClean="0"/>
              <a:t>	</a:t>
            </a:r>
            <a:r>
              <a:rPr lang="es-ES" b="1" dirty="0" smtClean="0"/>
              <a:t>A.- Pacientes mayores con expectativa de vida &gt;3 años, escasa </a:t>
            </a:r>
            <a:r>
              <a:rPr lang="es-ES" b="1" dirty="0" err="1" smtClean="0"/>
              <a:t>comorbilidad</a:t>
            </a:r>
            <a:r>
              <a:rPr lang="es-ES" b="1" dirty="0" smtClean="0"/>
              <a:t>, buena 	capacidad funcional y sin trastorno cognitivo importante</a:t>
            </a:r>
          </a:p>
          <a:p>
            <a:r>
              <a:rPr lang="es-ES" dirty="0" smtClean="0"/>
              <a:t>	1.- Siempre deben recomendarse cambios en el estilo de  vida (eliminar el consumo de tabaco, 	incluir recomendaciones individualizadas sobre dieta y ejercicio físico. </a:t>
            </a:r>
            <a:r>
              <a:rPr lang="es-ES" dirty="0" smtClean="0">
                <a:solidFill>
                  <a:srgbClr val="C00000"/>
                </a:solidFill>
              </a:rPr>
              <a:t>Nivel evidencia C</a:t>
            </a:r>
          </a:p>
          <a:p>
            <a:r>
              <a:rPr lang="es-ES" dirty="0" smtClean="0"/>
              <a:t>	2.- Objetivo general de presión arterial igual o inferior a 140/90 </a:t>
            </a:r>
            <a:r>
              <a:rPr lang="es-ES" dirty="0" err="1" smtClean="0"/>
              <a:t>mmHg</a:t>
            </a:r>
            <a:r>
              <a:rPr lang="es-ES" dirty="0" smtClean="0"/>
              <a:t>. Nivel evidencia A</a:t>
            </a:r>
          </a:p>
          <a:p>
            <a:r>
              <a:rPr lang="es-ES" dirty="0" smtClean="0"/>
              <a:t>	3.- Objetivo de presión arterial  en pacientes con intolerancia a la medicación </a:t>
            </a:r>
            <a:r>
              <a:rPr lang="es-ES" dirty="0" err="1" smtClean="0"/>
              <a:t>antihipertensiva</a:t>
            </a:r>
            <a:r>
              <a:rPr lang="es-ES" dirty="0" smtClean="0"/>
              <a:t> igual o 	inferior a 150/90. Nivel evidencia E.</a:t>
            </a:r>
          </a:p>
          <a:p>
            <a:r>
              <a:rPr lang="es-ES" dirty="0" smtClean="0"/>
              <a:t>	4.- Evitar presión arterial sistólica (PAS) inferior a 120 mm Hg y presión arterial diastólica (PAD) 	inferior a 80 mm </a:t>
            </a:r>
            <a:r>
              <a:rPr lang="es-ES" dirty="0" err="1" smtClean="0"/>
              <a:t>Hg.</a:t>
            </a:r>
            <a:r>
              <a:rPr lang="es-ES" dirty="0" smtClean="0"/>
              <a:t> Nivel evidencia C</a:t>
            </a:r>
          </a:p>
          <a:p>
            <a:r>
              <a:rPr lang="es-ES" dirty="0" smtClean="0"/>
              <a:t>	5.-Valorar siempre la presencia de </a:t>
            </a:r>
            <a:r>
              <a:rPr lang="es-ES" dirty="0" err="1" smtClean="0"/>
              <a:t>ortostatismo</a:t>
            </a:r>
            <a:r>
              <a:rPr lang="es-ES" dirty="0" smtClean="0"/>
              <a:t> antes de iniciar el tratamiento. Nivel de evidencia A</a:t>
            </a:r>
          </a:p>
          <a:p>
            <a:r>
              <a:rPr lang="es-ES" dirty="0" smtClean="0"/>
              <a:t>	6.- El tratamiento </a:t>
            </a:r>
            <a:r>
              <a:rPr lang="es-ES" dirty="0" err="1" smtClean="0"/>
              <a:t>antihipertensivo</a:t>
            </a:r>
            <a:r>
              <a:rPr lang="es-ES" dirty="0" smtClean="0"/>
              <a:t> estaría siempre indicado en todos los casos si no se consigue 	alcanzar los objetivos con modificación del estilo de vida (dieta sin sal, ejercicio, pérdida de peso), 	siempre que sea bien tolerado (vigilar </a:t>
            </a:r>
            <a:r>
              <a:rPr lang="es-ES" dirty="0" err="1" smtClean="0"/>
              <a:t>ortostatismo</a:t>
            </a:r>
            <a:r>
              <a:rPr lang="es-ES" dirty="0" smtClean="0"/>
              <a:t> y función renal y alteraciones electrolíticas). 	Nivel evidencia A</a:t>
            </a:r>
          </a:p>
          <a:p>
            <a:r>
              <a:rPr lang="es-ES" dirty="0" smtClean="0"/>
              <a:t>	7.- No hay evidencias de superioridad de diuréticos, inhibidores del eje renina-</a:t>
            </a:r>
            <a:r>
              <a:rPr lang="es-ES" dirty="0" err="1" smtClean="0"/>
              <a:t>angiotensina</a:t>
            </a:r>
            <a:r>
              <a:rPr lang="es-ES" dirty="0" smtClean="0"/>
              <a:t> o 	</a:t>
            </a:r>
            <a:r>
              <a:rPr lang="es-ES" dirty="0" err="1" smtClean="0"/>
              <a:t>calcioantagonistas</a:t>
            </a:r>
            <a:r>
              <a:rPr lang="es-ES" dirty="0" smtClean="0"/>
              <a:t> en  este grupo etario. Nivel evidencia E.</a:t>
            </a:r>
          </a:p>
          <a:p>
            <a:r>
              <a:rPr lang="es-ES" dirty="0" smtClean="0"/>
              <a:t>	8.- Objetivo de LDL-c en prevención primaria inferior a 130 </a:t>
            </a:r>
            <a:r>
              <a:rPr lang="es-ES" dirty="0" err="1" smtClean="0"/>
              <a:t>mgr</a:t>
            </a:r>
            <a:r>
              <a:rPr lang="es-ES" dirty="0" smtClean="0"/>
              <a:t>/dl. En prevención secundaria inferior 	a 100 </a:t>
            </a:r>
            <a:r>
              <a:rPr lang="es-ES" dirty="0" err="1" smtClean="0"/>
              <a:t>mgr</a:t>
            </a:r>
            <a:r>
              <a:rPr lang="es-ES" dirty="0" smtClean="0"/>
              <a:t>/dl, en pacientes de alto riesgo conseguir niveles inferiores a 70 </a:t>
            </a:r>
            <a:r>
              <a:rPr lang="es-ES" dirty="0" err="1" smtClean="0"/>
              <a:t>mgr</a:t>
            </a:r>
            <a:r>
              <a:rPr lang="es-ES" dirty="0" smtClean="0"/>
              <a:t>/dl. Nivel evidencia A</a:t>
            </a:r>
          </a:p>
          <a:p>
            <a:r>
              <a:rPr lang="es-ES" dirty="0" smtClean="0"/>
              <a:t>	9.- El tratamiento con </a:t>
            </a:r>
            <a:r>
              <a:rPr lang="es-ES" dirty="0" err="1" smtClean="0"/>
              <a:t>estatinas</a:t>
            </a:r>
            <a:r>
              <a:rPr lang="es-ES" dirty="0" smtClean="0"/>
              <a:t> estaría indicado en todos los casos de prevención secundaria si la 	tolerancia es buena (vigilar síntomas de miopatía) y no se consiguen objetivos con modificación del 	estilo de vida (dieta, ejercicio). Nivel evidencia A</a:t>
            </a:r>
          </a:p>
          <a:p>
            <a:r>
              <a:rPr lang="es-ES" dirty="0" smtClean="0"/>
              <a:t>	10.-El tratamiento con </a:t>
            </a:r>
            <a:r>
              <a:rPr lang="es-ES" dirty="0" err="1" smtClean="0"/>
              <a:t>estatinas</a:t>
            </a:r>
            <a:r>
              <a:rPr lang="es-ES" dirty="0" smtClean="0"/>
              <a:t> estaría indicado como prevención primaria en sujetos de alto riesgo 	(diabetes o más de dos factores de riesgo) si la tolerancia es buena (vigilar síntomas de miopatía) y 	no se consiguen modificaciones con el estilo de vida (dieta, ejercicio). Nivel evidencia C</a:t>
            </a:r>
          </a:p>
          <a:p>
            <a:r>
              <a:rPr lang="es-ES" dirty="0" smtClean="0"/>
              <a:t>	11.- La </a:t>
            </a:r>
            <a:r>
              <a:rPr lang="es-ES" dirty="0" err="1" smtClean="0"/>
              <a:t>antiagregacion</a:t>
            </a:r>
            <a:r>
              <a:rPr lang="es-ES" dirty="0" smtClean="0"/>
              <a:t> con AAS a dosis bajas (75-100 </a:t>
            </a:r>
            <a:r>
              <a:rPr lang="es-ES" dirty="0" err="1" smtClean="0"/>
              <a:t>mgr</a:t>
            </a:r>
            <a:r>
              <a:rPr lang="es-ES" dirty="0" smtClean="0"/>
              <a:t>/</a:t>
            </a:r>
            <a:r>
              <a:rPr lang="es-ES" dirty="0" err="1" smtClean="0"/>
              <a:t>dia</a:t>
            </a:r>
            <a:r>
              <a:rPr lang="es-ES" dirty="0" smtClean="0"/>
              <a:t>) está indicada en todos los casos de 	prevención secundaria, siempre que el riesgo hemorrágico no sea elevado. Nivel evidencia A</a:t>
            </a:r>
          </a:p>
          <a:p>
            <a:r>
              <a:rPr lang="es-ES" dirty="0" smtClean="0"/>
              <a:t>	12.- La </a:t>
            </a:r>
            <a:r>
              <a:rPr lang="es-ES" dirty="0" err="1" smtClean="0"/>
              <a:t>antiagregacion</a:t>
            </a:r>
            <a:r>
              <a:rPr lang="es-ES" dirty="0" smtClean="0"/>
              <a:t> con AAS a dosis bajas (75-100 </a:t>
            </a:r>
            <a:r>
              <a:rPr lang="es-ES" dirty="0" err="1" smtClean="0"/>
              <a:t>mgr</a:t>
            </a:r>
            <a:r>
              <a:rPr lang="es-ES" dirty="0" smtClean="0"/>
              <a:t>/día) está indicada como prevención 	primaria en sujetos de alto riesgo (diabetes, múltiples factores de riesgo,  enfermedad vascular 	</a:t>
            </a:r>
            <a:r>
              <a:rPr lang="es-ES" dirty="0" err="1" smtClean="0"/>
              <a:t>subclínica</a:t>
            </a:r>
            <a:r>
              <a:rPr lang="es-ES" dirty="0" smtClean="0"/>
              <a:t>). Nivel evidencia C.</a:t>
            </a:r>
          </a:p>
          <a:p>
            <a:r>
              <a:rPr lang="es-ES" dirty="0" smtClean="0"/>
              <a:t>	</a:t>
            </a:r>
          </a:p>
          <a:p>
            <a:r>
              <a:rPr lang="es-ES" b="1" dirty="0" smtClean="0"/>
              <a:t>	B.- En pacientes mayores con expectativa de vida inferior a 3 años, </a:t>
            </a:r>
            <a:r>
              <a:rPr lang="es-ES" b="1" dirty="0" err="1" smtClean="0"/>
              <a:t>comorbilidad</a:t>
            </a:r>
            <a:r>
              <a:rPr lang="es-ES" b="1" dirty="0" smtClean="0"/>
              <a:t> grave 	(fallo de órgano avanzado) demencia moderada-grave (FAST 6-7), deterioro funcional 	importante (</a:t>
            </a:r>
            <a:r>
              <a:rPr lang="es-ES" b="1" dirty="0" err="1" smtClean="0"/>
              <a:t>Barthel</a:t>
            </a:r>
            <a:r>
              <a:rPr lang="es-ES" b="1" dirty="0" smtClean="0"/>
              <a:t> inferior o igual a 60)</a:t>
            </a:r>
          </a:p>
          <a:p>
            <a:r>
              <a:rPr lang="es-ES" dirty="0" smtClean="0"/>
              <a:t>	1.- Objetivo general de presión arterial inferior o igual a 150/90 mm </a:t>
            </a:r>
            <a:r>
              <a:rPr lang="es-ES" dirty="0" err="1" smtClean="0"/>
              <a:t>Hg.</a:t>
            </a:r>
            <a:r>
              <a:rPr lang="es-ES" dirty="0" smtClean="0"/>
              <a:t> Nivel evidencia E</a:t>
            </a:r>
          </a:p>
          <a:p>
            <a:r>
              <a:rPr lang="es-ES" dirty="0" smtClean="0"/>
              <a:t>	2.- Evitar PAS inferior a 120 </a:t>
            </a:r>
            <a:r>
              <a:rPr lang="es-ES" dirty="0" err="1" smtClean="0"/>
              <a:t>mmHg</a:t>
            </a:r>
            <a:r>
              <a:rPr lang="es-ES" dirty="0" smtClean="0"/>
              <a:t> y PAD inferior a 80 </a:t>
            </a:r>
            <a:r>
              <a:rPr lang="es-ES" dirty="0" err="1" smtClean="0"/>
              <a:t>mmHg</a:t>
            </a:r>
            <a:r>
              <a:rPr lang="es-ES" dirty="0" smtClean="0"/>
              <a:t>. Nivel evidencia C</a:t>
            </a:r>
          </a:p>
          <a:p>
            <a:r>
              <a:rPr lang="es-ES" dirty="0" smtClean="0"/>
              <a:t>	3.- Si se indica medicación </a:t>
            </a:r>
            <a:r>
              <a:rPr lang="es-ES" dirty="0" err="1" smtClean="0"/>
              <a:t>antihipertensiva</a:t>
            </a:r>
            <a:r>
              <a:rPr lang="es-ES" dirty="0" smtClean="0"/>
              <a:t> es prioritario evitar eventos adversos: </a:t>
            </a:r>
            <a:r>
              <a:rPr lang="es-ES" dirty="0" err="1" smtClean="0"/>
              <a:t>ortostatismo</a:t>
            </a:r>
            <a:r>
              <a:rPr lang="es-ES" dirty="0" smtClean="0"/>
              <a:t>, 	insuficiencia renal, incontinencia urinaria, alteraciones </a:t>
            </a:r>
            <a:r>
              <a:rPr lang="es-ES" dirty="0" err="1" smtClean="0"/>
              <a:t>hidroelectrolíticas</a:t>
            </a:r>
            <a:r>
              <a:rPr lang="es-ES" dirty="0" smtClean="0"/>
              <a:t>. Nivel evidencia C</a:t>
            </a:r>
          </a:p>
          <a:p>
            <a:r>
              <a:rPr lang="es-ES" dirty="0" smtClean="0"/>
              <a:t>	4.- En general el uso de </a:t>
            </a:r>
            <a:r>
              <a:rPr lang="es-ES" dirty="0" err="1" smtClean="0"/>
              <a:t>estatinas</a:t>
            </a:r>
            <a:r>
              <a:rPr lang="es-ES" dirty="0" smtClean="0"/>
              <a:t> no está indicado. Nivel evidencia E</a:t>
            </a:r>
          </a:p>
          <a:p>
            <a:r>
              <a:rPr lang="es-ES" dirty="0" smtClean="0"/>
              <a:t>	5.- En general el uso de AAS no está indicado. Nivel evidencia E</a:t>
            </a:r>
          </a:p>
          <a:p>
            <a:pPr>
              <a:buFont typeface="Arial" pitchFamily="34" charset="0"/>
              <a:buChar char="•"/>
            </a:pPr>
            <a:endParaRPr lang="es-ES" dirty="0" smtClean="0"/>
          </a:p>
          <a:p>
            <a:pPr>
              <a:buFont typeface="Arial" pitchFamily="34" charset="0"/>
              <a:buChar char="•"/>
            </a:pPr>
            <a:endParaRPr lang="es-ES" dirty="0" smtClean="0"/>
          </a:p>
          <a:p>
            <a:pPr>
              <a:buFont typeface="Arial" pitchFamily="34" charset="0"/>
              <a:buChar char="•"/>
            </a:pP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38</a:t>
            </a:fld>
            <a:endParaRPr lang="es-E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buFont typeface="Arial" pitchFamily="34" charset="0"/>
              <a:buNone/>
            </a:pPr>
            <a:r>
              <a:rPr lang="es-ES" b="1" dirty="0" smtClean="0"/>
              <a:t>DIABETES MELLITUS:</a:t>
            </a:r>
          </a:p>
          <a:p>
            <a:pPr>
              <a:buFont typeface="Arial" pitchFamily="34" charset="0"/>
              <a:buNone/>
            </a:pPr>
            <a:endParaRPr lang="es-ES" dirty="0" smtClean="0"/>
          </a:p>
          <a:p>
            <a:pPr>
              <a:buFont typeface="Arial" pitchFamily="34" charset="0"/>
              <a:buChar char="•"/>
            </a:pPr>
            <a:r>
              <a:rPr lang="es-ES" dirty="0" smtClean="0"/>
              <a:t> La estrategia terapéutica debe individualizarse en función del objetivo planteado. </a:t>
            </a:r>
          </a:p>
          <a:p>
            <a:pPr>
              <a:buFont typeface="Arial" pitchFamily="34" charset="0"/>
              <a:buChar char="•"/>
            </a:pPr>
            <a:r>
              <a:rPr lang="es-ES" dirty="0" smtClean="0"/>
              <a:t> La dieta y el ejercicio son importantes, debido ser incluida como recomendaciones en todas las etapas de la diabetes.</a:t>
            </a:r>
          </a:p>
          <a:p>
            <a:pPr>
              <a:buFont typeface="Arial" pitchFamily="34" charset="0"/>
              <a:buChar char="•"/>
            </a:pPr>
            <a:r>
              <a:rPr lang="es-ES" dirty="0" smtClean="0"/>
              <a:t> La </a:t>
            </a:r>
            <a:r>
              <a:rPr lang="es-ES" dirty="0" err="1" smtClean="0"/>
              <a:t>metformina</a:t>
            </a:r>
            <a:r>
              <a:rPr lang="es-ES" dirty="0" smtClean="0"/>
              <a:t> constituye, salvo contraindicación o intolerancia,  el tratamiento de elección, aunque es importante monitorizar periódicamente la función renal y suspenderla ante enfermedades intercurrentes o el uso de </a:t>
            </a:r>
            <a:r>
              <a:rPr lang="es-ES" dirty="0" err="1" smtClean="0"/>
              <a:t>radiocontrastes</a:t>
            </a:r>
            <a:r>
              <a:rPr lang="es-ES" dirty="0" smtClean="0"/>
              <a:t>.</a:t>
            </a:r>
          </a:p>
          <a:p>
            <a:pPr>
              <a:buFont typeface="Arial" pitchFamily="34" charset="0"/>
              <a:buChar char="•"/>
            </a:pPr>
            <a:r>
              <a:rPr lang="es-ES" dirty="0" smtClean="0"/>
              <a:t> Los inhibidores de la DPP-4, por su buen perfil de tolerancia, eficacia y seguridad pueden y deben recomendarse como agentes de segunda línea, con preferencia sobre los fármacos </a:t>
            </a:r>
            <a:r>
              <a:rPr lang="es-ES" dirty="0" err="1" smtClean="0"/>
              <a:t>secretagogos</a:t>
            </a:r>
            <a:r>
              <a:rPr lang="es-ES" dirty="0" smtClean="0"/>
              <a:t> cuyo uso está limitado por el riesgo de hipoglucemias</a:t>
            </a:r>
          </a:p>
          <a:p>
            <a:pPr>
              <a:buFont typeface="Arial" pitchFamily="34" charset="0"/>
              <a:buChar char="•"/>
            </a:pPr>
            <a:r>
              <a:rPr lang="es-ES" dirty="0" smtClean="0"/>
              <a:t> Los análogos de insulina reducen el riesgo de hipoglucemias en comparación con la insulina humana (NPH, regular) por lo que su uso es preferible en los mayores.</a:t>
            </a:r>
          </a:p>
          <a:p>
            <a:pPr>
              <a:buFont typeface="Arial" pitchFamily="34" charset="0"/>
              <a:buChar char="•"/>
            </a:pPr>
            <a:r>
              <a:rPr lang="es-ES" dirty="0" smtClean="0"/>
              <a:t> Existen pocas evidencias que avalen el tratamiento más adecuado de la diabetes en el paciente mayor y la mayoría de recomendaciones se sustentan en estudio observacionales, en la extrapolación de estudios realizados en poblaciones más jóvenes o en la opinión de expertos.</a:t>
            </a:r>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39</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Las personas mayores, tienen mayor necesidad de protegerse mediante la vacunación por el propio envejecimiento, ya que tienen una mayor vulnerabilidad frente a las infecciones por la </a:t>
            </a:r>
            <a:r>
              <a:rPr lang="es-ES" b="1" i="1" dirty="0" err="1" smtClean="0"/>
              <a:t>inmunosenescencia</a:t>
            </a:r>
            <a:r>
              <a:rPr lang="es-ES" b="1" i="1" dirty="0" smtClean="0"/>
              <a:t>,</a:t>
            </a:r>
            <a:r>
              <a:rPr lang="es-ES" dirty="0" smtClean="0"/>
              <a:t> que origina una respuesta disminuida frente a  la infección, por descenso de la inmunidad natural, así como de la adquirida por vacunas, generando respuestas menos intensas y duraderas que en los adultos.</a:t>
            </a:r>
          </a:p>
          <a:p>
            <a:pPr lvl="0">
              <a:buFont typeface="Arial" pitchFamily="34" charset="0"/>
              <a:buChar char="•"/>
            </a:pPr>
            <a:r>
              <a:rPr lang="es-ES" dirty="0" smtClean="0"/>
              <a:t> Además en los mayores confluyen otras circunstancias que les hacen vulnerables frente a la infección debido a la </a:t>
            </a:r>
            <a:r>
              <a:rPr lang="es-ES" dirty="0" err="1" smtClean="0"/>
              <a:t>comorbilidad</a:t>
            </a:r>
            <a:r>
              <a:rPr lang="es-ES" dirty="0" smtClean="0"/>
              <a:t> o enfermedades asociadas, como la Diabetes, Malnutrición, EPOC, Cardiopatías, etc.</a:t>
            </a:r>
          </a:p>
          <a:p>
            <a:pPr lvl="0">
              <a:buFont typeface="Arial" pitchFamily="34" charset="0"/>
              <a:buChar char="•"/>
            </a:pPr>
            <a:r>
              <a:rPr lang="es-ES" dirty="0" smtClean="0"/>
              <a:t> Pese a todo lo anterior las coberturas </a:t>
            </a:r>
            <a:r>
              <a:rPr lang="es-ES" dirty="0" err="1" smtClean="0"/>
              <a:t>vacunales</a:t>
            </a:r>
            <a:r>
              <a:rPr lang="es-ES" dirty="0" smtClean="0"/>
              <a:t> en mayores de 65 años son bajas, apenas alcanzan el 60-65 % en la vacunación antigripal, debido a: ataques infundados respecto a la seguridad </a:t>
            </a:r>
            <a:r>
              <a:rPr lang="es-ES" dirty="0" err="1" smtClean="0"/>
              <a:t>vacunal</a:t>
            </a:r>
            <a:r>
              <a:rPr lang="es-ES" dirty="0" smtClean="0"/>
              <a:t> en los medios de comunicación e internet, la escasa concienciación del valor de las vacunas en adultos, y por falta de pro-actividad y </a:t>
            </a:r>
            <a:r>
              <a:rPr lang="es-ES" dirty="0" err="1" smtClean="0"/>
              <a:t>ejemplarización</a:t>
            </a:r>
            <a:r>
              <a:rPr lang="es-ES" dirty="0" smtClean="0"/>
              <a:t> de los propios trabajadores sanitarios.</a:t>
            </a:r>
          </a:p>
          <a:p>
            <a:pPr lvl="0">
              <a:buFont typeface="Arial" pitchFamily="34" charset="0"/>
              <a:buChar char="•"/>
            </a:pPr>
            <a:r>
              <a:rPr lang="es-ES" dirty="0" smtClean="0"/>
              <a:t> Un estudio en Murcia en personas mayores de 60 años que se incorporan a la vacunación </a:t>
            </a:r>
            <a:r>
              <a:rPr lang="es-ES" dirty="0" err="1" smtClean="0"/>
              <a:t>demstró</a:t>
            </a:r>
            <a:r>
              <a:rPr lang="es-ES" dirty="0" smtClean="0"/>
              <a:t> que de Gripe se vacunó en torno al 60% y de Neumococo un 17% menos.</a:t>
            </a:r>
          </a:p>
          <a:p>
            <a:pPr lvl="0">
              <a:buFont typeface="Arial" pitchFamily="34" charset="0"/>
              <a:buChar char="•"/>
            </a:pPr>
            <a:r>
              <a:rPr lang="es-ES" dirty="0" smtClean="0"/>
              <a:t> La tasa acumulada de vacunación </a:t>
            </a:r>
            <a:r>
              <a:rPr lang="es-ES" dirty="0" err="1" smtClean="0"/>
              <a:t>antineumocócica</a:t>
            </a:r>
            <a:r>
              <a:rPr lang="es-ES" dirty="0" smtClean="0"/>
              <a:t> en la Comunidad de </a:t>
            </a:r>
            <a:r>
              <a:rPr lang="es-ES" dirty="0" err="1" smtClean="0"/>
              <a:t>madird</a:t>
            </a:r>
            <a:r>
              <a:rPr lang="es-ES" dirty="0" smtClean="0"/>
              <a:t> (SISPAL) es del 61,38 en mayores de 60 años y del 72,13% en mayores de 65 años. </a:t>
            </a:r>
          </a:p>
          <a:p>
            <a:pPr lvl="0">
              <a:buFont typeface="Arial" pitchFamily="34" charset="0"/>
              <a:buChar char="•"/>
            </a:pPr>
            <a:r>
              <a:rPr lang="es-ES" dirty="0" smtClean="0"/>
              <a:t> La gripe está originada por un virus de la familia </a:t>
            </a:r>
            <a:r>
              <a:rPr lang="es-ES" dirty="0" err="1" smtClean="0"/>
              <a:t>Orthomyxoviridae</a:t>
            </a:r>
            <a:r>
              <a:rPr lang="es-ES" dirty="0" smtClean="0"/>
              <a:t>, tipo A y B. Estos virus modifican con facilidad su estructura antigénica dando numerosos subtipos. Por ello, la infección por un determinado subtipo, confiere escasa o nula protección frente a subsiguientes infecciones, a menudo causadas por otros subtipos o variantes antigénicas; y por ello se requiere un cambio de cepas anual.</a:t>
            </a:r>
          </a:p>
          <a:p>
            <a:pPr lvl="0">
              <a:buFont typeface="Arial" pitchFamily="34" charset="0"/>
              <a:buChar char="•"/>
            </a:pPr>
            <a:r>
              <a:rPr lang="es-ES" dirty="0" smtClean="0"/>
              <a:t> La gripe estacional cursa en forma de brotes epidémicos, que duran entre 5-7 semanas, en la estación fría (diciembre-marzo, en el hemisferio Norte). Los virus causantes de los brotes estacionales son fruto de variaciones antigénicas menores. </a:t>
            </a:r>
          </a:p>
          <a:p>
            <a:pPr lvl="0">
              <a:buFont typeface="Arial" pitchFamily="34" charset="0"/>
              <a:buChar char="•"/>
            </a:pPr>
            <a:r>
              <a:rPr lang="es-ES" dirty="0" smtClean="0"/>
              <a:t> Las pandemias son debidas a variaciones mayores, producidas por mecanismos de recombinación genética entre cepas humanas y cepas animales (aviar, porcina,…) dando lugar a una nueva cepa muy diferente a las que hasta ese momento habían circulado.</a:t>
            </a:r>
          </a:p>
          <a:p>
            <a:pPr lvl="0">
              <a:buFont typeface="Arial" pitchFamily="34" charset="0"/>
              <a:buChar char="•"/>
            </a:pPr>
            <a:r>
              <a:rPr lang="es-ES" dirty="0" smtClean="0"/>
              <a:t> El virus de la gripe es muy contagioso, se transmite por inhalación en forma de gotitas o aerosol. La propia respuesta inmune del organismo produce sustancias de defensa, responsables de los síntomas gripales (fiebre, mialgia, malestar). </a:t>
            </a:r>
          </a:p>
          <a:p>
            <a:pPr lvl="0">
              <a:buFont typeface="Arial" pitchFamily="34" charset="0"/>
              <a:buChar char="•"/>
            </a:pPr>
            <a:r>
              <a:rPr lang="es-ES" dirty="0" smtClean="0"/>
              <a:t> La infección por gripe en individuos sanos normalmente es un proceso no complicado de vías altas respiratorias que se resuelve en 1 a 2 semanas. Sin embargo, una respuesta inmune inadecuada, como a veces ocurre en los mayores o en los </a:t>
            </a:r>
            <a:r>
              <a:rPr lang="es-ES" dirty="0" err="1" smtClean="0"/>
              <a:t>inmunocomprometidos</a:t>
            </a:r>
            <a:r>
              <a:rPr lang="es-ES" dirty="0" smtClean="0"/>
              <a:t>, puede derivar en una neumonía vírica  primaria, o en una infección bacteriana secundaria.</a:t>
            </a:r>
          </a:p>
          <a:p>
            <a:pPr lvl="0">
              <a:buFont typeface="Arial" pitchFamily="34" charset="0"/>
              <a:buChar char="•"/>
            </a:pPr>
            <a:r>
              <a:rPr lang="es-ES" dirty="0" smtClean="0"/>
              <a:t> Los brotes de gripe conllevan un incremento de la demanda asistencial (ambulatoria, de servicios de urgencia y hospitalaria). En los mayores de 65 años, las tasas de hospitalización pueden alcanzar el 4‰, y una alta mortalidad asociada, por la descompensación de problemas cardiacos, insuficiencia cardiaca congestiva, infarto, o exacerbaciones diabéticas.</a:t>
            </a:r>
          </a:p>
          <a:p>
            <a:pPr lvl="0">
              <a:buFont typeface="Arial" pitchFamily="34" charset="0"/>
              <a:buChar char="•"/>
            </a:pPr>
            <a:r>
              <a:rPr lang="es-ES" dirty="0" smtClean="0"/>
              <a:t> Una persona puede perder 2-3 % de su masa muscular por día de reposo encamado, si presumimos que una persona mayor pueda pasar 5-7 días con gripe, puede perder un 20-30% que le pude llevar a ser dependiente para las actividades básicas de su vida diaria.</a:t>
            </a:r>
          </a:p>
          <a:p>
            <a:pPr lvl="0">
              <a:buFont typeface="Arial" pitchFamily="34" charset="0"/>
              <a:buChar char="•"/>
            </a:pPr>
            <a:r>
              <a:rPr lang="es-ES" dirty="0" smtClean="0"/>
              <a:t> El exceso de mortalidad consecuencia de los brotes estacionales de gripe, es edad dependiente, concentrándose en el 90% de los casos en mayores de 65 años y en el 95%, en mayores de 60 años.</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40</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Las vacunas antigripales actuales contienen dos antígenos frente al virus tipo A, y uno frente al tipo B, y se formulan de acuerdo a las recomendaciones que anualmente emite la Organización Mundial de la Salud (OMS). </a:t>
            </a:r>
          </a:p>
          <a:p>
            <a:pPr lvl="0">
              <a:buFont typeface="Arial" pitchFamily="34" charset="0"/>
              <a:buChar char="•"/>
            </a:pPr>
            <a:r>
              <a:rPr lang="es-ES" dirty="0" smtClean="0"/>
              <a:t> En los mayores se genera una respuesta inmune menos robusta, potente y duradera, por ello, se han ideado diferentes estrategias: aumentar la dosis del antígeno </a:t>
            </a:r>
            <a:r>
              <a:rPr lang="es-ES" dirty="0" err="1" smtClean="0"/>
              <a:t>vacunal</a:t>
            </a:r>
            <a:r>
              <a:rPr lang="es-ES" dirty="0" smtClean="0"/>
              <a:t>, crear vacunas </a:t>
            </a:r>
            <a:r>
              <a:rPr lang="es-ES" dirty="0" err="1" smtClean="0"/>
              <a:t>adyuvadas</a:t>
            </a:r>
            <a:r>
              <a:rPr lang="es-ES" dirty="0" smtClean="0"/>
              <a:t> o </a:t>
            </a:r>
            <a:r>
              <a:rPr lang="es-ES" dirty="0" err="1" smtClean="0"/>
              <a:t>virosómicas</a:t>
            </a:r>
            <a:r>
              <a:rPr lang="es-ES" dirty="0" smtClean="0"/>
              <a:t>, utilizar la vía intradérmica, etc. </a:t>
            </a:r>
          </a:p>
          <a:p>
            <a:pPr lvl="0">
              <a:buFont typeface="Arial" pitchFamily="34" charset="0"/>
              <a:buChar char="•"/>
            </a:pPr>
            <a:r>
              <a:rPr lang="es-ES" dirty="0" smtClean="0"/>
              <a:t> La vía de administración en adultos es la intramuscular en el deltoides, pero hoy es posible la vía intradérmica que podría facilitar la vacunación en determinados casos. </a:t>
            </a:r>
          </a:p>
          <a:p>
            <a:pPr lvl="0">
              <a:buFont typeface="Arial" pitchFamily="34" charset="0"/>
              <a:buChar char="•"/>
            </a:pPr>
            <a:r>
              <a:rPr lang="es-ES" dirty="0" smtClean="0"/>
              <a:t> La eficacia y efectividad de la vacunación antigripal en personas mayores es muy alta,  alrededor del 60 % y su seguridad es buena, ya que las reacciones adversas aparecen entre el 1-10% de los vacunados, a nivel local, en la zona de inyección y consisten en dolor, inflamación, eritema e induración; con una duración de 1-2 días. </a:t>
            </a:r>
            <a:endParaRPr lang="es-ES" dirty="0" smtClean="0"/>
          </a:p>
          <a:p>
            <a:pPr lvl="0">
              <a:buFont typeface="Arial" pitchFamily="34" charset="0"/>
              <a:buChar char="•"/>
            </a:pPr>
            <a:r>
              <a:rPr lang="es-ES" dirty="0" smtClean="0"/>
              <a:t> Beneficios clínicos de la vacunación antigripal en los mayores:  reducción significativa en el número de neumonías (29-32%), de patología cardiaca (19%) y enfermedad </a:t>
            </a:r>
            <a:r>
              <a:rPr lang="es-ES" dirty="0" err="1" smtClean="0"/>
              <a:t>cerebrovascular</a:t>
            </a:r>
            <a:r>
              <a:rPr lang="es-ES" dirty="0" smtClean="0"/>
              <a:t> (16-23%).  Reduce el número de consultas 30-40%, de hospitalizaciones y fallecimientos 50%, en las personas de mayor edad, tanto en domicilio, como en centros o instituciones. </a:t>
            </a:r>
          </a:p>
          <a:p>
            <a:pPr lvl="0">
              <a:buFont typeface="Arial" pitchFamily="34" charset="0"/>
              <a:buChar char="•"/>
            </a:pPr>
            <a:r>
              <a:rPr lang="es-ES" dirty="0" smtClean="0"/>
              <a:t> Este hecho, invita a la apuesta actual, de vacunar ampliamente a todos los  colectivos (mayores, adultos y niños) por el efecto de inmunidad de grupo o de rebaño que confiere, evitando la posibilidad de circulación del virus.</a:t>
            </a: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a:t>
            </a: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43</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La enfermedad </a:t>
            </a:r>
            <a:r>
              <a:rPr lang="es-ES" dirty="0" err="1" smtClean="0"/>
              <a:t>neumocócica</a:t>
            </a:r>
            <a:r>
              <a:rPr lang="es-ES" dirty="0" smtClean="0"/>
              <a:t> es un problema de salud pública importante en los mayores, producida por el neumococo o </a:t>
            </a:r>
            <a:r>
              <a:rPr lang="es-ES" i="1" dirty="0" err="1" smtClean="0"/>
              <a:t>Streptococus</a:t>
            </a:r>
            <a:r>
              <a:rPr lang="es-ES" i="1" dirty="0" smtClean="0"/>
              <a:t> </a:t>
            </a:r>
            <a:r>
              <a:rPr lang="es-ES" i="1" dirty="0" err="1" smtClean="0"/>
              <a:t>pneumoniae</a:t>
            </a:r>
            <a:r>
              <a:rPr lang="es-ES" dirty="0" smtClean="0"/>
              <a:t>, responsable de hasta el 36-50% de las neumonías adquiridas en la comunidad y del 30-50% de las hospitalarias. </a:t>
            </a:r>
          </a:p>
          <a:p>
            <a:pPr lvl="0">
              <a:buFont typeface="Arial" pitchFamily="34" charset="0"/>
              <a:buChar char="•"/>
            </a:pPr>
            <a:r>
              <a:rPr lang="es-ES" dirty="0" smtClean="0"/>
              <a:t> El reservorio del neumococo es la nasofaringe de personas asintomáticas, que actúan como portadoras; no existen vectores animales o insectos. Se transmite a través de la inhalación de gotitas de aerosol al toser, estornudar, hablar, etc. o por </a:t>
            </a:r>
            <a:r>
              <a:rPr lang="es-ES" dirty="0" err="1" smtClean="0"/>
              <a:t>autoinoculación</a:t>
            </a:r>
            <a:r>
              <a:rPr lang="es-ES" dirty="0" smtClean="0"/>
              <a:t>. </a:t>
            </a:r>
          </a:p>
          <a:p>
            <a:pPr lvl="0">
              <a:buFont typeface="Arial" pitchFamily="34" charset="0"/>
              <a:buChar char="•"/>
            </a:pPr>
            <a:r>
              <a:rPr lang="es-ES" dirty="0" smtClean="0"/>
              <a:t> La enfermedad </a:t>
            </a:r>
            <a:r>
              <a:rPr lang="es-ES" dirty="0" err="1" smtClean="0"/>
              <a:t>neumocócica</a:t>
            </a:r>
            <a:r>
              <a:rPr lang="es-ES" dirty="0" smtClean="0"/>
              <a:t> se puede desarrollar en forma no </a:t>
            </a:r>
            <a:r>
              <a:rPr lang="es-ES" dirty="0" err="1" smtClean="0"/>
              <a:t>bacteriémica</a:t>
            </a:r>
            <a:r>
              <a:rPr lang="es-ES" dirty="0" smtClean="0"/>
              <a:t> es la forma de presentación más frecuente (neumonía, meningitis, etc.), o de forma </a:t>
            </a:r>
            <a:r>
              <a:rPr lang="es-ES" dirty="0" err="1" smtClean="0"/>
              <a:t>bacteriémica</a:t>
            </a:r>
            <a:r>
              <a:rPr lang="es-ES" dirty="0" smtClean="0"/>
              <a:t> (diseminación del neumococo a sangre). </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44</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La neumonía no </a:t>
            </a:r>
            <a:r>
              <a:rPr lang="es-ES" dirty="0" err="1" smtClean="0"/>
              <a:t>bacteriémica</a:t>
            </a:r>
            <a:r>
              <a:rPr lang="es-ES" dirty="0" smtClean="0"/>
              <a:t> es la forma de presentación más frecuente de la enfermedad </a:t>
            </a:r>
            <a:r>
              <a:rPr lang="es-ES" dirty="0" err="1" smtClean="0"/>
              <a:t>neumocócica</a:t>
            </a:r>
            <a:r>
              <a:rPr lang="es-ES" dirty="0" smtClean="0"/>
              <a:t> en adultos. Tras un período de incubación corto, de 1 a 3 días, aparece de forma abrupta fiebre, escalofríos o rigidez y temblor.</a:t>
            </a:r>
          </a:p>
          <a:p>
            <a:pPr lvl="0">
              <a:buFont typeface="Arial" pitchFamily="34" charset="0"/>
              <a:buChar char="•"/>
            </a:pPr>
            <a:r>
              <a:rPr lang="es-ES" dirty="0" smtClean="0"/>
              <a:t> Otros síntomas frecuentes son la tos productiva purulenta, esputos herrumbrosos, disnea, taquipnea, dolor torácico pleural, hipoxia, taquicardia, malestar generalizado y debilidad. Entre las complicaciones de la neumonía se incluyen empiema, pericarditis, y obstrucción bronquial con colapso alveolar y formación de absceso pulmonar. Las personas de edad avanzada tienen una  mortalidad mayor. </a:t>
            </a:r>
          </a:p>
          <a:p>
            <a:pPr lvl="0">
              <a:buFont typeface="Arial" pitchFamily="34" charset="0"/>
              <a:buChar char="•"/>
            </a:pPr>
            <a:r>
              <a:rPr lang="es-ES" dirty="0" smtClean="0"/>
              <a:t> Hay factores predisponentes para el desarrollo de la enfermedad </a:t>
            </a:r>
            <a:r>
              <a:rPr lang="es-ES" dirty="0" err="1" smtClean="0"/>
              <a:t>neumocócica</a:t>
            </a:r>
            <a:r>
              <a:rPr lang="es-ES" dirty="0" smtClean="0"/>
              <a:t> invasora: edad, inmunodepresión por enfermedad o fármacos, </a:t>
            </a:r>
            <a:r>
              <a:rPr lang="es-ES" dirty="0" err="1" smtClean="0"/>
              <a:t>asplenia</a:t>
            </a:r>
            <a:r>
              <a:rPr lang="es-ES" dirty="0" smtClean="0"/>
              <a:t> (ausencia de bazo), cardiopatía y enfermedad pulmonar crónica, incluyendo asma, enfermedad renal o hepática, tabaquismo, y la pérdida de líquido </a:t>
            </a:r>
            <a:r>
              <a:rPr lang="es-ES" dirty="0" err="1" smtClean="0"/>
              <a:t>cefaloraquídeo</a:t>
            </a:r>
            <a:r>
              <a:rPr lang="es-ES" dirty="0" smtClean="0"/>
              <a:t>.</a:t>
            </a:r>
          </a:p>
          <a:p>
            <a:pPr lvl="0">
              <a:buFont typeface="Arial" pitchFamily="34" charset="0"/>
              <a:buChar char="•"/>
            </a:pPr>
            <a:r>
              <a:rPr lang="es-ES" dirty="0" smtClean="0"/>
              <a:t> La enfermedad </a:t>
            </a:r>
            <a:r>
              <a:rPr lang="es-ES" dirty="0" err="1" smtClean="0"/>
              <a:t>neumocócica</a:t>
            </a:r>
            <a:r>
              <a:rPr lang="es-ES" dirty="0" smtClean="0"/>
              <a:t> invasora (con diseminación masiva a sangre), en cualquiera de sus formas (neumonía </a:t>
            </a:r>
            <a:r>
              <a:rPr lang="es-ES" dirty="0" err="1" smtClean="0"/>
              <a:t>bacteriémica</a:t>
            </a:r>
            <a:r>
              <a:rPr lang="es-ES" dirty="0" smtClean="0"/>
              <a:t> u otras), presenta una mayor gravedad y mortalidad cuanto mayor edad tenga. La meningitis </a:t>
            </a:r>
            <a:r>
              <a:rPr lang="es-ES" dirty="0" err="1" smtClean="0"/>
              <a:t>neumocócica</a:t>
            </a:r>
            <a:r>
              <a:rPr lang="es-ES" dirty="0" smtClean="0"/>
              <a:t> tiene una alta letalidad en mayores, hasta el 80 %. La cuarta parte de los pacientes con meningitis cursan con neumonía. </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45</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La vacunación </a:t>
            </a:r>
            <a:r>
              <a:rPr lang="es-ES" dirty="0" err="1" smtClean="0"/>
              <a:t>antineumocócica</a:t>
            </a:r>
            <a:r>
              <a:rPr lang="es-ES" dirty="0" smtClean="0"/>
              <a:t> está recomendada al cumplir la edad de los 60 años, especialmente lo que viven en instituciones. </a:t>
            </a:r>
          </a:p>
          <a:p>
            <a:pPr lvl="0">
              <a:buFont typeface="Arial" pitchFamily="34" charset="0"/>
              <a:buChar char="•"/>
            </a:pPr>
            <a:r>
              <a:rPr lang="es-ES" dirty="0" smtClean="0"/>
              <a:t> En menores de los 60 años se recomienda en los que presenten determinadas condiciones de riesgo: patología crónica cardiovascular y pulmonar, hepatopatía crónica, diabetes, fallo renal crónico o síndrome </a:t>
            </a:r>
            <a:r>
              <a:rPr lang="es-ES" dirty="0" err="1" smtClean="0"/>
              <a:t>nefrótico</a:t>
            </a:r>
            <a:r>
              <a:rPr lang="es-ES" dirty="0" smtClean="0"/>
              <a:t>, </a:t>
            </a:r>
            <a:r>
              <a:rPr lang="es-ES" dirty="0" err="1" smtClean="0"/>
              <a:t>asplenia</a:t>
            </a:r>
            <a:r>
              <a:rPr lang="es-ES" dirty="0" smtClean="0"/>
              <a:t> (ausencia de bazo), personas </a:t>
            </a:r>
            <a:r>
              <a:rPr lang="es-ES" dirty="0" err="1" smtClean="0"/>
              <a:t>inmunodeprimidas</a:t>
            </a:r>
            <a:r>
              <a:rPr lang="es-ES" dirty="0" smtClean="0"/>
              <a:t> (VIH, Sida, leucemias, Linfomas, Cáncer, Mieloma, etc.) o en tratamiento inmunosupresor (esteroides, radioterapia), personas receptoras de trasplante sólido o de médula ósea, y ante artritis reumatoide en tratamiento que pueda comprometer el sistema inmune.</a:t>
            </a:r>
          </a:p>
          <a:p>
            <a:pPr lvl="0">
              <a:buFont typeface="Arial" pitchFamily="34" charset="0"/>
              <a:buChar char="•"/>
            </a:pPr>
            <a:r>
              <a:rPr lang="es-ES" dirty="0" smtClean="0"/>
              <a:t> La eficacia protectora de la vacuna frente a las formas graves invasoras de enfermedad alcanza el 60-70% en adultos de edad avanzada </a:t>
            </a:r>
            <a:r>
              <a:rPr lang="es-ES" dirty="0" err="1" smtClean="0"/>
              <a:t>inmunocompetentes</a:t>
            </a:r>
            <a:r>
              <a:rPr lang="es-ES" dirty="0" smtClean="0"/>
              <a:t> y adultos con condiciones médicas subyacentes, lo que apoya las recomendaciones de aplicación en estos colectivos. </a:t>
            </a:r>
          </a:p>
          <a:p>
            <a:pPr lvl="0">
              <a:buFont typeface="Arial" pitchFamily="34" charset="0"/>
              <a:buChar char="•"/>
            </a:pPr>
            <a:r>
              <a:rPr lang="es-ES" dirty="0" smtClean="0"/>
              <a:t> No existen estudios concluyentes sobre la efectividad en la prevención frente a neumonía no </a:t>
            </a:r>
            <a:r>
              <a:rPr lang="es-ES" dirty="0" err="1" smtClean="0"/>
              <a:t>bacteriémica</a:t>
            </a:r>
            <a:r>
              <a:rPr lang="es-ES" dirty="0" smtClean="0"/>
              <a:t> en los mismos grupos poblacionales.</a:t>
            </a:r>
          </a:p>
          <a:p>
            <a:pPr lvl="0">
              <a:buFont typeface="Arial" pitchFamily="34" charset="0"/>
              <a:buChar char="•"/>
            </a:pPr>
            <a:r>
              <a:rPr lang="es-ES" dirty="0" smtClean="0"/>
              <a:t> Contraindicaciones cabe reseñar  la reacción anafiláctica previa a esta vacuna o a cualquiera de sus componentes y tener precaución ante enfermedad aguda, moderada o severa. Se recomienda  administrar la vacuna al menos 2 semanas antes de una esplenectomía programada (extirpación del bazo) o del inicio de un tratamiento inmunosupresor y no administrarla hasta que hayan transcurrido al menos 3 meses de un tratamiento de quimio-radioterapia en enfermedad </a:t>
            </a:r>
            <a:r>
              <a:rPr lang="es-ES" dirty="0" err="1" smtClean="0"/>
              <a:t>neoplásica</a:t>
            </a:r>
            <a:r>
              <a:rPr lang="es-ES" dirty="0" smtClean="0"/>
              <a:t>.</a:t>
            </a:r>
          </a:p>
          <a:p>
            <a:pPr lvl="0">
              <a:buFont typeface="Arial" pitchFamily="34" charset="0"/>
              <a:buChar char="•"/>
            </a:pPr>
            <a:r>
              <a:rPr lang="es-ES" dirty="0" smtClean="0"/>
              <a:t> La vacuna </a:t>
            </a:r>
            <a:r>
              <a:rPr lang="es-ES" dirty="0" err="1" smtClean="0"/>
              <a:t>antineumocócica</a:t>
            </a:r>
            <a:r>
              <a:rPr lang="es-ES" dirty="0" smtClean="0"/>
              <a:t> se puede administrar al mismo tiempo que la vacuna antigripal pero en lugar anatómico diferente.</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Existen varias vacunas frente a la enfermedad </a:t>
            </a:r>
            <a:r>
              <a:rPr lang="es-ES" dirty="0" err="1" smtClean="0"/>
              <a:t>neumocócica</a:t>
            </a:r>
            <a:r>
              <a:rPr lang="es-ES" dirty="0" smtClean="0"/>
              <a:t>, la </a:t>
            </a:r>
            <a:r>
              <a:rPr lang="es-ES" b="1" dirty="0" err="1" smtClean="0"/>
              <a:t>VacNeumo</a:t>
            </a:r>
            <a:r>
              <a:rPr lang="es-ES" b="1" dirty="0" smtClean="0"/>
              <a:t> 23v</a:t>
            </a:r>
            <a:r>
              <a:rPr lang="es-ES" dirty="0" smtClean="0"/>
              <a:t> está incluida en el calendario oficial de las Comunidades Autónomas, mientras que otras como la </a:t>
            </a:r>
            <a:r>
              <a:rPr lang="es-ES" b="1" dirty="0" err="1" smtClean="0"/>
              <a:t>Prevenar</a:t>
            </a:r>
            <a:r>
              <a:rPr lang="es-ES" b="1" dirty="0" smtClean="0"/>
              <a:t> 13c</a:t>
            </a:r>
            <a:r>
              <a:rPr lang="es-ES" dirty="0" smtClean="0"/>
              <a:t>, solo está incluida oficialmente para determinados colectivos específicos. </a:t>
            </a: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47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4451" name="2 Marcador de notas"/>
          <p:cNvSpPr>
            <a:spLocks noGrp="1"/>
          </p:cNvSpPr>
          <p:nvPr>
            <p:ph type="body" idx="1"/>
          </p:nvPr>
        </p:nvSpPr>
        <p:spPr bwMode="auto">
          <a:noFill/>
        </p:spPr>
        <p:txBody>
          <a:bodyPr/>
          <a:lstStyle/>
          <a:p>
            <a:pPr eaLnBrk="1" hangingPunct="1">
              <a:spcBef>
                <a:spcPct val="0"/>
              </a:spcBef>
            </a:pPr>
            <a:endParaRPr lang="en-US" smtClean="0">
              <a:ea typeface="ＭＳ Ｐゴシック" charset="-128"/>
            </a:endParaRPr>
          </a:p>
        </p:txBody>
      </p:sp>
      <p:sp>
        <p:nvSpPr>
          <p:cNvPr id="104452" name="3 Marcador de número de diapositiva"/>
          <p:cNvSpPr>
            <a:spLocks noGrp="1"/>
          </p:cNvSpPr>
          <p:nvPr>
            <p:ph type="sldNum" sz="quarter" idx="5"/>
          </p:nvPr>
        </p:nvSpPr>
        <p:spPr bwMode="auto">
          <a:noFill/>
          <a:ln>
            <a:miter lim="800000"/>
            <a:headEnd/>
            <a:tailEnd/>
          </a:ln>
        </p:spPr>
        <p:txBody>
          <a:bodyPr/>
          <a:lstStyle/>
          <a:p>
            <a:fld id="{68DBFBD5-E325-4229-9B60-E70CC1462667}" type="slidenum">
              <a:rPr lang="es-ES" smtClean="0">
                <a:ea typeface="ＭＳ Ｐゴシック" charset="-128"/>
              </a:rPr>
              <a:pPr/>
              <a:t>48</a:t>
            </a:fld>
            <a:endParaRPr lang="es-ES" smtClean="0">
              <a:ea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0595" name="2 Marcador de notas"/>
          <p:cNvSpPr>
            <a:spLocks noGrp="1"/>
          </p:cNvSpPr>
          <p:nvPr>
            <p:ph type="body" idx="1"/>
          </p:nvPr>
        </p:nvSpPr>
        <p:spPr bwMode="auto">
          <a:noFill/>
        </p:spPr>
        <p:txBody>
          <a:bodyPr/>
          <a:lstStyle/>
          <a:p>
            <a:r>
              <a:rPr lang="en-US" dirty="0" smtClean="0">
                <a:ea typeface="ＭＳ Ｐゴシック" charset="-128"/>
              </a:rPr>
              <a:t> </a:t>
            </a:r>
            <a:r>
              <a:rPr lang="es-ES" dirty="0" smtClean="0"/>
              <a:t> </a:t>
            </a:r>
          </a:p>
          <a:p>
            <a:pPr lvl="0">
              <a:buFont typeface="Arial" pitchFamily="34" charset="0"/>
              <a:buChar char="•"/>
            </a:pPr>
            <a:r>
              <a:rPr lang="es-ES" dirty="0" smtClean="0"/>
              <a:t> Se recomienda la administración de </a:t>
            </a:r>
            <a:r>
              <a:rPr lang="es-ES" b="1" dirty="0" smtClean="0"/>
              <a:t>una única dosis</a:t>
            </a:r>
            <a:r>
              <a:rPr lang="es-ES" dirty="0" smtClean="0"/>
              <a:t> de vacuna. Aquellas personas que hubiesen recibido una dosis antes de cumplir la edad de 60 años, deberán recibir una segunda dosis al cumplir esa edad, o más tarde si no hubiesen transcurrido al menos 5 años desde la primera dosis. Solo se requerirá una dosis única cuando las personas la reciban a partir de los 60 años.</a:t>
            </a:r>
          </a:p>
          <a:p>
            <a:pPr lvl="0">
              <a:buFont typeface="Arial" pitchFamily="34" charset="0"/>
              <a:buChar char="•"/>
            </a:pPr>
            <a:endParaRPr lang="es-ES" dirty="0" smtClean="0"/>
          </a:p>
          <a:p>
            <a:pPr>
              <a:buFont typeface="Arial" pitchFamily="34" charset="0"/>
              <a:buChar char="•"/>
            </a:pPr>
            <a:r>
              <a:rPr lang="es-ES" b="1" dirty="0" smtClean="0"/>
              <a:t> Estrategia de vacunación </a:t>
            </a:r>
            <a:r>
              <a:rPr lang="es-ES" b="1" dirty="0" err="1" smtClean="0"/>
              <a:t>antineumocócica</a:t>
            </a:r>
            <a:r>
              <a:rPr lang="es-ES" b="1" dirty="0" smtClean="0"/>
              <a:t> por indicación médica y por edad </a:t>
            </a:r>
            <a:endParaRPr lang="es-ES" dirty="0" smtClean="0"/>
          </a:p>
          <a:p>
            <a:pPr lvl="0"/>
            <a:endParaRPr lang="es-ES" b="1" dirty="0" smtClean="0"/>
          </a:p>
          <a:p>
            <a:pPr lvl="0"/>
            <a:r>
              <a:rPr lang="es-ES" b="1" dirty="0" smtClean="0"/>
              <a:t>A) Adultos sanos mayores de 60 años:</a:t>
            </a:r>
            <a:endParaRPr lang="es-ES" dirty="0" smtClean="0"/>
          </a:p>
          <a:p>
            <a:pPr lvl="0"/>
            <a:r>
              <a:rPr lang="es-ES" dirty="0" smtClean="0"/>
              <a:t>Administrar una dosis única de vacuna 23-valente</a:t>
            </a:r>
            <a:r>
              <a:rPr lang="es-ES" b="1" dirty="0" smtClean="0"/>
              <a:t> </a:t>
            </a:r>
            <a:r>
              <a:rPr lang="es-ES" dirty="0" smtClean="0"/>
              <a:t>(estrategia de la mayoría de los países europeos y Estados Unidos) Austria y Suecia utilizan la vacuna 13-valente. El resto de países están pendientes de los resultados del estudio CAPITA en 2014.</a:t>
            </a:r>
          </a:p>
          <a:p>
            <a:pPr lvl="0"/>
            <a:endParaRPr lang="es-ES" dirty="0" smtClean="0"/>
          </a:p>
          <a:p>
            <a:pPr lvl="0"/>
            <a:r>
              <a:rPr lang="es-ES" b="1" dirty="0" smtClean="0"/>
              <a:t>B) Personas incluidas en grupos de riesgo:</a:t>
            </a:r>
            <a:endParaRPr lang="es-ES" dirty="0" smtClean="0"/>
          </a:p>
          <a:p>
            <a:pPr lvl="0"/>
            <a:endParaRPr lang="es-ES" b="1" dirty="0" smtClean="0"/>
          </a:p>
          <a:p>
            <a:pPr lvl="0"/>
            <a:r>
              <a:rPr lang="es-ES" b="1" dirty="0" smtClean="0"/>
              <a:t>1.- PERSONAS NO VACUNADAS PREVIAMENTE CON LA VACUNA 23-VALENTE</a:t>
            </a:r>
            <a:endParaRPr lang="es-ES" dirty="0" smtClean="0"/>
          </a:p>
          <a:p>
            <a:pPr lvl="0"/>
            <a:r>
              <a:rPr lang="es-ES" dirty="0" smtClean="0"/>
              <a:t>Administrar una 1.ª dosis de vacuna conjugada 13-valente + Administrar una 2.ª dosis de vacuna 23-valente (al menos 2 meses después de la 1.ª dosis)</a:t>
            </a:r>
          </a:p>
          <a:p>
            <a:pPr lvl="0"/>
            <a:r>
              <a:rPr lang="es-ES" b="1" dirty="0" smtClean="0"/>
              <a:t>2.- PERSONAS PREVIAMENTE VACUNADAS CON LA VACUNA 23-VALENTE</a:t>
            </a:r>
            <a:endParaRPr lang="es-ES" dirty="0" smtClean="0"/>
          </a:p>
          <a:p>
            <a:pPr lvl="0"/>
            <a:r>
              <a:rPr lang="es-ES" dirty="0" smtClean="0"/>
              <a:t>Administrar 1.ª dosis de vacuna conjugada 13-valente (al menos un año después de la última dosis) + Administrar una 2.ª dosis de vacuna 23-valente (al menos 2 meses después de la dosis anterior)</a:t>
            </a:r>
          </a:p>
          <a:p>
            <a:pPr lvl="0"/>
            <a:endParaRPr lang="es-ES" b="1" dirty="0" smtClean="0"/>
          </a:p>
          <a:p>
            <a:pPr lvl="0"/>
            <a:r>
              <a:rPr lang="es-ES" b="1" dirty="0" smtClean="0"/>
              <a:t>C) Pacientes </a:t>
            </a:r>
            <a:r>
              <a:rPr lang="es-ES" b="1" dirty="0" err="1" smtClean="0"/>
              <a:t>inmunodeprimidos</a:t>
            </a:r>
            <a:r>
              <a:rPr lang="es-ES" b="1" dirty="0" smtClean="0"/>
              <a:t>:</a:t>
            </a:r>
            <a:endParaRPr lang="es-ES" dirty="0" smtClean="0"/>
          </a:p>
          <a:p>
            <a:pPr lvl="0"/>
            <a:endParaRPr lang="es-ES" b="1" dirty="0" smtClean="0"/>
          </a:p>
          <a:p>
            <a:pPr lvl="0"/>
            <a:r>
              <a:rPr lang="es-ES" b="1" dirty="0" smtClean="0"/>
              <a:t>1.- PERSONAS NO VACUNADAS PREVIAMENTE CON LA VACUNA 23-VALENTE</a:t>
            </a:r>
            <a:endParaRPr lang="es-ES" dirty="0" smtClean="0"/>
          </a:p>
          <a:p>
            <a:pPr lvl="0"/>
            <a:r>
              <a:rPr lang="es-ES" dirty="0" smtClean="0"/>
              <a:t>Administrar una 1.ª dosis de vacuna conjugada 13-valente en la edad del diagnóstico + Administrar una 2.ª dosis de vacuna 23-valente (al menos 2 meses después de la dosis anterior) + Administrar una 3.ª dosis de vacuna 23-valente (si se han cumplido los 60 años y han transcurrido al menos 5 años desde la dosis anterior)</a:t>
            </a:r>
          </a:p>
          <a:p>
            <a:pPr lvl="0"/>
            <a:endParaRPr lang="es-ES" b="1" dirty="0" smtClean="0"/>
          </a:p>
          <a:p>
            <a:pPr lvl="0"/>
            <a:r>
              <a:rPr lang="es-ES" b="1" dirty="0" smtClean="0"/>
              <a:t>2.- PERSONAS PREVIAMENTE VACUNADAS CON LA VACUNA 23-VALENTE</a:t>
            </a:r>
            <a:endParaRPr lang="es-ES" dirty="0" smtClean="0"/>
          </a:p>
          <a:p>
            <a:pPr lvl="0"/>
            <a:r>
              <a:rPr lang="es-ES" dirty="0" smtClean="0"/>
              <a:t>Administrar una 1.ª dosis de vacuna conjugada 13-valente en la edad del diagnóstico (al menos 1 año después de la última dosis) + Administrar una 2.ª dosis de vacuna 23-valente (al menos 2 meses después de la dosis anterior) + Administrar una 3.ª dosis de vacuna 23-valente (al cumplir los 60 años y si han transcurrido al menos 5 años desde la dosis anterior)</a:t>
            </a:r>
          </a:p>
          <a:p>
            <a:r>
              <a:rPr lang="es-ES" dirty="0" smtClean="0"/>
              <a:t> </a:t>
            </a:r>
            <a:endParaRPr lang="es-ES" dirty="0"/>
          </a:p>
        </p:txBody>
      </p:sp>
      <p:sp>
        <p:nvSpPr>
          <p:cNvPr id="110596" name="3 Marcador de número de diapositiva"/>
          <p:cNvSpPr>
            <a:spLocks noGrp="1"/>
          </p:cNvSpPr>
          <p:nvPr>
            <p:ph type="sldNum" sz="quarter" idx="5"/>
          </p:nvPr>
        </p:nvSpPr>
        <p:spPr bwMode="auto">
          <a:noFill/>
          <a:ln>
            <a:miter lim="800000"/>
            <a:headEnd/>
            <a:tailEnd/>
          </a:ln>
        </p:spPr>
        <p:txBody>
          <a:bodyPr/>
          <a:lstStyle/>
          <a:p>
            <a:fld id="{37712C8E-C224-45FD-9C10-AF7A2F28D728}" type="slidenum">
              <a:rPr lang="es-ES" smtClean="0">
                <a:ea typeface="ＭＳ Ｐゴシック" charset="-128"/>
              </a:rPr>
              <a:pPr/>
              <a:t>49</a:t>
            </a:fld>
            <a:endParaRPr lang="es-ES" smtClean="0">
              <a:ea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a:t>
            </a:r>
            <a:r>
              <a:rPr lang="es-ES" b="1" dirty="0" smtClean="0"/>
              <a:t>La difteria </a:t>
            </a:r>
            <a:r>
              <a:rPr lang="es-ES" dirty="0" smtClean="0"/>
              <a:t>es una enfermedad causada por una bacteria </a:t>
            </a:r>
            <a:r>
              <a:rPr lang="es-ES" i="1" dirty="0" err="1" smtClean="0"/>
              <a:t>Corynebacterium</a:t>
            </a:r>
            <a:r>
              <a:rPr lang="es-ES" i="1" dirty="0" smtClean="0"/>
              <a:t> </a:t>
            </a:r>
            <a:r>
              <a:rPr lang="es-ES" i="1" dirty="0" err="1" smtClean="0"/>
              <a:t>diphtheriae</a:t>
            </a:r>
            <a:r>
              <a:rPr lang="es-ES" dirty="0" smtClean="0"/>
              <a:t>. Produce unas membranas de un exudado fibrinoso que se adhieren a las mucosas del tracto respiratorio superior (amígdalas y garganta). A veces puede afectar al corazón, al sistema nervioso y a la piel. </a:t>
            </a:r>
          </a:p>
          <a:p>
            <a:pPr lvl="0">
              <a:buFont typeface="Arial" pitchFamily="34" charset="0"/>
              <a:buChar char="•"/>
            </a:pPr>
            <a:r>
              <a:rPr lang="es-ES" dirty="0" smtClean="0"/>
              <a:t> Los programas de vacunación frente a la </a:t>
            </a:r>
            <a:r>
              <a:rPr lang="es-ES" dirty="0" err="1" smtClean="0"/>
              <a:t>diftería</a:t>
            </a:r>
            <a:r>
              <a:rPr lang="es-ES" dirty="0" smtClean="0"/>
              <a:t> en las décadas de 1940-1950 provocaron un descenso de la enfermedad. En la última década del pasado siglo la difteria resurgió de forma epidémica en países del este europeo, y en la primea década de este siglo en Rusia y Ucrania. </a:t>
            </a:r>
          </a:p>
          <a:p>
            <a:pPr lvl="0">
              <a:buFont typeface="Arial" pitchFamily="34" charset="0"/>
              <a:buChar char="•"/>
            </a:pPr>
            <a:r>
              <a:rPr lang="es-ES" dirty="0" smtClean="0"/>
              <a:t> En los nuevos brotes, la mayor parte de los afectados fueron adultos. </a:t>
            </a:r>
          </a:p>
          <a:p>
            <a:pPr lvl="0">
              <a:buFont typeface="Arial" pitchFamily="34" charset="0"/>
              <a:buChar char="•"/>
            </a:pPr>
            <a:r>
              <a:rPr lang="es-ES" dirty="0" smtClean="0"/>
              <a:t> </a:t>
            </a:r>
            <a:r>
              <a:rPr lang="es-ES" b="1" dirty="0" smtClean="0"/>
              <a:t>El tétanos </a:t>
            </a:r>
            <a:r>
              <a:rPr lang="es-ES" dirty="0" smtClean="0"/>
              <a:t>está causado por esporas del </a:t>
            </a:r>
            <a:r>
              <a:rPr lang="es-ES" dirty="0" err="1" smtClean="0"/>
              <a:t>Clostridium</a:t>
            </a:r>
            <a:r>
              <a:rPr lang="es-ES" dirty="0" smtClean="0"/>
              <a:t> </a:t>
            </a:r>
            <a:r>
              <a:rPr lang="es-ES" dirty="0" err="1" smtClean="0"/>
              <a:t>tetani</a:t>
            </a:r>
            <a:r>
              <a:rPr lang="es-ES" dirty="0" smtClean="0"/>
              <a:t>, diseminadas ubicuamente en el ambiente. Penetra a través de heridas y laceraciones de la piel y germinan en condiciones anaeróbicas (ausencia o escasez de oxígeno), como el que se produce en tejidos necrosados resultantes de traumatismos o heridas punzantes contaminadas con tierra, polvo de la calle o heces de animales o humanos. </a:t>
            </a:r>
          </a:p>
          <a:p>
            <a:pPr lvl="0">
              <a:buFont typeface="Arial" pitchFamily="34" charset="0"/>
              <a:buChar char="•"/>
            </a:pPr>
            <a:r>
              <a:rPr lang="es-ES" dirty="0" smtClean="0"/>
              <a:t> Las esporas germinan y pasan a la forma vegetativa o bacilo. Segrega una potente </a:t>
            </a:r>
            <a:r>
              <a:rPr lang="es-ES" dirty="0" err="1" smtClean="0"/>
              <a:t>neurotoxina</a:t>
            </a:r>
            <a:r>
              <a:rPr lang="es-ES" dirty="0" smtClean="0"/>
              <a:t>, la </a:t>
            </a:r>
            <a:r>
              <a:rPr lang="es-ES" dirty="0" err="1" smtClean="0"/>
              <a:t>tetanospasmina</a:t>
            </a:r>
            <a:r>
              <a:rPr lang="es-ES" dirty="0" smtClean="0"/>
              <a:t> que produce contracciones tónicas (sostenidas) y contracciones clónicas (sacudidas), que provocan dolorosos espasmos musculares y otros síntomas como el trismo (bloqueo o espasmo de los músculos mandibulares), rigidez muscular, facies tetánica y risa sardónica; en los estadios avanzados llega a producir afectación respiratoria grave.</a:t>
            </a:r>
          </a:p>
          <a:p>
            <a:pPr lvl="0">
              <a:buFont typeface="Arial" pitchFamily="34" charset="0"/>
              <a:buChar char="•"/>
            </a:pPr>
            <a:r>
              <a:rPr lang="es-ES" dirty="0" smtClean="0"/>
              <a:t> En nuestro entorno, las tasas más elevadas de tétanos se dan en mayores de 50 años de edad ya que a edades más jóvenes la población está protegida frente al tétanos por la vacunación infantil (a los 20 años el 95-98% está protegida); pero a partir de esas edades hay grandes bolsas de población desprotegida, por lo que se hace necesario promover la vacunación frente al tétanos en edades adultas.</a:t>
            </a:r>
          </a:p>
          <a:p>
            <a:pPr lvl="0">
              <a:buFont typeface="Arial" pitchFamily="34" charset="0"/>
              <a:buChar char="•"/>
            </a:pPr>
            <a:r>
              <a:rPr lang="es-ES" dirty="0" smtClean="0"/>
              <a:t> </a:t>
            </a:r>
            <a:r>
              <a:rPr lang="es-ES" b="1" dirty="0" smtClean="0"/>
              <a:t>La tosferina </a:t>
            </a:r>
            <a:r>
              <a:rPr lang="es-ES" dirty="0" smtClean="0"/>
              <a:t>es una enfermedad aguda de las vías respiratorias causada por una bacteria </a:t>
            </a:r>
            <a:r>
              <a:rPr lang="es-ES" dirty="0" err="1" smtClean="0"/>
              <a:t>Bordetella</a:t>
            </a:r>
            <a:r>
              <a:rPr lang="es-ES" dirty="0" smtClean="0"/>
              <a:t> </a:t>
            </a:r>
            <a:r>
              <a:rPr lang="es-ES" dirty="0" err="1" smtClean="0"/>
              <a:t>pertussis</a:t>
            </a:r>
            <a:r>
              <a:rPr lang="es-ES" dirty="0" smtClean="0"/>
              <a:t>, extremadamente contagiosa. La transmisión se produce persona a persona, por la inhalación de gotitas contaminadas al estornudar o toser una persona infectada. Tras un periodo de incubación de 7 a 10 días, la enfermedad puede variar entre asintomática o cursar con síntomas moderados o graves.</a:t>
            </a:r>
          </a:p>
          <a:p>
            <a:pPr lvl="0">
              <a:buFont typeface="Arial" pitchFamily="34" charset="0"/>
              <a:buChar char="•"/>
            </a:pPr>
            <a:r>
              <a:rPr lang="es-ES" dirty="0" smtClean="0"/>
              <a:t> Se caracteriza por tos grave, convulsiva, que se prolonga por espacio de 2 meses o más. Los menores de 6 meses presentan disnea y la enfermedad puede llegar a ser mortal por asfixia, si no reciben tratamiento adecuado y a tiempo.</a:t>
            </a:r>
          </a:p>
          <a:p>
            <a:pPr lvl="0">
              <a:buFont typeface="Arial" pitchFamily="34" charset="0"/>
              <a:buChar char="•"/>
            </a:pPr>
            <a:r>
              <a:rPr lang="es-ES" dirty="0" smtClean="0"/>
              <a:t> En los últimos 15 años, la tos ferina ha aumentado en Europa, EE.UU. y en otros países debido a un incremento real de casos, o por las mejoras en medios diagnósticos. </a:t>
            </a:r>
          </a:p>
          <a:p>
            <a:pPr lvl="0">
              <a:buFont typeface="Arial" pitchFamily="34" charset="0"/>
              <a:buChar char="•"/>
            </a:pPr>
            <a:r>
              <a:rPr lang="es-ES" dirty="0" smtClean="0"/>
              <a:t> Esto justifica la vacunación anti tos ferina en adolescentes en algunas comunidades como Madrid, con vacuna de baja carga antigénica frente a difteria, tétanos y tos ferina (</a:t>
            </a:r>
            <a:r>
              <a:rPr lang="es-ES" dirty="0" err="1" smtClean="0"/>
              <a:t>dTpa</a:t>
            </a:r>
            <a:r>
              <a:rPr lang="es-ES" dirty="0" smtClean="0"/>
              <a:t>).</a:t>
            </a:r>
          </a:p>
          <a:p>
            <a:pPr lvl="0">
              <a:buFont typeface="Arial" pitchFamily="34" charset="0"/>
              <a:buNone/>
            </a:pPr>
            <a:endParaRPr lang="es-ES" b="1" dirty="0" smtClean="0"/>
          </a:p>
          <a:p>
            <a:pPr lvl="0">
              <a:buFont typeface="Arial" pitchFamily="34" charset="0"/>
              <a:buNone/>
            </a:pPr>
            <a:r>
              <a:rPr lang="es-ES" b="1" dirty="0" smtClean="0"/>
              <a:t>Vacunación primaria del adulto:</a:t>
            </a:r>
            <a:r>
              <a:rPr lang="es-ES" dirty="0" smtClean="0"/>
              <a:t> </a:t>
            </a:r>
          </a:p>
          <a:p>
            <a:pPr lvl="0">
              <a:buFont typeface="Arial" pitchFamily="34" charset="0"/>
              <a:buChar char="•"/>
            </a:pPr>
            <a:r>
              <a:rPr lang="es-ES" b="1" dirty="0" smtClean="0"/>
              <a:t>3 dos</a:t>
            </a:r>
            <a:r>
              <a:rPr lang="es-ES" dirty="0" smtClean="0"/>
              <a:t>is de vacuna </a:t>
            </a:r>
            <a:r>
              <a:rPr lang="es-ES" b="1" i="1" dirty="0" err="1" smtClean="0"/>
              <a:t>Td</a:t>
            </a:r>
            <a:r>
              <a:rPr lang="es-ES" b="1" i="1" dirty="0" smtClean="0"/>
              <a:t> </a:t>
            </a:r>
            <a:r>
              <a:rPr lang="es-ES" dirty="0" smtClean="0"/>
              <a:t>en pauta: </a:t>
            </a:r>
            <a:r>
              <a:rPr lang="es-ES" b="1" dirty="0" smtClean="0"/>
              <a:t>0</a:t>
            </a:r>
            <a:r>
              <a:rPr lang="es-ES" dirty="0" smtClean="0"/>
              <a:t> (hoy), </a:t>
            </a:r>
            <a:r>
              <a:rPr lang="es-ES" b="1" dirty="0" smtClean="0"/>
              <a:t>1</a:t>
            </a:r>
            <a:r>
              <a:rPr lang="es-ES" dirty="0" smtClean="0"/>
              <a:t> (al menos 1 mes después de la primera dosis), </a:t>
            </a:r>
            <a:r>
              <a:rPr lang="es-ES" b="1" dirty="0" smtClean="0"/>
              <a:t>6</a:t>
            </a:r>
            <a:r>
              <a:rPr lang="es-ES" dirty="0" smtClean="0"/>
              <a:t> (al menos, 6 meses después de la primera dosis)</a:t>
            </a:r>
          </a:p>
          <a:p>
            <a:pPr lvl="0">
              <a:buFont typeface="Arial" pitchFamily="34" charset="0"/>
              <a:buChar char="•"/>
            </a:pPr>
            <a:r>
              <a:rPr lang="es-ES" b="1" dirty="0" smtClean="0"/>
              <a:t>2 dosis de recuerdo: Primera Dosis Recuerdo </a:t>
            </a:r>
            <a:r>
              <a:rPr lang="es-ES" dirty="0" smtClean="0"/>
              <a:t> a los 10 años de la 3ª Dosis. </a:t>
            </a:r>
            <a:r>
              <a:rPr lang="es-ES" b="1" dirty="0" smtClean="0"/>
              <a:t>Segunda Dosis Recuerdo </a:t>
            </a:r>
            <a:r>
              <a:rPr lang="es-ES" dirty="0" smtClean="0"/>
              <a:t>a los 10 años de la Primera Dosis de Recuerdo; hasta completar </a:t>
            </a:r>
            <a:r>
              <a:rPr lang="es-ES" b="1" dirty="0" smtClean="0"/>
              <a:t>un máximo de 5 dosis. </a:t>
            </a:r>
            <a:r>
              <a:rPr lang="es-ES" dirty="0" smtClean="0"/>
              <a:t>Actualmente se sigue la tendencia de que dosis puesta, dosis que cuenta; es decir, no hay que empezar el ciclo de nuevo aunque no se hayan cumplimentado correctamente los plazos. </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50</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None/>
            </a:pPr>
            <a:r>
              <a:rPr lang="es-ES" b="1" dirty="0" smtClean="0"/>
              <a:t>HEPATITIS A</a:t>
            </a:r>
            <a:endParaRPr lang="es-ES" dirty="0" smtClean="0"/>
          </a:p>
          <a:p>
            <a:pPr lvl="0">
              <a:buFont typeface="Arial" pitchFamily="34" charset="0"/>
              <a:buChar char="•"/>
            </a:pPr>
            <a:r>
              <a:rPr lang="es-ES" dirty="0" smtClean="0"/>
              <a:t> España: descenso global de la, a consecuencia de las mejoras higiénico-sanitarias, y paralelamente, un incremento en adolescentes y adultos susceptibles por la ingesta de alimentos o agua contaminada al viajar a países endémicos, o por relaciones homosexuales.</a:t>
            </a:r>
          </a:p>
          <a:p>
            <a:pPr lvl="0">
              <a:buFont typeface="Arial" pitchFamily="34" charset="0"/>
              <a:buChar char="•"/>
            </a:pPr>
            <a:r>
              <a:rPr lang="es-ES" dirty="0" smtClean="0"/>
              <a:t> La vacuna confiere una protección cercana al 100%. La pauta </a:t>
            </a:r>
            <a:r>
              <a:rPr lang="es-ES" dirty="0" err="1" smtClean="0"/>
              <a:t>vacunal</a:t>
            </a:r>
            <a:r>
              <a:rPr lang="es-ES" dirty="0" smtClean="0"/>
              <a:t> recomendada es de </a:t>
            </a:r>
            <a:r>
              <a:rPr lang="es-ES" b="1" dirty="0" smtClean="0"/>
              <a:t>2 dosis</a:t>
            </a:r>
            <a:r>
              <a:rPr lang="es-ES" dirty="0" smtClean="0"/>
              <a:t> (</a:t>
            </a:r>
            <a:r>
              <a:rPr lang="es-ES" b="1" dirty="0" smtClean="0"/>
              <a:t>0, 6 a 12 meses</a:t>
            </a:r>
            <a:r>
              <a:rPr lang="es-ES" dirty="0" smtClean="0"/>
              <a:t>). No se considera necesario efectuar ninguna revacunación.</a:t>
            </a:r>
          </a:p>
          <a:p>
            <a:pPr>
              <a:buFont typeface="Arial" pitchFamily="34" charset="0"/>
              <a:buNone/>
            </a:pPr>
            <a:endParaRPr lang="es-ES" b="1" dirty="0" smtClean="0"/>
          </a:p>
          <a:p>
            <a:pPr>
              <a:buFont typeface="Arial" pitchFamily="34" charset="0"/>
              <a:buNone/>
            </a:pPr>
            <a:r>
              <a:rPr lang="es-ES" b="1" dirty="0" smtClean="0"/>
              <a:t>HEPATITIS B</a:t>
            </a:r>
            <a:endParaRPr lang="es-ES" dirty="0" smtClean="0"/>
          </a:p>
          <a:p>
            <a:pPr lvl="0">
              <a:buFont typeface="Arial" pitchFamily="34" charset="0"/>
              <a:buChar char="•"/>
            </a:pPr>
            <a:r>
              <a:rPr lang="es-ES" dirty="0" smtClean="0"/>
              <a:t> La vacunación está indicada en los contactos íntimos o convivientes de portadores del virus de la hepatitis B, pacientes con hepática crónica (incluida la hepatitis C crónica), personas no inmunizadas que viajen a países endémicos,  personas con infecciones de transmisión sexual de repetición y sus parejas, receptores de transfusiones o </a:t>
            </a:r>
            <a:r>
              <a:rPr lang="es-ES" dirty="0" err="1" smtClean="0"/>
              <a:t>hemoderivados</a:t>
            </a:r>
            <a:r>
              <a:rPr lang="es-ES" dirty="0" smtClean="0"/>
              <a:t> de forma repetida, insuficiencia renal (preferentemente, en fase inicial) y pacientes en hemodiálisis.</a:t>
            </a:r>
          </a:p>
          <a:p>
            <a:pPr lvl="0">
              <a:buFont typeface="Arial" pitchFamily="34" charset="0"/>
              <a:buChar char="•"/>
            </a:pPr>
            <a:r>
              <a:rPr lang="es-ES" dirty="0" smtClean="0"/>
              <a:t> Se recomienda la vacunación frente a hepatitis B de aquellos adultos diabéticos no vacunados previamente, especialmente a los adultos menores de 60 años.</a:t>
            </a:r>
          </a:p>
          <a:p>
            <a:pPr lvl="0">
              <a:buFont typeface="Arial" pitchFamily="34" charset="0"/>
              <a:buChar char="•"/>
            </a:pPr>
            <a:r>
              <a:rPr lang="es-ES" dirty="0" smtClean="0"/>
              <a:t> La pauta habitual es de </a:t>
            </a:r>
            <a:r>
              <a:rPr lang="es-ES" b="1" dirty="0" smtClean="0"/>
              <a:t>3 dosis</a:t>
            </a:r>
            <a:r>
              <a:rPr lang="es-ES" dirty="0" smtClean="0"/>
              <a:t> (</a:t>
            </a:r>
            <a:r>
              <a:rPr lang="es-ES" b="1" dirty="0" smtClean="0"/>
              <a:t>0, 1, 6 meses</a:t>
            </a:r>
            <a:r>
              <a:rPr lang="es-ES" dirty="0" smtClean="0"/>
              <a:t>). </a:t>
            </a:r>
          </a:p>
          <a:p>
            <a:pPr lvl="0">
              <a:buFont typeface="Arial" pitchFamily="34" charset="0"/>
              <a:buChar char="•"/>
            </a:pPr>
            <a:r>
              <a:rPr lang="es-ES" dirty="0" smtClean="0"/>
              <a:t> En población </a:t>
            </a:r>
            <a:r>
              <a:rPr lang="es-ES" dirty="0" err="1" smtClean="0"/>
              <a:t>inmunocompetente</a:t>
            </a:r>
            <a:r>
              <a:rPr lang="es-ES" dirty="0" smtClean="0"/>
              <a:t>, se considera que no es necesario administra dosis de refuerzo. </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_tradnl" dirty="0" smtClean="0"/>
              <a:t> La incidencia anual del herpes zoster es mayor en las personas </a:t>
            </a:r>
            <a:r>
              <a:rPr lang="es-ES_tradnl" dirty="0" err="1" smtClean="0"/>
              <a:t>inmunocompetentes</a:t>
            </a:r>
            <a:r>
              <a:rPr lang="es-ES_tradnl" dirty="0" smtClean="0"/>
              <a:t> de 60 o más años, y aumenta con la edad. El 50% de las personas que lleguen a los 85 años sin haber padecido herpes zoster, lo padecerán durante los años que sobrevivan a esta edad.</a:t>
            </a:r>
            <a:endParaRPr lang="es-ES" dirty="0" smtClean="0"/>
          </a:p>
          <a:p>
            <a:pPr lvl="0">
              <a:buFont typeface="Arial" pitchFamily="34" charset="0"/>
              <a:buChar char="•"/>
            </a:pPr>
            <a:r>
              <a:rPr lang="es-ES_tradnl" dirty="0" smtClean="0"/>
              <a:t> Factores de riesgo del herpes zoster: edad avanzada (la inmunidad celular disminuye con la edad), enfermedades que cursan con inmunodepresión de la inmunidad celular (infección por VIH y el SIDA, las neoplasias malignas hematológicas y el trasplante de médula ósea) y los tratamientos prolongados con inmunodepresores o corticoides y la quimioterapia anticancerosa.</a:t>
            </a:r>
            <a:endParaRPr lang="es-ES" dirty="0" smtClean="0"/>
          </a:p>
          <a:p>
            <a:pPr lvl="0">
              <a:buFont typeface="Arial" pitchFamily="34" charset="0"/>
              <a:buChar char="•"/>
            </a:pPr>
            <a:r>
              <a:rPr lang="es-ES_tradnl" dirty="0" smtClean="0"/>
              <a:t> En el herpes zoster son frecuentes las complicaciones neurológicas, oftálmicas, cutáneas o viscerales. La neuralgia </a:t>
            </a:r>
            <a:r>
              <a:rPr lang="es-ES_tradnl" dirty="0" err="1" smtClean="0"/>
              <a:t>postherpética</a:t>
            </a:r>
            <a:r>
              <a:rPr lang="es-ES_tradnl" dirty="0" smtClean="0"/>
              <a:t>, es la más frecuente e importante, produce dolores muy intensos e incluso </a:t>
            </a:r>
            <a:r>
              <a:rPr lang="es-ES_tradnl" dirty="0" err="1" smtClean="0"/>
              <a:t>invalidantes</a:t>
            </a:r>
            <a:r>
              <a:rPr lang="es-ES_tradnl" dirty="0" smtClean="0"/>
              <a:t>. La frecuencia, y la duración del dolor, aumentan con la edad.  </a:t>
            </a:r>
            <a:endParaRPr lang="es-ES" dirty="0" smtClean="0"/>
          </a:p>
          <a:p>
            <a:pPr lvl="0">
              <a:buFont typeface="Arial" pitchFamily="34" charset="0"/>
              <a:buChar char="•"/>
            </a:pPr>
            <a:r>
              <a:rPr lang="es-ES_tradnl" dirty="0" smtClean="0"/>
              <a:t> La vacuna frente al herpes zoster no previene una infección, reduce la reactivación de una infección ocurrida en la infancia (Varicela), cuyo agente está latente en el organismo.</a:t>
            </a:r>
            <a:endParaRPr lang="es-ES" dirty="0" smtClean="0"/>
          </a:p>
          <a:p>
            <a:pPr lvl="0">
              <a:buFont typeface="Arial" pitchFamily="34" charset="0"/>
              <a:buChar char="•"/>
            </a:pPr>
            <a:r>
              <a:rPr lang="es-ES" dirty="0" smtClean="0"/>
              <a:t> En Europa (2007), la vacuna ha sido autorizada para la prevención del herpes zóster y la neuralgia </a:t>
            </a:r>
            <a:r>
              <a:rPr lang="es-ES" dirty="0" err="1" smtClean="0"/>
              <a:t>postherpética</a:t>
            </a:r>
            <a:r>
              <a:rPr lang="es-ES" dirty="0" smtClean="0"/>
              <a:t>, para personas </a:t>
            </a:r>
            <a:r>
              <a:rPr lang="es-ES" dirty="0" err="1" smtClean="0"/>
              <a:t>inmunocompetentes</a:t>
            </a:r>
            <a:r>
              <a:rPr lang="es-ES" dirty="0" smtClean="0"/>
              <a:t> de 50 o más años.</a:t>
            </a:r>
            <a:r>
              <a:rPr lang="es-ES_tradnl" dirty="0" smtClean="0"/>
              <a:t> Se administra </a:t>
            </a:r>
            <a:r>
              <a:rPr lang="es-ES_tradnl" b="1" dirty="0" smtClean="0"/>
              <a:t>una dosis</a:t>
            </a:r>
            <a:r>
              <a:rPr lang="es-ES_tradnl" dirty="0" smtClean="0"/>
              <a:t> única,</a:t>
            </a:r>
            <a:r>
              <a:rPr lang="es-ES_tradnl" b="1" dirty="0" smtClean="0"/>
              <a:t> </a:t>
            </a:r>
            <a:r>
              <a:rPr lang="es-ES_tradnl" dirty="0" smtClean="0"/>
              <a:t>subcutánea.</a:t>
            </a:r>
            <a:endParaRPr lang="es-ES" dirty="0" smtClean="0"/>
          </a:p>
          <a:p>
            <a:pPr>
              <a:buFont typeface="Arial" pitchFamily="34" charset="0"/>
              <a:buChar char="•"/>
            </a:pPr>
            <a:r>
              <a:rPr lang="es-ES_tradnl" dirty="0" smtClean="0"/>
              <a:t> </a:t>
            </a:r>
            <a:r>
              <a:rPr lang="es-ES" dirty="0" smtClean="0"/>
              <a:t>La vacuna frente a la varicela está recomendada en los adultos susceptibles (sin evidencia de inmunidad, por historia clínica, antecedentes de vacunación o por serología), que sean contacto familiar de personas </a:t>
            </a:r>
            <a:r>
              <a:rPr lang="es-ES" dirty="0" err="1" smtClean="0"/>
              <a:t>inmunodeprimidas</a:t>
            </a:r>
            <a:r>
              <a:rPr lang="es-ES" dirty="0" smtClean="0"/>
              <a:t>, o que tengan una enfermedad crónica que pueda predisponer a padecer una varicela grave, como cardiopatía, diabetes </a:t>
            </a:r>
            <a:r>
              <a:rPr lang="es-ES" dirty="0" err="1" smtClean="0"/>
              <a:t>mellitus</a:t>
            </a:r>
            <a:r>
              <a:rPr lang="es-ES" dirty="0" smtClean="0"/>
              <a:t>, EPOC, alcoholismo crónico, hepatopatía crónica e insuficiencia renal o receptores de hemodiálisis.</a:t>
            </a:r>
          </a:p>
          <a:p>
            <a:pPr>
              <a:buFont typeface="Arial" pitchFamily="34" charset="0"/>
              <a:buChar char="•"/>
            </a:pPr>
            <a:r>
              <a:rPr lang="es-ES" dirty="0" smtClean="0"/>
              <a:t> La pauta de vacunación es de </a:t>
            </a:r>
            <a:r>
              <a:rPr lang="es-ES" b="1" dirty="0" smtClean="0"/>
              <a:t>2 dosis</a:t>
            </a:r>
            <a:r>
              <a:rPr lang="es-ES" dirty="0" smtClean="0"/>
              <a:t>, espaciadas entre sí 4 a 8 semanas</a:t>
            </a:r>
          </a:p>
          <a:p>
            <a:pPr lvl="0">
              <a:buFont typeface="Arial" pitchFamily="34" charset="0"/>
              <a:buChar char="•"/>
            </a:pPr>
            <a:endParaRPr lang="es-ES" dirty="0" smtClean="0"/>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52</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pPr>
              <a:buFont typeface="Arial" pitchFamily="34" charset="0"/>
              <a:buNone/>
            </a:pPr>
            <a:endParaRPr lang="es-ES" dirty="0" smtClean="0"/>
          </a:p>
          <a:p>
            <a:pPr>
              <a:buFont typeface="Arial" pitchFamily="34" charset="0"/>
              <a:buNone/>
            </a:pP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53</a:t>
            </a:fld>
            <a:endParaRPr lang="es-E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El 80% de las personas mayores presentan alguna enfermedad crónica, en los cuales más del 40% se asocian dos o más de éstas (</a:t>
            </a:r>
            <a:r>
              <a:rPr lang="es-ES" dirty="0" err="1" smtClean="0"/>
              <a:t>comorbilidad</a:t>
            </a:r>
            <a:r>
              <a:rPr lang="es-ES" dirty="0" smtClean="0"/>
              <a:t>), requiriendo para su control la toma de medicamentos, cayendo en el fenómeno de la </a:t>
            </a:r>
            <a:r>
              <a:rPr lang="es-ES" dirty="0" err="1" smtClean="0"/>
              <a:t>plurifarmacia</a:t>
            </a:r>
            <a:r>
              <a:rPr lang="es-ES" dirty="0" smtClean="0"/>
              <a:t> o </a:t>
            </a:r>
            <a:r>
              <a:rPr lang="es-ES" dirty="0" err="1" smtClean="0"/>
              <a:t>polimedicación</a:t>
            </a:r>
            <a:r>
              <a:rPr lang="es-ES" dirty="0" smtClean="0"/>
              <a:t>.</a:t>
            </a:r>
          </a:p>
          <a:p>
            <a:pPr lvl="0">
              <a:buFont typeface="Arial" pitchFamily="34" charset="0"/>
              <a:buChar char="•"/>
            </a:pPr>
            <a:r>
              <a:rPr lang="es-ES" dirty="0" smtClean="0"/>
              <a:t>Los mayores representan el 17% de la población, el 30-40% del consumo y el 70% del gasto farmacéutico.</a:t>
            </a:r>
          </a:p>
          <a:p>
            <a:pPr lvl="0">
              <a:buFont typeface="Arial" pitchFamily="34" charset="0"/>
              <a:buChar char="•"/>
            </a:pPr>
            <a:r>
              <a:rPr lang="es-ES" dirty="0" smtClean="0"/>
              <a:t>El consumo de medicamentos aumenta con la edad y es mayor en la mujer. Los mayores de 75 años, el 93,4% toma algún medicamento (95,3% en mujer y 90,8% en varón), y en los mayores de 65 años el 85% (91,8%/88,9%).</a:t>
            </a:r>
          </a:p>
          <a:p>
            <a:pPr lvl="0">
              <a:buFont typeface="Arial" pitchFamily="34" charset="0"/>
              <a:buChar char="•"/>
            </a:pPr>
            <a:r>
              <a:rPr lang="es-ES" dirty="0" smtClean="0"/>
              <a:t>En el ámbito comunitario tienen un consumo promedio de 2-4 medicamentos, mientras que en los institucionalizados aumenta a 6-8 medicamentos.</a:t>
            </a:r>
          </a:p>
          <a:p>
            <a:pPr lvl="0">
              <a:buFont typeface="Arial" pitchFamily="34" charset="0"/>
              <a:buChar char="•"/>
            </a:pPr>
            <a:r>
              <a:rPr lang="es-ES" dirty="0" smtClean="0"/>
              <a:t>El 35-50% de los mayores no realiza correctamente el tratamiento (40% falta adherencia o cumplimentación y un 80-90% modifica el número de tomas o la dosis prescritas (1/2 o ¾).</a:t>
            </a:r>
          </a:p>
          <a:p>
            <a:pPr lvl="0">
              <a:buFont typeface="Arial" pitchFamily="34" charset="0"/>
              <a:buChar char="•"/>
            </a:pPr>
            <a:r>
              <a:rPr lang="es-ES" dirty="0" smtClean="0"/>
              <a:t>Causas de falta de adherencia o cumplimentación: </a:t>
            </a:r>
            <a:r>
              <a:rPr lang="es-ES" dirty="0" err="1" smtClean="0"/>
              <a:t>polimedicación</a:t>
            </a:r>
            <a:r>
              <a:rPr lang="es-ES" dirty="0" smtClean="0"/>
              <a:t>, aumento del nº de médicos prescriptores, complejidad posológica, déficit cognitivo y depresión.</a:t>
            </a:r>
          </a:p>
          <a:p>
            <a:pPr lvl="0">
              <a:buFont typeface="Arial" pitchFamily="34" charset="0"/>
              <a:buChar char="•"/>
            </a:pPr>
            <a:r>
              <a:rPr lang="es-ES" dirty="0" smtClean="0"/>
              <a:t>Grado cumplimentación en relación con el nº de medicamentos que toma: 75% cuando toman 1 medicamento y 10% si toman 9 medicamentos.</a:t>
            </a:r>
          </a:p>
          <a:p>
            <a:pPr lvl="0">
              <a:buFont typeface="Arial" pitchFamily="34" charset="0"/>
              <a:buChar char="•"/>
            </a:pPr>
            <a:r>
              <a:rPr lang="es-ES" dirty="0" smtClean="0"/>
              <a:t>La falta de adherencia conlleva mal control de enfermedades, 1/3 de las hospitalizaciones y en algunos casos a la muerte. </a:t>
            </a:r>
          </a:p>
          <a:p>
            <a:pPr lvl="0">
              <a:buFont typeface="Arial" pitchFamily="34" charset="0"/>
              <a:buChar char="•"/>
            </a:pPr>
            <a:r>
              <a:rPr lang="es-ES" dirty="0" smtClean="0"/>
              <a:t>Automedicación: es la utilización de cualquier fármaco que no ha sido prescrito por un médico, ni indicado ni supervisado por un profesional sanitario.</a:t>
            </a:r>
          </a:p>
          <a:p>
            <a:pPr lvl="0">
              <a:buFont typeface="Arial" pitchFamily="34" charset="0"/>
              <a:buChar char="•"/>
            </a:pPr>
            <a:r>
              <a:rPr lang="es-ES" dirty="0" smtClean="0"/>
              <a:t>Automedicación responsable o </a:t>
            </a:r>
            <a:r>
              <a:rPr lang="es-ES" dirty="0" err="1" smtClean="0"/>
              <a:t>autocuidado</a:t>
            </a:r>
            <a:r>
              <a:rPr lang="es-ES" dirty="0" smtClean="0"/>
              <a:t> de la salud: uso de medicamentos de libre acceso (no requieren receta médica) con indicación o supervisión de un profesional sanitario (ej. Farmacéutico). Se contrapone con la </a:t>
            </a:r>
            <a:r>
              <a:rPr lang="es-ES" dirty="0" err="1" smtClean="0"/>
              <a:t>autoprescripción</a:t>
            </a:r>
            <a:r>
              <a:rPr lang="es-ES" dirty="0" smtClean="0"/>
              <a:t> o uso indiscriminado de medicamentos que sí requieren receta médica, sin indicación ni supervisión facultativa.</a:t>
            </a:r>
          </a:p>
          <a:p>
            <a:pPr lvl="0">
              <a:buFont typeface="Arial" pitchFamily="34" charset="0"/>
              <a:buChar char="•"/>
            </a:pPr>
            <a:r>
              <a:rPr lang="es-ES" dirty="0" smtClean="0"/>
              <a:t>Adherencia al tratamiento: el hecho de tomar el medicamento prescrito en la dosis y en el momento apropiado al menos un 80% de las veces.</a:t>
            </a:r>
          </a:p>
          <a:p>
            <a:pPr lvl="0">
              <a:buFont typeface="Arial" pitchFamily="34" charset="0"/>
              <a:buChar char="•"/>
            </a:pPr>
            <a:r>
              <a:rPr lang="es-ES" dirty="0" smtClean="0"/>
              <a:t>El 55-60% de la población se </a:t>
            </a:r>
            <a:r>
              <a:rPr lang="es-ES" dirty="0" err="1" smtClean="0"/>
              <a:t>automedica</a:t>
            </a:r>
            <a:r>
              <a:rPr lang="es-ES" dirty="0" smtClean="0"/>
              <a:t>, y dentro de éstos, un 35-40% toma medicamentos que no le habían sido prescritos anteriormente. </a:t>
            </a:r>
          </a:p>
          <a:p>
            <a:pPr lvl="0">
              <a:buFont typeface="Arial" pitchFamily="34" charset="0"/>
              <a:buChar char="•"/>
            </a:pPr>
            <a:r>
              <a:rPr lang="es-ES" dirty="0" smtClean="0"/>
              <a:t>Destacan los medicamentos para el dolor, para las infecciones especialmente respiratorias, y para el estreñimiento, consumiendo analgésicos, antiinflamatorios, antitérmicos, antibióticos y laxantes.</a:t>
            </a:r>
          </a:p>
          <a:p>
            <a:pPr lvl="0">
              <a:buFont typeface="Arial" pitchFamily="34" charset="0"/>
              <a:buChar char="•"/>
            </a:pPr>
            <a:r>
              <a:rPr lang="es-ES" dirty="0" smtClean="0"/>
              <a:t>Ha de tenerse cuidado con las especialidades farmacéuticas publicitarias (EFP) utilizadas para el tratamiento de síntomas y no para la curación de enfermedades, ya que pueden dispensarse en farmacia sin receta médica, bien a petición del usuario o por indicación farmacéutica. Requieren control farmacéutico de alergias, interacciones, etc..</a:t>
            </a:r>
          </a:p>
          <a:p>
            <a:pPr lvl="0">
              <a:buFont typeface="Arial" pitchFamily="34" charset="0"/>
              <a:buChar char="•"/>
            </a:pPr>
            <a:r>
              <a:rPr lang="es-ES" dirty="0" smtClean="0"/>
              <a:t>Presentaciones como los aerosoles, inhaladores, gotas, jarabes, etc., a las que los mayores no las identifican como medicamentos, producen interacciones y efectos adversos frecuentes.</a:t>
            </a:r>
          </a:p>
          <a:p>
            <a:pPr lvl="0">
              <a:buFont typeface="Arial" pitchFamily="34" charset="0"/>
              <a:buChar char="•"/>
            </a:pPr>
            <a:r>
              <a:rPr lang="es-ES" dirty="0" smtClean="0"/>
              <a:t>Especial mención debemos hacer a los productos de los herbolarios (hipérico, hierbas de San Juan, etc.), ya que producen efectos  indeseables y adversos importantes, además de interaccionar con medicamentos esenciales para el paciente, como los anticoagulantes, </a:t>
            </a:r>
            <a:r>
              <a:rPr lang="es-ES" dirty="0" err="1" smtClean="0"/>
              <a:t>digitálicos</a:t>
            </a:r>
            <a:r>
              <a:rPr lang="es-ES" dirty="0" smtClean="0"/>
              <a:t>, etc.. </a:t>
            </a:r>
          </a:p>
          <a:p>
            <a:pPr lvl="0">
              <a:buFont typeface="Arial" pitchFamily="34" charset="0"/>
              <a:buChar char="•"/>
            </a:pPr>
            <a:r>
              <a:rPr lang="es-ES" dirty="0" smtClean="0"/>
              <a:t>El uso de medicamentos y productos sanitarios de forma inadecuada (dosis, contraindicaciones, incumplimiento o falta de adherencia, automedicación, errores, interacciones, RAM,) entraña riesgos considerables a cualquier edad, pero en los mayores, sus consecuencias pueden ser irreversibles y nefastas.</a:t>
            </a:r>
          </a:p>
          <a:p>
            <a:pPr lvl="0">
              <a:buFont typeface="Arial" pitchFamily="34" charset="0"/>
              <a:buChar char="•"/>
            </a:pPr>
            <a:r>
              <a:rPr lang="es-ES" dirty="0" smtClean="0"/>
              <a:t>En los mayores, con frecuencia  se manifiestan con síntomas atípicos (caídas, inmovilidad, incontinencia, déficit cognitivo, etc.), más que con los propios del medicamento implicado.</a:t>
            </a:r>
          </a:p>
          <a:p>
            <a:pPr lvl="0">
              <a:buFont typeface="Arial" pitchFamily="34" charset="0"/>
              <a:buChar char="•"/>
            </a:pPr>
            <a:r>
              <a:rPr lang="es-ES" dirty="0" smtClean="0"/>
              <a:t>La prescripción inadecuada de medicamentos siguiendo criterios científicos validados como los criterios </a:t>
            </a:r>
            <a:r>
              <a:rPr lang="es-ES" dirty="0" err="1" smtClean="0"/>
              <a:t>Beers</a:t>
            </a:r>
            <a:r>
              <a:rPr lang="es-ES" dirty="0" smtClean="0"/>
              <a:t> 2003, o actualmente los STOPP(medicamentos a retirar)/START(medicamentos que faltarían) y la utilización de fármacos de utilidad terapéutica baja (UTB), en los mayores es muy alta:</a:t>
            </a:r>
          </a:p>
          <a:p>
            <a:pPr marL="231137" indent="-231137">
              <a:buFont typeface="+mj-lt"/>
              <a:buAutoNum type="alphaLcParenR"/>
            </a:pPr>
            <a:r>
              <a:rPr lang="es-ES" dirty="0" err="1" smtClean="0"/>
              <a:t>Beers</a:t>
            </a:r>
            <a:r>
              <a:rPr lang="es-ES" dirty="0" smtClean="0"/>
              <a:t>: 26%, STOP: 54% y START: 48% (Montero </a:t>
            </a:r>
            <a:r>
              <a:rPr lang="es-ES" dirty="0" err="1" smtClean="0"/>
              <a:t>Errasquin</a:t>
            </a:r>
            <a:r>
              <a:rPr lang="es-ES" dirty="0" smtClean="0"/>
              <a:t> 2011)</a:t>
            </a:r>
          </a:p>
          <a:p>
            <a:pPr marL="231137" indent="-231137">
              <a:buFont typeface="+mj-lt"/>
              <a:buAutoNum type="alphaLcParenR"/>
            </a:pPr>
            <a:r>
              <a:rPr lang="es-ES" dirty="0" smtClean="0"/>
              <a:t>52,3% de los mayores toma algún medicamento inadecuado</a:t>
            </a:r>
          </a:p>
          <a:p>
            <a:pPr marL="231137" indent="-231137">
              <a:buFont typeface="+mj-lt"/>
              <a:buAutoNum type="alphaLcParenR"/>
            </a:pPr>
            <a:r>
              <a:rPr lang="es-ES" dirty="0" smtClean="0"/>
              <a:t>Inadecuados +UTB: 97% en residencias y 51% en domicilio (Blasco Patiño 2005)</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54</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Polifarmacia o </a:t>
            </a:r>
            <a:r>
              <a:rPr lang="es-ES" dirty="0" err="1" smtClean="0"/>
              <a:t>Polimedicación</a:t>
            </a:r>
            <a:r>
              <a:rPr lang="es-ES" dirty="0" smtClean="0"/>
              <a:t>: uso ≥2 principios activos de forma habitual (durante un mínimo de 240 días/año). En general nos referiremos a la </a:t>
            </a:r>
            <a:r>
              <a:rPr lang="es-ES" b="1" dirty="0" smtClean="0"/>
              <a:t>polifarmacia mayor</a:t>
            </a:r>
            <a:r>
              <a:rPr lang="es-ES" dirty="0" smtClean="0"/>
              <a:t>, o consumo de ≥5 principios activos, en dicho período de tiempo.</a:t>
            </a:r>
          </a:p>
          <a:p>
            <a:pPr defTabSz="924550">
              <a:buFont typeface="Arial" pitchFamily="34" charset="0"/>
              <a:buChar char="•"/>
              <a:defRPr/>
            </a:pPr>
            <a:r>
              <a:rPr lang="es-ES" dirty="0" smtClean="0"/>
              <a:t>Interacción medicamentosa: aumento o reducción de la acción de un medicamento cuando se administra simultáneamente con otro, pudiendo producir una intoxicación medicamentosa, una reacción tóxica, o un fracaso terapéutico.</a:t>
            </a:r>
          </a:p>
          <a:p>
            <a:pPr lvl="0">
              <a:buFont typeface="Arial" pitchFamily="34" charset="0"/>
              <a:buChar char="•"/>
            </a:pPr>
            <a:r>
              <a:rPr lang="es-ES" dirty="0" smtClean="0"/>
              <a:t>Las interacciones en los mayores son muy frecuentes y responsables del 4,8% de los ingresos hospitalarios, y los diuréticos acaparan el 42%.</a:t>
            </a:r>
          </a:p>
          <a:p>
            <a:pPr lvl="0">
              <a:buFont typeface="Arial" pitchFamily="34" charset="0"/>
              <a:buChar char="•"/>
            </a:pPr>
            <a:r>
              <a:rPr lang="es-ES" dirty="0" smtClean="0"/>
              <a:t>Las reacciones adversas medicamentosas (RAM) son proporcionales al nº de medicamentos prescritos: 10% si toma 1 medicamento y 90% cuando toman 10 o más medicamentos.</a:t>
            </a:r>
          </a:p>
          <a:p>
            <a:pPr lvl="0">
              <a:buFont typeface="Arial" pitchFamily="34" charset="0"/>
              <a:buChar char="•"/>
            </a:pPr>
            <a:r>
              <a:rPr lang="es-ES" dirty="0" smtClean="0"/>
              <a:t>Los medicamentos más implicados son los de la esfera cardiovascular 33%,  psicofármacos 28%, </a:t>
            </a:r>
            <a:r>
              <a:rPr lang="es-ES" dirty="0" err="1" smtClean="0"/>
              <a:t>AINEs</a:t>
            </a:r>
            <a:r>
              <a:rPr lang="es-ES" dirty="0" smtClean="0"/>
              <a:t>.</a:t>
            </a:r>
          </a:p>
          <a:p>
            <a:pPr lvl="0">
              <a:buFont typeface="Arial" pitchFamily="34" charset="0"/>
              <a:buChar char="•"/>
            </a:pPr>
            <a:r>
              <a:rPr lang="es-ES" dirty="0" smtClean="0"/>
              <a:t>Las RAM son responsables del 7,2-16,8% de los ingresos hospitalarios y de una mortalidad del 2,6%. Más del 50% de RAM serían prevenibles evitando estos efectos. (</a:t>
            </a:r>
            <a:r>
              <a:rPr lang="es-ES" dirty="0" err="1" smtClean="0"/>
              <a:t>Hanlon</a:t>
            </a:r>
            <a:r>
              <a:rPr lang="es-ES" dirty="0" smtClean="0"/>
              <a:t> JT, </a:t>
            </a:r>
            <a:r>
              <a:rPr lang="es-ES" dirty="0" err="1" smtClean="0"/>
              <a:t>Weinberger</a:t>
            </a:r>
            <a:r>
              <a:rPr lang="es-ES" dirty="0" smtClean="0"/>
              <a:t> M et al),  (</a:t>
            </a:r>
            <a:r>
              <a:rPr lang="es-ES" dirty="0" err="1" smtClean="0"/>
              <a:t>Gurtwitz</a:t>
            </a:r>
            <a:r>
              <a:rPr lang="es-ES" dirty="0" smtClean="0"/>
              <a:t> JH et al) (Estudios APEAS y EARCAS).</a:t>
            </a:r>
          </a:p>
          <a:p>
            <a:pPr lvl="0">
              <a:buFont typeface="Arial" pitchFamily="34" charset="0"/>
              <a:buChar char="•"/>
            </a:pPr>
            <a:r>
              <a:rPr lang="es-ES" dirty="0" smtClean="0"/>
              <a:t>Los errores en la toma de medicamentos en los mayores, suponen el 20% de todos los  errores médicos, pero no se registran y se ocultan, impidiendo su análisis y corrección</a:t>
            </a:r>
            <a:r>
              <a:rPr lang="es-ES" b="1" dirty="0" smtClean="0"/>
              <a:t> </a:t>
            </a:r>
            <a:r>
              <a:rPr lang="es-ES" dirty="0" smtClean="0"/>
              <a:t>(</a:t>
            </a:r>
            <a:r>
              <a:rPr lang="es-ES" i="1" dirty="0" err="1" smtClean="0"/>
              <a:t>Best</a:t>
            </a:r>
            <a:r>
              <a:rPr lang="es-ES" dirty="0" smtClean="0"/>
              <a:t> </a:t>
            </a:r>
            <a:r>
              <a:rPr lang="es-ES" dirty="0" err="1" smtClean="0"/>
              <a:t>Practice</a:t>
            </a:r>
            <a:r>
              <a:rPr lang="es-ES" dirty="0" smtClean="0"/>
              <a:t> 2009) y un 5% de ingresos hospitalarios</a:t>
            </a:r>
            <a:r>
              <a:rPr lang="es-ES" b="1" dirty="0" smtClean="0"/>
              <a:t> </a:t>
            </a:r>
            <a:r>
              <a:rPr lang="es-ES" dirty="0" smtClean="0"/>
              <a:t>(Martín MT. 2002). De éstos, el 13% son por error de transcripción, dispensación y administración  (SCIAS.Barcelona.2003)</a:t>
            </a:r>
          </a:p>
          <a:p>
            <a:pPr lvl="0">
              <a:buFont typeface="Arial" pitchFamily="34" charset="0"/>
              <a:buChar char="•"/>
            </a:pPr>
            <a:r>
              <a:rPr lang="es-ES" dirty="0" smtClean="0"/>
              <a:t>El 8,5% de los medicamentos prescritos no están indicados y si se retiran, el 90% podrían seguir sin usarse un año después, sin ninguna consecuencia (McDonnell PJ).</a:t>
            </a:r>
          </a:p>
          <a:p>
            <a:pPr lvl="0">
              <a:buFont typeface="Arial" pitchFamily="34" charset="0"/>
              <a:buChar char="•"/>
            </a:pPr>
            <a:r>
              <a:rPr lang="es-ES" dirty="0" smtClean="0"/>
              <a:t>Principios generales para la prescripción de medicamentos en los mayores:</a:t>
            </a:r>
          </a:p>
          <a:p>
            <a:pPr marL="231137" indent="-231137">
              <a:buFont typeface="+mj-lt"/>
              <a:buAutoNum type="arabicParenR"/>
            </a:pPr>
            <a:r>
              <a:rPr lang="es-ES" dirty="0" smtClean="0"/>
              <a:t>Reflexionar siempre sobre la necesidad de prescribir un nuevo fármaco.</a:t>
            </a:r>
          </a:p>
          <a:p>
            <a:pPr marL="231137" indent="-231137">
              <a:buFont typeface="+mj-lt"/>
              <a:buAutoNum type="arabicParenR"/>
            </a:pPr>
            <a:r>
              <a:rPr lang="es-ES" dirty="0" smtClean="0"/>
              <a:t>Revisar con periodicidad la medicación, retirando la que en ese momento no sea precisa.</a:t>
            </a:r>
          </a:p>
          <a:p>
            <a:pPr marL="231137" indent="-231137">
              <a:buFont typeface="+mj-lt"/>
              <a:buAutoNum type="arabicParenR"/>
            </a:pPr>
            <a:r>
              <a:rPr lang="es-ES" dirty="0" smtClean="0"/>
              <a:t>Seleccionar el medicamento adecuado, a dosis adecuadas, reajustándola si es preciso, comenzando de menos a más.</a:t>
            </a:r>
          </a:p>
          <a:p>
            <a:pPr marL="231137" indent="-231137">
              <a:buFont typeface="+mj-lt"/>
              <a:buAutoNum type="arabicParenR"/>
            </a:pPr>
            <a:r>
              <a:rPr lang="es-ES" dirty="0" smtClean="0"/>
              <a:t>Evitar medicamentos con estrecho margen terapéutico/tóxico (</a:t>
            </a:r>
            <a:r>
              <a:rPr lang="es-ES" dirty="0" err="1" smtClean="0"/>
              <a:t>digoxina</a:t>
            </a:r>
            <a:r>
              <a:rPr lang="es-ES" dirty="0" smtClean="0"/>
              <a:t>, benzodiacepinas de vida larga, etc.).</a:t>
            </a:r>
          </a:p>
          <a:p>
            <a:pPr marL="231137" indent="-231137">
              <a:buFont typeface="+mj-lt"/>
              <a:buAutoNum type="arabicParenR"/>
            </a:pPr>
            <a:r>
              <a:rPr lang="es-ES" dirty="0" smtClean="0"/>
              <a:t>Utilizar medicamentos con posología cómoda (toma única), diaria (los días alternos conducen a olvidos o sobredosis), de fácil recuerdo (toma en ayunas o en las comidas), con fórmula de fácil administración-deglución (solución, jarabe, parche </a:t>
            </a:r>
            <a:r>
              <a:rPr lang="es-ES" dirty="0" err="1" smtClean="0"/>
              <a:t>transdérmico</a:t>
            </a:r>
            <a:r>
              <a:rPr lang="es-ES" dirty="0" smtClean="0"/>
              <a:t>), y con envase manejable, etc..</a:t>
            </a:r>
          </a:p>
          <a:p>
            <a:pPr marL="231137" indent="-231137">
              <a:buFont typeface="+mj-lt"/>
              <a:buAutoNum type="arabicParenR"/>
            </a:pPr>
            <a:r>
              <a:rPr lang="es-ES" dirty="0" smtClean="0"/>
              <a:t>Valorar la capacidad autónoma para su manejo, administración y cumplimiento-adherencia, en función de su estado anímico, cognitivo, visual y auditivo.</a:t>
            </a:r>
          </a:p>
          <a:p>
            <a:pPr marL="231137" indent="-231137">
              <a:buFont typeface="+mj-lt"/>
              <a:buAutoNum type="arabicParenR"/>
            </a:pPr>
            <a:r>
              <a:rPr lang="es-ES" dirty="0" smtClean="0"/>
              <a:t>Valorar las interacciones con la medicación prescrita, estar atentos a los efectos adversos y evitar el efecto “dominó” (prescripción de un medicamento para controlar el efecto adverso de otro, que podría ser sustituido por otra alternativa).</a:t>
            </a:r>
          </a:p>
          <a:p>
            <a:pPr marL="231137" indent="-231137">
              <a:buFont typeface="+mj-lt"/>
              <a:buAutoNum type="arabicParenR"/>
            </a:pPr>
            <a:r>
              <a:rPr lang="es-ES" dirty="0" smtClean="0"/>
              <a:t>Explicar adecuadamente e incluso mediante dibujo gráfico o calendario de las tomas.</a:t>
            </a:r>
          </a:p>
          <a:p>
            <a:pPr marL="231137" indent="-231137">
              <a:buFont typeface="+mj-lt"/>
              <a:buAutoNum type="arabicParenR"/>
            </a:pPr>
            <a:r>
              <a:rPr lang="es-ES" dirty="0" smtClean="0"/>
              <a:t>En casos de polifarmacia en los que se intuya dificultad, recurrir a los sistemas personalizados de dosificación (diarios o semanales), preparados por los familiares o farmacia. </a:t>
            </a:r>
          </a:p>
          <a:p>
            <a:pPr marL="231137" indent="-231137">
              <a:buFont typeface="+mj-lt"/>
              <a:buAutoNum type="arabicParenR"/>
            </a:pPr>
            <a:r>
              <a:rPr lang="es-ES" dirty="0" smtClean="0"/>
              <a:t>Controlar las condiciones de conservación y caducidades de los medicamentos de los que se dispone en el domicilio.</a:t>
            </a:r>
          </a:p>
          <a:p>
            <a:pPr marL="231137" indent="-231137">
              <a:buFont typeface="+mj-lt"/>
              <a:buAutoNum type="arabicParenR"/>
            </a:pPr>
            <a:r>
              <a:rPr lang="es-ES" dirty="0" smtClean="0"/>
              <a:t>Tener en cuenta la farmacocinética y farmacodinamia en los mayores que le dan una mayor sensibilidad y un estrecho margen terapéutico/tóxico. </a:t>
            </a:r>
          </a:p>
          <a:p>
            <a:endParaRPr lang="es-ES" dirty="0" smtClean="0"/>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55</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r>
              <a:rPr lang="es-ES" b="1" dirty="0" smtClean="0"/>
              <a:t>FARMACOCINÉTICA EN LOS MAYORES</a:t>
            </a:r>
            <a:endParaRPr lang="es-ES" dirty="0" smtClean="0"/>
          </a:p>
          <a:p>
            <a:r>
              <a:rPr lang="es-ES" b="1" dirty="0" smtClean="0"/>
              <a:t>ABSORCIÓN</a:t>
            </a:r>
            <a:endParaRPr lang="es-ES" dirty="0" smtClean="0"/>
          </a:p>
          <a:p>
            <a:r>
              <a:rPr lang="es-ES" dirty="0" smtClean="0"/>
              <a:t>↓Acidez y Vaciado Gástrico</a:t>
            </a:r>
          </a:p>
          <a:p>
            <a:r>
              <a:rPr lang="es-ES" dirty="0" smtClean="0"/>
              <a:t>↓Movilidad Gastrointestinal</a:t>
            </a:r>
          </a:p>
          <a:p>
            <a:r>
              <a:rPr lang="es-ES" dirty="0" smtClean="0"/>
              <a:t>↓Flujo Sanguíneo Intestinal</a:t>
            </a:r>
          </a:p>
          <a:p>
            <a:r>
              <a:rPr lang="es-ES" dirty="0" smtClean="0"/>
              <a:t>↓Absorción</a:t>
            </a:r>
          </a:p>
          <a:p>
            <a:r>
              <a:rPr lang="es-ES" b="1" dirty="0" smtClean="0"/>
              <a:t>DISTRIBUCIÓN</a:t>
            </a:r>
            <a:endParaRPr lang="es-ES" dirty="0" smtClean="0"/>
          </a:p>
          <a:p>
            <a:r>
              <a:rPr lang="es-ES" dirty="0" smtClean="0"/>
              <a:t>↓Masa Total, Magra y Agua del organismo</a:t>
            </a:r>
          </a:p>
          <a:p>
            <a:r>
              <a:rPr lang="es-ES" dirty="0" smtClean="0"/>
              <a:t>↑Masa Grasa del Organismo</a:t>
            </a:r>
          </a:p>
          <a:p>
            <a:r>
              <a:rPr lang="es-ES" dirty="0" smtClean="0"/>
              <a:t>↓Albúmina Plasmática</a:t>
            </a:r>
          </a:p>
          <a:p>
            <a:r>
              <a:rPr lang="es-ES" b="1" dirty="0" smtClean="0"/>
              <a:t>METABOLISMO</a:t>
            </a:r>
            <a:endParaRPr lang="es-ES" dirty="0" smtClean="0"/>
          </a:p>
          <a:p>
            <a:r>
              <a:rPr lang="es-ES" dirty="0" smtClean="0"/>
              <a:t>↓Masa y Flujo Sanguíneo Hepático</a:t>
            </a:r>
          </a:p>
          <a:p>
            <a:r>
              <a:rPr lang="es-ES" dirty="0" smtClean="0"/>
              <a:t>↓Metabolismo Hepático (Fase I= Oxidación y Reducción)</a:t>
            </a:r>
          </a:p>
          <a:p>
            <a:r>
              <a:rPr lang="es-ES" b="1" dirty="0" smtClean="0"/>
              <a:t>EXCRECIÓN</a:t>
            </a:r>
            <a:endParaRPr lang="es-ES" dirty="0" smtClean="0"/>
          </a:p>
          <a:p>
            <a:r>
              <a:rPr lang="es-ES" dirty="0" smtClean="0"/>
              <a:t>↓Filtrado Glomerular</a:t>
            </a:r>
          </a:p>
          <a:p>
            <a:r>
              <a:rPr lang="es-ES" dirty="0" smtClean="0"/>
              <a:t>↓Función Tubular</a:t>
            </a:r>
          </a:p>
          <a:p>
            <a:r>
              <a:rPr lang="es-ES" dirty="0" smtClean="0"/>
              <a:t> </a:t>
            </a:r>
          </a:p>
          <a:p>
            <a:r>
              <a:rPr lang="es-ES" dirty="0" smtClean="0"/>
              <a:t> </a:t>
            </a:r>
          </a:p>
          <a:p>
            <a:pPr lvl="0">
              <a:buFont typeface="Arial" pitchFamily="34" charset="0"/>
              <a:buChar char="•"/>
            </a:pPr>
            <a:r>
              <a:rPr lang="es-ES" dirty="0" smtClean="0"/>
              <a:t>Son esenciales en los mayores los programas de uso racional y responsable de medicamentos y productos sanitarios.</a:t>
            </a:r>
          </a:p>
          <a:p>
            <a:pPr lvl="0">
              <a:buFont typeface="Arial" pitchFamily="34" charset="0"/>
              <a:buChar char="•"/>
            </a:pPr>
            <a:r>
              <a:rPr lang="es-ES" dirty="0" smtClean="0"/>
              <a:t>Es esencial la participación activa del farmacéutico como “agente de salud”, para el control de estos procesos como la automedicación, interacciones, adherencia-cumplimentación, control de errores, etc.</a:t>
            </a:r>
          </a:p>
          <a:p>
            <a:r>
              <a:rPr lang="es-ES" b="1" dirty="0" smtClean="0"/>
              <a:t>Criterios STOPP/START:</a:t>
            </a:r>
          </a:p>
          <a:p>
            <a:endParaRPr lang="es-ES" b="1" dirty="0" smtClean="0"/>
          </a:p>
          <a:p>
            <a:pPr defTabSz="924550">
              <a:defRPr/>
            </a:pPr>
            <a:r>
              <a:rPr lang="es-ES" dirty="0" smtClean="0"/>
              <a:t>Se trata de unos criterios más adecuados a la prescripción y vademécum europeo, que los criterios </a:t>
            </a:r>
            <a:r>
              <a:rPr lang="es-ES" dirty="0" err="1" smtClean="0"/>
              <a:t>Beers</a:t>
            </a:r>
            <a:r>
              <a:rPr lang="es-ES" dirty="0" smtClean="0"/>
              <a:t> americanos, y que además combina criterios clínicos y farmacológicos para evaluar la adecuación de la prescripción. Consta de 64 criterios STOPP (medicamentos posiblemente inadecuados y que requieren se evalúen otras alternativas terapéuticas) y 22 criterios START (medicamentos que posiblemente debiesen tener prescritos, con los problemas de salud que padece).</a:t>
            </a:r>
          </a:p>
          <a:p>
            <a:endParaRPr lang="es-ES" b="1" dirty="0" smtClean="0"/>
          </a:p>
          <a:p>
            <a:r>
              <a:rPr lang="es-ES" b="1" dirty="0" smtClean="0"/>
              <a:t>Criterios STOPP (</a:t>
            </a:r>
            <a:r>
              <a:rPr lang="es-ES" b="1" dirty="0" err="1" smtClean="0"/>
              <a:t>Screening</a:t>
            </a:r>
            <a:r>
              <a:rPr lang="es-ES" b="1" dirty="0" smtClean="0"/>
              <a:t> </a:t>
            </a:r>
            <a:r>
              <a:rPr lang="es-ES" b="1" dirty="0" err="1" smtClean="0"/>
              <a:t>Tool</a:t>
            </a:r>
            <a:r>
              <a:rPr lang="es-ES" b="1" dirty="0" smtClean="0"/>
              <a:t> of </a:t>
            </a:r>
            <a:r>
              <a:rPr lang="es-ES" b="1" dirty="0" err="1" smtClean="0"/>
              <a:t>Older</a:t>
            </a:r>
            <a:r>
              <a:rPr lang="es-ES" b="1" dirty="0" smtClean="0"/>
              <a:t> </a:t>
            </a:r>
            <a:r>
              <a:rPr lang="es-ES" b="1" dirty="0" err="1" smtClean="0"/>
              <a:t>Person´s</a:t>
            </a:r>
            <a:r>
              <a:rPr lang="es-ES" b="1" dirty="0" smtClean="0"/>
              <a:t> </a:t>
            </a:r>
            <a:r>
              <a:rPr lang="es-ES" b="1" dirty="0" err="1" smtClean="0"/>
              <a:t>Prescriptions</a:t>
            </a:r>
            <a:r>
              <a:rPr lang="es-ES" b="1" dirty="0" smtClean="0"/>
              <a:t>/</a:t>
            </a:r>
            <a:endParaRPr lang="es-ES" dirty="0" smtClean="0"/>
          </a:p>
          <a:p>
            <a:endParaRPr lang="es-ES" b="1" dirty="0" smtClean="0"/>
          </a:p>
          <a:p>
            <a:r>
              <a:rPr lang="es-ES" b="1" dirty="0" smtClean="0"/>
              <a:t>A) Sistema cardiovascular</a:t>
            </a:r>
            <a:endParaRPr lang="es-ES" dirty="0" smtClean="0"/>
          </a:p>
          <a:p>
            <a:r>
              <a:rPr lang="es-ES" dirty="0" smtClean="0"/>
              <a:t>1- </a:t>
            </a:r>
            <a:r>
              <a:rPr lang="es-ES" dirty="0" err="1" smtClean="0"/>
              <a:t>Digoxina</a:t>
            </a:r>
            <a:r>
              <a:rPr lang="es-ES" dirty="0" smtClean="0"/>
              <a:t> dosis superiores a 125 </a:t>
            </a:r>
            <a:r>
              <a:rPr lang="es-ES" dirty="0" err="1" smtClean="0"/>
              <a:t>ug</a:t>
            </a:r>
            <a:r>
              <a:rPr lang="es-ES" dirty="0" smtClean="0"/>
              <a:t>/día a largo plazo si hay insuficiencia renal.</a:t>
            </a:r>
          </a:p>
          <a:p>
            <a:r>
              <a:rPr lang="es-ES" dirty="0" smtClean="0"/>
              <a:t>2- Diuréticos de asa para edemas maleolares sin insuficiencia cardíaca.</a:t>
            </a:r>
          </a:p>
          <a:p>
            <a:r>
              <a:rPr lang="es-ES" dirty="0" smtClean="0"/>
              <a:t>3- Diuréticos de asa como </a:t>
            </a:r>
            <a:r>
              <a:rPr lang="es-ES" dirty="0" err="1" smtClean="0"/>
              <a:t>monoterapia</a:t>
            </a:r>
            <a:r>
              <a:rPr lang="es-ES" dirty="0" smtClean="0"/>
              <a:t> de primera línea en HTA.</a:t>
            </a:r>
          </a:p>
          <a:p>
            <a:r>
              <a:rPr lang="es-ES" dirty="0" smtClean="0"/>
              <a:t>4- Diuréticos </a:t>
            </a:r>
            <a:r>
              <a:rPr lang="es-ES" dirty="0" err="1" smtClean="0"/>
              <a:t>tiazídicos</a:t>
            </a:r>
            <a:r>
              <a:rPr lang="es-ES" dirty="0" smtClean="0"/>
              <a:t> en gota.</a:t>
            </a:r>
          </a:p>
          <a:p>
            <a:r>
              <a:rPr lang="es-ES" dirty="0" smtClean="0"/>
              <a:t>5- Beta bloqueantes no </a:t>
            </a:r>
            <a:r>
              <a:rPr lang="es-ES" dirty="0" err="1" smtClean="0"/>
              <a:t>cardioselectivos</a:t>
            </a:r>
            <a:r>
              <a:rPr lang="es-ES" dirty="0" smtClean="0"/>
              <a:t> en EPOC.</a:t>
            </a:r>
          </a:p>
          <a:p>
            <a:r>
              <a:rPr lang="es-ES" dirty="0" smtClean="0"/>
              <a:t>6- Beta bloqueantes + </a:t>
            </a:r>
            <a:r>
              <a:rPr lang="es-ES" dirty="0" err="1" smtClean="0"/>
              <a:t>verapamilo</a:t>
            </a:r>
            <a:r>
              <a:rPr lang="es-ES" dirty="0" smtClean="0"/>
              <a:t>.</a:t>
            </a:r>
          </a:p>
          <a:p>
            <a:r>
              <a:rPr lang="es-ES" dirty="0" smtClean="0"/>
              <a:t>7- </a:t>
            </a:r>
            <a:r>
              <a:rPr lang="es-ES" dirty="0" err="1" smtClean="0"/>
              <a:t>Diltiazem</a:t>
            </a:r>
            <a:r>
              <a:rPr lang="es-ES" dirty="0" smtClean="0"/>
              <a:t> o </a:t>
            </a:r>
            <a:r>
              <a:rPr lang="es-ES" dirty="0" err="1" smtClean="0"/>
              <a:t>verapamilo</a:t>
            </a:r>
            <a:r>
              <a:rPr lang="es-ES" dirty="0" smtClean="0"/>
              <a:t> en insuficiencia cardíaca III o IV.</a:t>
            </a:r>
          </a:p>
          <a:p>
            <a:r>
              <a:rPr lang="es-ES" dirty="0" smtClean="0"/>
              <a:t>8- </a:t>
            </a:r>
            <a:r>
              <a:rPr lang="es-ES" dirty="0" err="1" smtClean="0"/>
              <a:t>Calcioantagonistas</a:t>
            </a:r>
            <a:r>
              <a:rPr lang="es-ES" dirty="0" smtClean="0"/>
              <a:t> en constipación crónica.</a:t>
            </a:r>
          </a:p>
          <a:p>
            <a:r>
              <a:rPr lang="es-ES" dirty="0" smtClean="0"/>
              <a:t>9- AAS y </a:t>
            </a:r>
            <a:r>
              <a:rPr lang="es-ES" dirty="0" err="1" smtClean="0"/>
              <a:t>warfarina</a:t>
            </a:r>
            <a:r>
              <a:rPr lang="es-ES" dirty="0" smtClean="0"/>
              <a:t> sin antagonistas H2 o inhibidores de bomba de protones (IBP).</a:t>
            </a:r>
          </a:p>
          <a:p>
            <a:r>
              <a:rPr lang="es-ES" dirty="0" smtClean="0"/>
              <a:t>10- </a:t>
            </a:r>
            <a:r>
              <a:rPr lang="es-ES" dirty="0" err="1" smtClean="0"/>
              <a:t>Dipiridamol</a:t>
            </a:r>
            <a:r>
              <a:rPr lang="es-ES" dirty="0" smtClean="0"/>
              <a:t> en </a:t>
            </a:r>
            <a:r>
              <a:rPr lang="es-ES" dirty="0" err="1" smtClean="0"/>
              <a:t>monoterapia</a:t>
            </a:r>
            <a:r>
              <a:rPr lang="es-ES" dirty="0" smtClean="0"/>
              <a:t> preventiva cardiovascular secundaria.</a:t>
            </a:r>
          </a:p>
          <a:p>
            <a:r>
              <a:rPr lang="es-ES" dirty="0" smtClean="0"/>
              <a:t>11- AAS con antecedentes de </a:t>
            </a:r>
            <a:r>
              <a:rPr lang="es-ES" dirty="0" err="1" smtClean="0"/>
              <a:t>enf</a:t>
            </a:r>
            <a:r>
              <a:rPr lang="es-ES" dirty="0" smtClean="0"/>
              <a:t>. </a:t>
            </a:r>
            <a:r>
              <a:rPr lang="es-ES" dirty="0" err="1" smtClean="0"/>
              <a:t>ulceropéptica</a:t>
            </a:r>
            <a:r>
              <a:rPr lang="es-ES" dirty="0" smtClean="0"/>
              <a:t> sin antagonistas H2 o IBP.</a:t>
            </a:r>
          </a:p>
          <a:p>
            <a:r>
              <a:rPr lang="es-ES" dirty="0" smtClean="0"/>
              <a:t>12- AAS a dosis superiores a 150 mg/día.</a:t>
            </a:r>
          </a:p>
          <a:p>
            <a:r>
              <a:rPr lang="es-ES" dirty="0" smtClean="0"/>
              <a:t>13- AAS sin cardiopatía isquémica, </a:t>
            </a:r>
            <a:r>
              <a:rPr lang="es-ES" dirty="0" err="1" smtClean="0"/>
              <a:t>enf</a:t>
            </a:r>
            <a:r>
              <a:rPr lang="es-ES" dirty="0" smtClean="0"/>
              <a:t>. </a:t>
            </a:r>
            <a:r>
              <a:rPr lang="es-ES" dirty="0" err="1" smtClean="0"/>
              <a:t>cerebrovascular</a:t>
            </a:r>
            <a:r>
              <a:rPr lang="es-ES" dirty="0" smtClean="0"/>
              <a:t> o arterial periférica.</a:t>
            </a:r>
          </a:p>
          <a:p>
            <a:r>
              <a:rPr lang="es-ES" dirty="0" smtClean="0"/>
              <a:t>14- AAS para tratar mareo no atribuible a </a:t>
            </a:r>
            <a:r>
              <a:rPr lang="es-ES" dirty="0" err="1" smtClean="0"/>
              <a:t>enf</a:t>
            </a:r>
            <a:r>
              <a:rPr lang="es-ES" dirty="0" smtClean="0"/>
              <a:t>. </a:t>
            </a:r>
            <a:r>
              <a:rPr lang="es-ES" dirty="0" err="1" smtClean="0"/>
              <a:t>Cerebrovascular</a:t>
            </a:r>
            <a:r>
              <a:rPr lang="es-ES" dirty="0" smtClean="0"/>
              <a:t>.</a:t>
            </a:r>
          </a:p>
          <a:p>
            <a:r>
              <a:rPr lang="es-ES" dirty="0" smtClean="0"/>
              <a:t>15-Warfarina para primer episodio de TVP no complicada por más de 6 meses.</a:t>
            </a:r>
          </a:p>
          <a:p>
            <a:r>
              <a:rPr lang="es-ES" dirty="0" smtClean="0"/>
              <a:t>16-Warfarina para primera embolia pulmonar no complicada por más de 12 meses.</a:t>
            </a:r>
          </a:p>
          <a:p>
            <a:r>
              <a:rPr lang="es-ES" dirty="0" smtClean="0"/>
              <a:t>17- AAS, </a:t>
            </a:r>
            <a:r>
              <a:rPr lang="es-ES" dirty="0" err="1" smtClean="0"/>
              <a:t>clopidogrel</a:t>
            </a:r>
            <a:r>
              <a:rPr lang="es-ES" dirty="0" smtClean="0"/>
              <a:t>, </a:t>
            </a:r>
            <a:r>
              <a:rPr lang="es-ES" dirty="0" err="1" smtClean="0"/>
              <a:t>dipiridamol</a:t>
            </a:r>
            <a:r>
              <a:rPr lang="es-ES" dirty="0" smtClean="0"/>
              <a:t> o </a:t>
            </a:r>
            <a:r>
              <a:rPr lang="es-ES" dirty="0" err="1" smtClean="0"/>
              <a:t>warfarina</a:t>
            </a:r>
            <a:r>
              <a:rPr lang="es-ES" dirty="0" smtClean="0"/>
              <a:t> con </a:t>
            </a:r>
            <a:r>
              <a:rPr lang="es-ES" dirty="0" err="1" smtClean="0"/>
              <a:t>enf</a:t>
            </a:r>
            <a:r>
              <a:rPr lang="es-ES" dirty="0" smtClean="0"/>
              <a:t>. hemorrágica concurrente.</a:t>
            </a:r>
          </a:p>
          <a:p>
            <a:r>
              <a:rPr lang="es-ES" b="1" dirty="0" smtClean="0"/>
              <a:t>B) Sistema nervioso central y psicofármacos</a:t>
            </a:r>
            <a:endParaRPr lang="es-ES" dirty="0" smtClean="0"/>
          </a:p>
          <a:p>
            <a:r>
              <a:rPr lang="es-ES" dirty="0" smtClean="0"/>
              <a:t>1- Antidepresivos </a:t>
            </a:r>
            <a:r>
              <a:rPr lang="es-ES" dirty="0" err="1" smtClean="0"/>
              <a:t>tricíclicos</a:t>
            </a:r>
            <a:r>
              <a:rPr lang="es-ES" dirty="0" smtClean="0"/>
              <a:t> (ATC) con demencia.</a:t>
            </a:r>
          </a:p>
          <a:p>
            <a:r>
              <a:rPr lang="es-ES" dirty="0" smtClean="0"/>
              <a:t>2- ATC con glaucoma.</a:t>
            </a:r>
          </a:p>
          <a:p>
            <a:r>
              <a:rPr lang="es-ES" dirty="0" smtClean="0"/>
              <a:t>3- ATC con trastornos de la conducción cardíaca.</a:t>
            </a:r>
          </a:p>
          <a:p>
            <a:r>
              <a:rPr lang="es-ES" dirty="0" smtClean="0"/>
              <a:t>4- ATC con constipación.</a:t>
            </a:r>
          </a:p>
          <a:p>
            <a:r>
              <a:rPr lang="es-ES" dirty="0" smtClean="0"/>
              <a:t>5- ATC con </a:t>
            </a:r>
            <a:r>
              <a:rPr lang="es-ES" dirty="0" err="1" smtClean="0"/>
              <a:t>opioides</a:t>
            </a:r>
            <a:r>
              <a:rPr lang="es-ES" dirty="0" smtClean="0"/>
              <a:t> o </a:t>
            </a:r>
            <a:r>
              <a:rPr lang="es-ES" dirty="0" err="1" smtClean="0"/>
              <a:t>calcioantagonistas</a:t>
            </a:r>
            <a:r>
              <a:rPr lang="es-ES" dirty="0" smtClean="0"/>
              <a:t>.</a:t>
            </a:r>
          </a:p>
          <a:p>
            <a:r>
              <a:rPr lang="es-ES" dirty="0" smtClean="0"/>
              <a:t>6- ATC con </a:t>
            </a:r>
            <a:r>
              <a:rPr lang="es-ES" dirty="0" err="1" smtClean="0"/>
              <a:t>prostatismo</a:t>
            </a:r>
            <a:r>
              <a:rPr lang="es-ES" dirty="0" smtClean="0"/>
              <a:t> o con antecedentes de retención urinaria.</a:t>
            </a:r>
          </a:p>
          <a:p>
            <a:r>
              <a:rPr lang="es-ES" dirty="0" smtClean="0"/>
              <a:t>7- Uso prolongado (&gt;1 mes) de BZD o sus </a:t>
            </a:r>
            <a:r>
              <a:rPr lang="es-ES" dirty="0" err="1" smtClean="0"/>
              <a:t>metabolitos</a:t>
            </a:r>
            <a:r>
              <a:rPr lang="es-ES" dirty="0" smtClean="0"/>
              <a:t> de vida media larga.</a:t>
            </a:r>
          </a:p>
          <a:p>
            <a:r>
              <a:rPr lang="es-ES" dirty="0" smtClean="0"/>
              <a:t>8- Uso prolongado (&gt;1 mes) de neurolépticos como hipnóticos a largo plazo.</a:t>
            </a:r>
          </a:p>
          <a:p>
            <a:r>
              <a:rPr lang="es-ES" dirty="0" smtClean="0"/>
              <a:t>9- Uso prolongado de neurolépticos en parkinsonismo.</a:t>
            </a:r>
          </a:p>
          <a:p>
            <a:r>
              <a:rPr lang="es-ES" dirty="0" smtClean="0"/>
              <a:t>10- </a:t>
            </a:r>
            <a:r>
              <a:rPr lang="es-ES" dirty="0" err="1" smtClean="0"/>
              <a:t>Fenotiazinas</a:t>
            </a:r>
            <a:r>
              <a:rPr lang="es-ES" dirty="0" smtClean="0"/>
              <a:t> en pacientes con epilepsia.</a:t>
            </a:r>
          </a:p>
          <a:p>
            <a:r>
              <a:rPr lang="es-ES" dirty="0" smtClean="0"/>
              <a:t>11- </a:t>
            </a:r>
            <a:r>
              <a:rPr lang="es-ES" dirty="0" err="1" smtClean="0"/>
              <a:t>Anticolinérgicos</a:t>
            </a:r>
            <a:r>
              <a:rPr lang="es-ES" dirty="0" smtClean="0"/>
              <a:t> para tratar efectos secundarios </a:t>
            </a:r>
            <a:r>
              <a:rPr lang="es-ES" dirty="0" err="1" smtClean="0"/>
              <a:t>extrapiramidales</a:t>
            </a:r>
            <a:r>
              <a:rPr lang="es-ES" dirty="0" smtClean="0"/>
              <a:t> de neurolépticos.</a:t>
            </a:r>
          </a:p>
          <a:p>
            <a:r>
              <a:rPr lang="es-ES" dirty="0" smtClean="0"/>
              <a:t>12- IRSS con antecedentes de </a:t>
            </a:r>
            <a:r>
              <a:rPr lang="es-ES" dirty="0" err="1" smtClean="0"/>
              <a:t>hiponatremia</a:t>
            </a:r>
            <a:r>
              <a:rPr lang="es-ES" dirty="0" smtClean="0"/>
              <a:t> clínicamente significativa.</a:t>
            </a:r>
          </a:p>
          <a:p>
            <a:r>
              <a:rPr lang="es-ES" dirty="0" smtClean="0"/>
              <a:t>13- Uso prolongado (&gt;1 semana) de antihistamínicos de primera generación.</a:t>
            </a:r>
          </a:p>
          <a:p>
            <a:r>
              <a:rPr lang="es-ES" b="1" dirty="0" smtClean="0"/>
              <a:t>C) Sistema gastrointestinal</a:t>
            </a:r>
            <a:endParaRPr lang="es-ES" dirty="0" smtClean="0"/>
          </a:p>
          <a:p>
            <a:r>
              <a:rPr lang="es-ES" dirty="0" smtClean="0"/>
              <a:t>1- </a:t>
            </a:r>
            <a:r>
              <a:rPr lang="es-ES" dirty="0" err="1" smtClean="0"/>
              <a:t>Loperamida</a:t>
            </a:r>
            <a:r>
              <a:rPr lang="es-ES" dirty="0" smtClean="0"/>
              <a:t>, </a:t>
            </a:r>
            <a:r>
              <a:rPr lang="es-ES" dirty="0" err="1" smtClean="0"/>
              <a:t>difenoxilato</a:t>
            </a:r>
            <a:r>
              <a:rPr lang="es-ES" dirty="0" smtClean="0"/>
              <a:t> o codeína para </a:t>
            </a:r>
            <a:r>
              <a:rPr lang="es-ES" dirty="0" err="1" smtClean="0"/>
              <a:t>tratto</a:t>
            </a:r>
            <a:r>
              <a:rPr lang="es-ES" dirty="0" smtClean="0"/>
              <a:t>. diarrea crónica causa desconocida.</a:t>
            </a:r>
          </a:p>
          <a:p>
            <a:r>
              <a:rPr lang="es-ES" dirty="0" smtClean="0"/>
              <a:t>2- </a:t>
            </a:r>
            <a:r>
              <a:rPr lang="es-ES" dirty="0" err="1" smtClean="0"/>
              <a:t>Loperamida</a:t>
            </a:r>
            <a:r>
              <a:rPr lang="es-ES" dirty="0" smtClean="0"/>
              <a:t>, </a:t>
            </a:r>
            <a:r>
              <a:rPr lang="es-ES" dirty="0" err="1" smtClean="0"/>
              <a:t>difenoxilato</a:t>
            </a:r>
            <a:r>
              <a:rPr lang="es-ES" dirty="0" smtClean="0"/>
              <a:t> o codeína para </a:t>
            </a:r>
            <a:r>
              <a:rPr lang="es-ES" dirty="0" err="1" smtClean="0"/>
              <a:t>trattmto</a:t>
            </a:r>
            <a:r>
              <a:rPr lang="es-ES" dirty="0" smtClean="0"/>
              <a:t>. gastroenteritis infecciosa grave.</a:t>
            </a:r>
          </a:p>
          <a:p>
            <a:r>
              <a:rPr lang="es-ES" dirty="0" smtClean="0"/>
              <a:t>3- </a:t>
            </a:r>
            <a:r>
              <a:rPr lang="es-ES" dirty="0" err="1" smtClean="0"/>
              <a:t>Metoclopramida</a:t>
            </a:r>
            <a:r>
              <a:rPr lang="es-ES" dirty="0" smtClean="0"/>
              <a:t> o </a:t>
            </a:r>
            <a:r>
              <a:rPr lang="es-ES" dirty="0" err="1" smtClean="0"/>
              <a:t>proclorperazina</a:t>
            </a:r>
            <a:r>
              <a:rPr lang="es-ES" dirty="0" smtClean="0"/>
              <a:t> con parkinsonismo.</a:t>
            </a:r>
          </a:p>
          <a:p>
            <a:r>
              <a:rPr lang="es-ES" dirty="0" smtClean="0"/>
              <a:t>4- IBP para la enfermedad </a:t>
            </a:r>
            <a:r>
              <a:rPr lang="es-ES" dirty="0" err="1" smtClean="0"/>
              <a:t>ulceropéptica</a:t>
            </a:r>
            <a:r>
              <a:rPr lang="es-ES" dirty="0" smtClean="0"/>
              <a:t> a dosis plenas por más de 8 semanas.</a:t>
            </a:r>
          </a:p>
          <a:p>
            <a:r>
              <a:rPr lang="es-ES" dirty="0" smtClean="0"/>
              <a:t>5- Espasmolíticos </a:t>
            </a:r>
            <a:r>
              <a:rPr lang="es-ES" dirty="0" err="1" smtClean="0"/>
              <a:t>anticolinérgicos</a:t>
            </a:r>
            <a:r>
              <a:rPr lang="es-ES" dirty="0" smtClean="0"/>
              <a:t> en la constipación crónica.</a:t>
            </a:r>
          </a:p>
          <a:p>
            <a:r>
              <a:rPr lang="es-ES" b="1" dirty="0" smtClean="0"/>
              <a:t> D) Sistema respiratorio</a:t>
            </a:r>
            <a:endParaRPr lang="es-ES" dirty="0" smtClean="0"/>
          </a:p>
          <a:p>
            <a:r>
              <a:rPr lang="es-ES" dirty="0" smtClean="0"/>
              <a:t>1- Teofilina como </a:t>
            </a:r>
            <a:r>
              <a:rPr lang="es-ES" dirty="0" err="1" smtClean="0"/>
              <a:t>monoterapia</a:t>
            </a:r>
            <a:r>
              <a:rPr lang="es-ES" dirty="0" smtClean="0"/>
              <a:t> en EPOC.</a:t>
            </a:r>
          </a:p>
          <a:p>
            <a:r>
              <a:rPr lang="es-ES" dirty="0" smtClean="0"/>
              <a:t>2- Corticoides sistémicos en vez de corticoides inhalados en mantenimiento en EPOC.</a:t>
            </a:r>
          </a:p>
          <a:p>
            <a:r>
              <a:rPr lang="es-ES" dirty="0" smtClean="0"/>
              <a:t>3- </a:t>
            </a:r>
            <a:r>
              <a:rPr lang="es-ES" dirty="0" err="1" smtClean="0"/>
              <a:t>Ipratropio</a:t>
            </a:r>
            <a:r>
              <a:rPr lang="es-ES" dirty="0" smtClean="0"/>
              <a:t> inhalado en el glaucoma.</a:t>
            </a:r>
          </a:p>
          <a:p>
            <a:r>
              <a:rPr lang="es-ES" b="1" dirty="0" smtClean="0"/>
              <a:t>E) Sistema </a:t>
            </a:r>
            <a:r>
              <a:rPr lang="es-ES" b="1" dirty="0" err="1" smtClean="0"/>
              <a:t>musculoesquelético</a:t>
            </a:r>
            <a:endParaRPr lang="es-ES" dirty="0" smtClean="0"/>
          </a:p>
          <a:p>
            <a:r>
              <a:rPr lang="es-ES" dirty="0" smtClean="0"/>
              <a:t>1- AINE y </a:t>
            </a:r>
            <a:r>
              <a:rPr lang="es-ES" dirty="0" err="1" smtClean="0"/>
              <a:t>antecedenes</a:t>
            </a:r>
            <a:r>
              <a:rPr lang="es-ES" dirty="0" smtClean="0"/>
              <a:t> de </a:t>
            </a:r>
            <a:r>
              <a:rPr lang="es-ES" dirty="0" err="1" smtClean="0"/>
              <a:t>enf</a:t>
            </a:r>
            <a:r>
              <a:rPr lang="es-ES" dirty="0" smtClean="0"/>
              <a:t>. </a:t>
            </a:r>
            <a:r>
              <a:rPr lang="es-ES" dirty="0" err="1" smtClean="0"/>
              <a:t>ulceropéptica</a:t>
            </a:r>
            <a:r>
              <a:rPr lang="es-ES" dirty="0" smtClean="0"/>
              <a:t> o HDA salvo uso de antiH2, IBP o </a:t>
            </a:r>
            <a:r>
              <a:rPr lang="es-ES" dirty="0" err="1" smtClean="0"/>
              <a:t>misoprostol</a:t>
            </a:r>
            <a:r>
              <a:rPr lang="es-ES" dirty="0" smtClean="0"/>
              <a:t>.</a:t>
            </a:r>
          </a:p>
          <a:p>
            <a:r>
              <a:rPr lang="es-ES" dirty="0" smtClean="0"/>
              <a:t>2- AINE con HTA moderada-grave</a:t>
            </a:r>
          </a:p>
          <a:p>
            <a:r>
              <a:rPr lang="es-ES" dirty="0" smtClean="0"/>
              <a:t>3- AINE con insuficiencia cardíaca.</a:t>
            </a:r>
          </a:p>
          <a:p>
            <a:r>
              <a:rPr lang="es-ES" dirty="0" smtClean="0"/>
              <a:t>4- Uso prolongado de AINE (&gt;3 meses) para dolor articular leve por artrosis.</a:t>
            </a:r>
          </a:p>
          <a:p>
            <a:r>
              <a:rPr lang="es-ES" dirty="0" smtClean="0"/>
              <a:t>5-Warfarina y AINE.</a:t>
            </a:r>
          </a:p>
          <a:p>
            <a:r>
              <a:rPr lang="es-ES" dirty="0" smtClean="0"/>
              <a:t>6-AINE e insuficiencia renal crónica.</a:t>
            </a:r>
          </a:p>
          <a:p>
            <a:r>
              <a:rPr lang="es-ES" dirty="0" smtClean="0"/>
              <a:t>7- Corticoides a largo plazo (&gt;3 meses) como </a:t>
            </a:r>
            <a:r>
              <a:rPr lang="es-ES" dirty="0" err="1" smtClean="0"/>
              <a:t>monoterapia</a:t>
            </a:r>
            <a:r>
              <a:rPr lang="es-ES" dirty="0" smtClean="0"/>
              <a:t> para AR o artrosis.</a:t>
            </a:r>
          </a:p>
          <a:p>
            <a:r>
              <a:rPr lang="es-ES" dirty="0" smtClean="0"/>
              <a:t>8- AINE o </a:t>
            </a:r>
            <a:r>
              <a:rPr lang="es-ES" dirty="0" err="1" smtClean="0"/>
              <a:t>colchicina</a:t>
            </a:r>
            <a:r>
              <a:rPr lang="es-ES" dirty="0" smtClean="0"/>
              <a:t> a largo plazo en tratamiento crónico de gota (sin contraindicación a </a:t>
            </a:r>
            <a:r>
              <a:rPr lang="es-ES" dirty="0" err="1" smtClean="0"/>
              <a:t>alopurinol</a:t>
            </a:r>
            <a:r>
              <a:rPr lang="es-ES" dirty="0" smtClean="0"/>
              <a:t>).</a:t>
            </a:r>
          </a:p>
          <a:p>
            <a:r>
              <a:rPr lang="es-ES" b="1" dirty="0" smtClean="0"/>
              <a:t> F) Sistema urogenital</a:t>
            </a:r>
            <a:endParaRPr lang="es-ES" dirty="0" smtClean="0"/>
          </a:p>
          <a:p>
            <a:r>
              <a:rPr lang="es-ES" dirty="0" smtClean="0"/>
              <a:t>1- Fármacos </a:t>
            </a:r>
            <a:r>
              <a:rPr lang="es-ES" dirty="0" err="1" smtClean="0"/>
              <a:t>antimuscarínicos</a:t>
            </a:r>
            <a:r>
              <a:rPr lang="es-ES" dirty="0" smtClean="0"/>
              <a:t> vesicales con demencia.</a:t>
            </a:r>
          </a:p>
          <a:p>
            <a:r>
              <a:rPr lang="es-ES" dirty="0" smtClean="0"/>
              <a:t>2- Fármacos </a:t>
            </a:r>
            <a:r>
              <a:rPr lang="es-ES" dirty="0" err="1" smtClean="0"/>
              <a:t>antimuscarínicos</a:t>
            </a:r>
            <a:r>
              <a:rPr lang="es-ES" dirty="0" smtClean="0"/>
              <a:t> vesicales con glaucoma.</a:t>
            </a:r>
          </a:p>
          <a:p>
            <a:r>
              <a:rPr lang="es-ES" dirty="0" smtClean="0"/>
              <a:t>3- Fármacos </a:t>
            </a:r>
            <a:r>
              <a:rPr lang="es-ES" dirty="0" err="1" smtClean="0"/>
              <a:t>antimuscarínicos</a:t>
            </a:r>
            <a:r>
              <a:rPr lang="es-ES" dirty="0" smtClean="0"/>
              <a:t> vesicales con constipación crónica.</a:t>
            </a:r>
          </a:p>
          <a:p>
            <a:r>
              <a:rPr lang="es-ES" dirty="0" smtClean="0"/>
              <a:t>4- Fármacos </a:t>
            </a:r>
            <a:r>
              <a:rPr lang="es-ES" dirty="0" err="1" smtClean="0"/>
              <a:t>antimuscarínicos</a:t>
            </a:r>
            <a:r>
              <a:rPr lang="es-ES" dirty="0" smtClean="0"/>
              <a:t> vesicales con </a:t>
            </a:r>
            <a:r>
              <a:rPr lang="es-ES" dirty="0" err="1" smtClean="0"/>
              <a:t>prostatismo</a:t>
            </a:r>
            <a:r>
              <a:rPr lang="es-ES" dirty="0" smtClean="0"/>
              <a:t> crónico.</a:t>
            </a:r>
          </a:p>
          <a:p>
            <a:r>
              <a:rPr lang="es-ES" dirty="0" smtClean="0"/>
              <a:t>5- Bloqueantes alfa en hombres con incontinencia frecuente.</a:t>
            </a:r>
          </a:p>
          <a:p>
            <a:r>
              <a:rPr lang="es-ES" dirty="0" smtClean="0"/>
              <a:t>6- Bloqueantes alfa con sonda vesical permanente (&gt;2 meses).</a:t>
            </a:r>
          </a:p>
          <a:p>
            <a:r>
              <a:rPr lang="es-ES" b="1" dirty="0" smtClean="0"/>
              <a:t>G) Sistema endócrino</a:t>
            </a:r>
            <a:endParaRPr lang="es-ES" dirty="0" smtClean="0"/>
          </a:p>
          <a:p>
            <a:r>
              <a:rPr lang="es-ES" dirty="0" smtClean="0"/>
              <a:t>1- </a:t>
            </a:r>
            <a:r>
              <a:rPr lang="es-ES" dirty="0" err="1" smtClean="0"/>
              <a:t>Clorpropamida</a:t>
            </a:r>
            <a:r>
              <a:rPr lang="es-ES" dirty="0" smtClean="0"/>
              <a:t> o </a:t>
            </a:r>
            <a:r>
              <a:rPr lang="es-ES" dirty="0" err="1" smtClean="0"/>
              <a:t>Glibenclamida</a:t>
            </a:r>
            <a:r>
              <a:rPr lang="es-ES" dirty="0" smtClean="0"/>
              <a:t> en Diabetes </a:t>
            </a:r>
            <a:r>
              <a:rPr lang="es-ES" dirty="0" err="1" smtClean="0"/>
              <a:t>Mellitus</a:t>
            </a:r>
            <a:r>
              <a:rPr lang="es-ES" dirty="0" smtClean="0"/>
              <a:t> Tipo II.</a:t>
            </a:r>
          </a:p>
          <a:p>
            <a:r>
              <a:rPr lang="es-ES" dirty="0" smtClean="0"/>
              <a:t>2- Beta bloqueantes en DBT II con episodios frecuentes de hipoglucemia.</a:t>
            </a:r>
          </a:p>
          <a:p>
            <a:r>
              <a:rPr lang="es-ES" dirty="0" smtClean="0"/>
              <a:t>3- Estrógenos con antecedentes de cáncer de mama o </a:t>
            </a:r>
            <a:r>
              <a:rPr lang="es-ES" dirty="0" err="1" smtClean="0"/>
              <a:t>tromboembolismo</a:t>
            </a:r>
            <a:r>
              <a:rPr lang="es-ES" dirty="0" smtClean="0"/>
              <a:t> venoso.</a:t>
            </a:r>
          </a:p>
          <a:p>
            <a:r>
              <a:rPr lang="es-ES" dirty="0" smtClean="0"/>
              <a:t>4- Estrógenos sin progestágenos en mujeres con útero intacto.</a:t>
            </a:r>
          </a:p>
          <a:p>
            <a:r>
              <a:rPr lang="es-ES" b="1" dirty="0" smtClean="0"/>
              <a:t> H) Fármacos afectan negativamente a los propensos a caídas (1 o + últimos 3 meses)</a:t>
            </a:r>
            <a:endParaRPr lang="es-ES" dirty="0" smtClean="0"/>
          </a:p>
          <a:p>
            <a:r>
              <a:rPr lang="es-ES" dirty="0" smtClean="0"/>
              <a:t>1- Benzodiacepinas.</a:t>
            </a:r>
          </a:p>
          <a:p>
            <a:r>
              <a:rPr lang="es-ES" dirty="0" smtClean="0"/>
              <a:t>2- Neurolépticos.</a:t>
            </a:r>
          </a:p>
          <a:p>
            <a:r>
              <a:rPr lang="es-ES" dirty="0" smtClean="0"/>
              <a:t>3- Antihistamínicos de primera generación.</a:t>
            </a:r>
          </a:p>
          <a:p>
            <a:r>
              <a:rPr lang="es-ES" dirty="0" smtClean="0"/>
              <a:t>4- Vasodilatadores que pueden causar hipotensión (hipotensión postural persistente).</a:t>
            </a:r>
          </a:p>
          <a:p>
            <a:r>
              <a:rPr lang="es-ES" dirty="0" smtClean="0"/>
              <a:t>5- </a:t>
            </a:r>
            <a:r>
              <a:rPr lang="es-ES" dirty="0" err="1" smtClean="0"/>
              <a:t>Opioides</a:t>
            </a:r>
            <a:r>
              <a:rPr lang="es-ES" dirty="0" smtClean="0"/>
              <a:t> a largo plazo en aquéllos con caídas recurrentes.</a:t>
            </a:r>
          </a:p>
          <a:p>
            <a:r>
              <a:rPr lang="es-ES" dirty="0" smtClean="0"/>
              <a:t> </a:t>
            </a:r>
            <a:r>
              <a:rPr lang="es-ES" b="1" dirty="0" smtClean="0"/>
              <a:t>I) Analgésicos</a:t>
            </a:r>
            <a:endParaRPr lang="es-ES" dirty="0" smtClean="0"/>
          </a:p>
          <a:p>
            <a:r>
              <a:rPr lang="es-ES" dirty="0" smtClean="0"/>
              <a:t>1- Uso largo plazo de </a:t>
            </a:r>
            <a:r>
              <a:rPr lang="es-ES" dirty="0" err="1" smtClean="0"/>
              <a:t>opioides</a:t>
            </a:r>
            <a:r>
              <a:rPr lang="es-ES" dirty="0" smtClean="0"/>
              <a:t> potentes como primera línea en dolor leve-moderado.</a:t>
            </a:r>
          </a:p>
          <a:p>
            <a:r>
              <a:rPr lang="es-ES" dirty="0" smtClean="0"/>
              <a:t>2- </a:t>
            </a:r>
            <a:r>
              <a:rPr lang="es-ES" dirty="0" err="1" smtClean="0"/>
              <a:t>Opioides</a:t>
            </a:r>
            <a:r>
              <a:rPr lang="es-ES" dirty="0" smtClean="0"/>
              <a:t> regulares &gt;2 semanas en constipación crónica sin uso de laxantes.</a:t>
            </a:r>
          </a:p>
          <a:p>
            <a:r>
              <a:rPr lang="es-ES" dirty="0" smtClean="0"/>
              <a:t>3- </a:t>
            </a:r>
            <a:r>
              <a:rPr lang="es-ES" dirty="0" err="1" smtClean="0"/>
              <a:t>Opioides</a:t>
            </a:r>
            <a:r>
              <a:rPr lang="es-ES" dirty="0" smtClean="0"/>
              <a:t> largo plazo en demencia salvo cuidados paliativos o dolor </a:t>
            </a:r>
            <a:r>
              <a:rPr lang="es-ES" dirty="0" err="1" smtClean="0"/>
              <a:t>moder</a:t>
            </a:r>
            <a:r>
              <a:rPr lang="es-ES" dirty="0" smtClean="0"/>
              <a:t>-grave.</a:t>
            </a:r>
          </a:p>
          <a:p>
            <a:r>
              <a:rPr lang="es-ES" b="1" dirty="0" smtClean="0"/>
              <a:t>J) Clase de medicamento duplicada</a:t>
            </a:r>
            <a:endParaRPr lang="es-ES" dirty="0" smtClean="0"/>
          </a:p>
          <a:p>
            <a:r>
              <a:rPr lang="es-ES" dirty="0" smtClean="0"/>
              <a:t>Cualquier prescripción regular de dos fármacos de la misma clase.</a:t>
            </a:r>
          </a:p>
          <a:p>
            <a:r>
              <a:rPr lang="es-ES" dirty="0" smtClean="0"/>
              <a:t>(Se excluyen las prescripciones duplicadas de fármacos que pueden precisarse a demanda).</a:t>
            </a:r>
          </a:p>
          <a:p>
            <a:r>
              <a:rPr lang="es-ES" b="1" dirty="0" smtClean="0"/>
              <a:t> </a:t>
            </a:r>
            <a:endParaRPr lang="es-ES" dirty="0" smtClean="0"/>
          </a:p>
          <a:p>
            <a:r>
              <a:rPr lang="es-ES" b="1" dirty="0" smtClean="0"/>
              <a:t>Criterios START (</a:t>
            </a:r>
            <a:r>
              <a:rPr lang="es-ES" b="1" dirty="0" err="1" smtClean="0"/>
              <a:t>Screening</a:t>
            </a:r>
            <a:r>
              <a:rPr lang="es-ES" b="1" dirty="0" smtClean="0"/>
              <a:t> </a:t>
            </a:r>
            <a:r>
              <a:rPr lang="es-ES" b="1" dirty="0" err="1" smtClean="0"/>
              <a:t>Tool</a:t>
            </a:r>
            <a:r>
              <a:rPr lang="es-ES" b="1" dirty="0" smtClean="0"/>
              <a:t> </a:t>
            </a:r>
            <a:r>
              <a:rPr lang="es-ES" b="1" dirty="0" err="1" smtClean="0"/>
              <a:t>to</a:t>
            </a:r>
            <a:r>
              <a:rPr lang="es-ES" b="1" dirty="0" smtClean="0"/>
              <a:t> </a:t>
            </a:r>
            <a:r>
              <a:rPr lang="es-ES" b="1" dirty="0" err="1" smtClean="0"/>
              <a:t>Alert</a:t>
            </a:r>
            <a:r>
              <a:rPr lang="es-ES" b="1" dirty="0" smtClean="0"/>
              <a:t> </a:t>
            </a:r>
            <a:r>
              <a:rPr lang="es-ES" b="1" dirty="0" err="1" smtClean="0"/>
              <a:t>doctors</a:t>
            </a:r>
            <a:r>
              <a:rPr lang="es-ES" b="1" dirty="0" smtClean="0"/>
              <a:t> </a:t>
            </a:r>
            <a:r>
              <a:rPr lang="es-ES" b="1" dirty="0" err="1" smtClean="0"/>
              <a:t>to</a:t>
            </a:r>
            <a:r>
              <a:rPr lang="es-ES" b="1" dirty="0" smtClean="0"/>
              <a:t> </a:t>
            </a:r>
            <a:r>
              <a:rPr lang="es-ES" b="1" dirty="0" err="1" smtClean="0"/>
              <a:t>Right</a:t>
            </a:r>
            <a:r>
              <a:rPr lang="es-ES" b="1" dirty="0" smtClean="0"/>
              <a:t> </a:t>
            </a:r>
            <a:r>
              <a:rPr lang="es-ES" b="1" dirty="0" err="1" smtClean="0"/>
              <a:t>Treatment</a:t>
            </a:r>
            <a:r>
              <a:rPr lang="es-ES" b="1" dirty="0" smtClean="0"/>
              <a:t>)</a:t>
            </a:r>
            <a:endParaRPr lang="es-ES" dirty="0" smtClean="0"/>
          </a:p>
          <a:p>
            <a:r>
              <a:rPr lang="es-ES" dirty="0" smtClean="0"/>
              <a:t> </a:t>
            </a:r>
          </a:p>
          <a:p>
            <a:r>
              <a:rPr lang="es-ES" b="1" dirty="0" smtClean="0"/>
              <a:t>A) Sistema cardiovascular</a:t>
            </a:r>
            <a:endParaRPr lang="es-ES" dirty="0" smtClean="0"/>
          </a:p>
          <a:p>
            <a:r>
              <a:rPr lang="es-ES" dirty="0" smtClean="0"/>
              <a:t>1-Warfarina en FA crónica.</a:t>
            </a:r>
          </a:p>
          <a:p>
            <a:r>
              <a:rPr lang="es-ES" dirty="0" smtClean="0"/>
              <a:t>2- AAS en FA crónica si está contraindicada la </a:t>
            </a:r>
            <a:r>
              <a:rPr lang="es-ES" dirty="0" err="1" smtClean="0"/>
              <a:t>warfarina</a:t>
            </a:r>
            <a:r>
              <a:rPr lang="es-ES" dirty="0" smtClean="0"/>
              <a:t> pero no el AAS.</a:t>
            </a:r>
          </a:p>
          <a:p>
            <a:r>
              <a:rPr lang="es-ES" dirty="0" smtClean="0"/>
              <a:t>3- AAS o </a:t>
            </a:r>
            <a:r>
              <a:rPr lang="es-ES" dirty="0" err="1" smtClean="0"/>
              <a:t>clopidogrel</a:t>
            </a:r>
            <a:r>
              <a:rPr lang="es-ES" dirty="0" smtClean="0"/>
              <a:t> en </a:t>
            </a:r>
            <a:r>
              <a:rPr lang="es-ES" dirty="0" err="1" smtClean="0"/>
              <a:t>enf</a:t>
            </a:r>
            <a:r>
              <a:rPr lang="es-ES" dirty="0" smtClean="0"/>
              <a:t>. coronaria, </a:t>
            </a:r>
            <a:r>
              <a:rPr lang="es-ES" dirty="0" err="1" smtClean="0"/>
              <a:t>cerebrovascular</a:t>
            </a:r>
            <a:r>
              <a:rPr lang="es-ES" dirty="0" smtClean="0"/>
              <a:t> o arterial periférica en RS.</a:t>
            </a:r>
          </a:p>
          <a:p>
            <a:r>
              <a:rPr lang="es-ES" dirty="0" smtClean="0"/>
              <a:t>4- Tratamiento para HTA cuando la sistólica sea normalmente &gt; a 160 mm. HG.</a:t>
            </a:r>
          </a:p>
          <a:p>
            <a:r>
              <a:rPr lang="es-ES" dirty="0" smtClean="0"/>
              <a:t>5- </a:t>
            </a:r>
            <a:r>
              <a:rPr lang="es-ES" dirty="0" err="1" smtClean="0"/>
              <a:t>Estatinas</a:t>
            </a:r>
            <a:r>
              <a:rPr lang="es-ES" dirty="0" smtClean="0"/>
              <a:t> si </a:t>
            </a:r>
            <a:r>
              <a:rPr lang="es-ES" dirty="0" err="1" smtClean="0"/>
              <a:t>enf</a:t>
            </a:r>
            <a:r>
              <a:rPr lang="es-ES" dirty="0" smtClean="0"/>
              <a:t>. vascular coronaria, cerebral o periférica y esperanza vida &gt;5 años).</a:t>
            </a:r>
          </a:p>
          <a:p>
            <a:r>
              <a:rPr lang="es-ES" dirty="0" smtClean="0"/>
              <a:t>6- IECA en insuficiencia cardíaca crónica.</a:t>
            </a:r>
          </a:p>
          <a:p>
            <a:r>
              <a:rPr lang="es-ES" dirty="0" smtClean="0"/>
              <a:t>7- IECA tras un IAM.</a:t>
            </a:r>
          </a:p>
          <a:p>
            <a:r>
              <a:rPr lang="es-ES" dirty="0" smtClean="0"/>
              <a:t>8- Beta bloqueantes en angina crónica estable.</a:t>
            </a:r>
          </a:p>
          <a:p>
            <a:r>
              <a:rPr lang="es-ES" dirty="0" smtClean="0"/>
              <a:t> </a:t>
            </a:r>
            <a:r>
              <a:rPr lang="es-ES" b="1" dirty="0" smtClean="0"/>
              <a:t>B) Sistema respiratorio</a:t>
            </a:r>
            <a:endParaRPr lang="es-ES" dirty="0" smtClean="0"/>
          </a:p>
          <a:p>
            <a:r>
              <a:rPr lang="es-ES" dirty="0" smtClean="0"/>
              <a:t>1- Agonista B2 o </a:t>
            </a:r>
            <a:r>
              <a:rPr lang="es-ES" dirty="0" err="1" smtClean="0"/>
              <a:t>anticolinérgico</a:t>
            </a:r>
            <a:r>
              <a:rPr lang="es-ES" dirty="0" smtClean="0"/>
              <a:t> pautado en asma o EPOC leve a moderado.</a:t>
            </a:r>
          </a:p>
          <a:p>
            <a:r>
              <a:rPr lang="es-ES" dirty="0" smtClean="0"/>
              <a:t>2- Corticoide inhalado pautado en asma o EPOC moderado a grave.</a:t>
            </a:r>
          </a:p>
          <a:p>
            <a:r>
              <a:rPr lang="es-ES" dirty="0" smtClean="0"/>
              <a:t>3- Oxigenoterapia domiciliaria continua en </a:t>
            </a:r>
            <a:r>
              <a:rPr lang="es-ES" dirty="0" err="1" smtClean="0"/>
              <a:t>insuf</a:t>
            </a:r>
            <a:r>
              <a:rPr lang="es-ES" dirty="0" smtClean="0"/>
              <a:t>. respiratoria tipo 1 o 2.</a:t>
            </a:r>
          </a:p>
          <a:p>
            <a:r>
              <a:rPr lang="es-ES" b="1" dirty="0" smtClean="0"/>
              <a:t>C) Sistema Nervioso Central </a:t>
            </a:r>
            <a:endParaRPr lang="es-ES" dirty="0" smtClean="0"/>
          </a:p>
          <a:p>
            <a:r>
              <a:rPr lang="es-ES" dirty="0" smtClean="0"/>
              <a:t>1.Levodopa en </a:t>
            </a:r>
            <a:r>
              <a:rPr lang="es-ES" dirty="0" err="1" smtClean="0"/>
              <a:t>Enf</a:t>
            </a:r>
            <a:r>
              <a:rPr lang="es-ES" dirty="0" smtClean="0"/>
              <a:t>. Parkinson idiopática y deterioro funcional evidente y discapacidad. </a:t>
            </a:r>
          </a:p>
          <a:p>
            <a:r>
              <a:rPr lang="es-ES" dirty="0" smtClean="0"/>
              <a:t>2. Antidepresivos en presencia de síntomas depresivos moderados a graves durante al menos tres meses. </a:t>
            </a:r>
          </a:p>
          <a:p>
            <a:r>
              <a:rPr lang="es-ES" b="1" dirty="0" smtClean="0"/>
              <a:t>D. Sistema Gastrointestinal</a:t>
            </a:r>
            <a:r>
              <a:rPr lang="es-ES" dirty="0" smtClean="0"/>
              <a:t> </a:t>
            </a:r>
          </a:p>
          <a:p>
            <a:r>
              <a:rPr lang="es-ES" dirty="0" smtClean="0"/>
              <a:t>1. Inhibidores bomba protones en la enfermedad por reflujo </a:t>
            </a:r>
            <a:r>
              <a:rPr lang="es-ES" dirty="0" err="1" smtClean="0"/>
              <a:t>gastroesofágico</a:t>
            </a:r>
            <a:r>
              <a:rPr lang="es-ES" dirty="0" smtClean="0"/>
              <a:t> grave o la estenosis péptica que precise dilatación. </a:t>
            </a:r>
          </a:p>
          <a:p>
            <a:r>
              <a:rPr lang="es-ES" dirty="0" smtClean="0"/>
              <a:t>2. Suplementos de fibra en la </a:t>
            </a:r>
            <a:r>
              <a:rPr lang="es-ES" dirty="0" err="1" smtClean="0"/>
              <a:t>diverticulosis</a:t>
            </a:r>
            <a:r>
              <a:rPr lang="es-ES" dirty="0" smtClean="0"/>
              <a:t> sintomática crónica con estreñimiento. </a:t>
            </a:r>
          </a:p>
          <a:p>
            <a:r>
              <a:rPr lang="es-ES" b="1" dirty="0" smtClean="0"/>
              <a:t>E. Sistema </a:t>
            </a:r>
            <a:r>
              <a:rPr lang="es-ES" b="1" dirty="0" err="1" smtClean="0"/>
              <a:t>Musculoesquelético</a:t>
            </a:r>
            <a:r>
              <a:rPr lang="es-ES" dirty="0" smtClean="0"/>
              <a:t> </a:t>
            </a:r>
          </a:p>
          <a:p>
            <a:r>
              <a:rPr lang="es-ES" dirty="0" smtClean="0"/>
              <a:t>1. Fármacos antirreumáticos modificadores de la enfermedad en la artritis reumatoide moderada a grave activa de más de 12 semanas de duración. </a:t>
            </a:r>
          </a:p>
          <a:p>
            <a:r>
              <a:rPr lang="es-ES" dirty="0" smtClean="0"/>
              <a:t>2. </a:t>
            </a:r>
            <a:r>
              <a:rPr lang="es-ES" dirty="0" err="1" smtClean="0"/>
              <a:t>Bifosfonatos</a:t>
            </a:r>
            <a:r>
              <a:rPr lang="es-ES" dirty="0" smtClean="0"/>
              <a:t> en pacientes que reciben </a:t>
            </a:r>
            <a:r>
              <a:rPr lang="es-ES" dirty="0" err="1" smtClean="0"/>
              <a:t>corticosteroides</a:t>
            </a:r>
            <a:r>
              <a:rPr lang="es-ES" dirty="0" smtClean="0"/>
              <a:t> orales a dosis de mantenimiento. </a:t>
            </a:r>
          </a:p>
          <a:p>
            <a:r>
              <a:rPr lang="es-ES" dirty="0" smtClean="0"/>
              <a:t>3. Suplementos de calcio y vitamina D en pacientes con osteoporosis conocida (evidencia radiológica o fractura por fragilidad previa o cifosis dorsal adquirida). </a:t>
            </a:r>
          </a:p>
          <a:p>
            <a:r>
              <a:rPr lang="es-ES" b="1" dirty="0" smtClean="0"/>
              <a:t>F. Sistema Endocrino</a:t>
            </a:r>
            <a:r>
              <a:rPr lang="es-ES" dirty="0" smtClean="0"/>
              <a:t> </a:t>
            </a:r>
          </a:p>
          <a:p>
            <a:r>
              <a:rPr lang="es-ES" dirty="0" smtClean="0"/>
              <a:t>1. </a:t>
            </a:r>
            <a:r>
              <a:rPr lang="es-ES" dirty="0" err="1" smtClean="0"/>
              <a:t>Metformina</a:t>
            </a:r>
            <a:r>
              <a:rPr lang="es-ES" dirty="0" smtClean="0"/>
              <a:t> en Diabetes </a:t>
            </a:r>
            <a:r>
              <a:rPr lang="es-ES" dirty="0" err="1" smtClean="0"/>
              <a:t>Mellitus</a:t>
            </a:r>
            <a:r>
              <a:rPr lang="es-ES" dirty="0" smtClean="0"/>
              <a:t> tipo II y/o síndrome metabólico (en ausencia de </a:t>
            </a:r>
            <a:r>
              <a:rPr lang="es-ES" dirty="0" err="1" smtClean="0"/>
              <a:t>insuf</a:t>
            </a:r>
            <a:r>
              <a:rPr lang="es-ES" dirty="0" smtClean="0"/>
              <a:t>. renal). </a:t>
            </a:r>
          </a:p>
          <a:p>
            <a:r>
              <a:rPr lang="es-ES" dirty="0" smtClean="0"/>
              <a:t>2. IECA o ARA-2 en Diabetes con nefropatía, proteinuria franca en orina o </a:t>
            </a:r>
            <a:r>
              <a:rPr lang="es-ES" dirty="0" err="1" smtClean="0"/>
              <a:t>microalbuminuria</a:t>
            </a:r>
            <a:r>
              <a:rPr lang="es-ES" dirty="0" smtClean="0"/>
              <a:t> (30 mg/24h) y/o insuficiencia renal en la bioquímica. </a:t>
            </a:r>
          </a:p>
          <a:p>
            <a:r>
              <a:rPr lang="es-ES" dirty="0" smtClean="0"/>
              <a:t>3. </a:t>
            </a:r>
            <a:r>
              <a:rPr lang="es-ES" dirty="0" err="1" smtClean="0"/>
              <a:t>Antiagregantes</a:t>
            </a:r>
            <a:r>
              <a:rPr lang="es-ES" dirty="0" smtClean="0"/>
              <a:t> </a:t>
            </a:r>
            <a:r>
              <a:rPr lang="es-ES" dirty="0" err="1" smtClean="0"/>
              <a:t>plaquetarios</a:t>
            </a:r>
            <a:r>
              <a:rPr lang="es-ES" dirty="0" smtClean="0"/>
              <a:t> en diabetes </a:t>
            </a:r>
            <a:r>
              <a:rPr lang="es-ES" dirty="0" err="1" smtClean="0"/>
              <a:t>mellitus</a:t>
            </a:r>
            <a:r>
              <a:rPr lang="es-ES" dirty="0" smtClean="0"/>
              <a:t> si ≥1 factor mayor de riesgo cardiovascular (hipertensión, hipercolesterolemia, tabaco). </a:t>
            </a:r>
          </a:p>
          <a:p>
            <a:r>
              <a:rPr lang="es-ES" dirty="0" smtClean="0"/>
              <a:t>4. </a:t>
            </a:r>
            <a:r>
              <a:rPr lang="es-ES" dirty="0" err="1" smtClean="0"/>
              <a:t>Estatinas</a:t>
            </a:r>
            <a:r>
              <a:rPr lang="es-ES" dirty="0" smtClean="0"/>
              <a:t> en la diabetes </a:t>
            </a:r>
            <a:r>
              <a:rPr lang="es-ES" dirty="0" err="1" smtClean="0"/>
              <a:t>mellitus</a:t>
            </a:r>
            <a:r>
              <a:rPr lang="es-ES" dirty="0" smtClean="0"/>
              <a:t> si  ≥1 factor mayor de riesgo cardiovascular.</a:t>
            </a:r>
          </a:p>
          <a:p>
            <a:r>
              <a:rPr lang="es-ES" dirty="0" smtClean="0"/>
              <a:t> </a:t>
            </a:r>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indent="454250" algn="just" defTabSz="462275">
              <a:lnSpc>
                <a:spcPct val="90000"/>
              </a:lnSpc>
              <a:spcBef>
                <a:spcPct val="0"/>
              </a:spcBef>
              <a:buFont typeface="Arial" pitchFamily="34" charset="0"/>
              <a:buChar char="•"/>
              <a:tabLst>
                <a:tab pos="-462275" algn="l"/>
              </a:tabLst>
            </a:pPr>
            <a:r>
              <a:rPr lang="es-ES_tradnl" dirty="0" smtClean="0">
                <a:latin typeface="Times New Roman" pitchFamily="18" charset="0"/>
                <a:cs typeface="Times New Roman" pitchFamily="18" charset="0"/>
              </a:rPr>
              <a:t>La incontinencia urinaria es uno los problemas de salud m</a:t>
            </a:r>
            <a:r>
              <a:rPr lang="es-ES_tradnl" dirty="0" smtClean="0">
                <a:latin typeface="Arial" charset="0"/>
                <a:cs typeface="Times New Roman" pitchFamily="18" charset="0"/>
              </a:rPr>
              <a:t>á</a:t>
            </a:r>
            <a:r>
              <a:rPr lang="es-ES_tradnl" dirty="0" smtClean="0">
                <a:latin typeface="Times New Roman" pitchFamily="18" charset="0"/>
                <a:cs typeface="Times New Roman" pitchFamily="18" charset="0"/>
              </a:rPr>
              <a:t>s frecuente y espec</a:t>
            </a:r>
            <a:r>
              <a:rPr lang="es-ES_tradnl" dirty="0" smtClean="0">
                <a:latin typeface="Arial" charset="0"/>
                <a:cs typeface="Times New Roman" pitchFamily="18" charset="0"/>
              </a:rPr>
              <a:t>í</a:t>
            </a:r>
            <a:r>
              <a:rPr lang="es-ES_tradnl" dirty="0" smtClean="0">
                <a:latin typeface="Times New Roman" pitchFamily="18" charset="0"/>
                <a:cs typeface="Times New Roman" pitchFamily="18" charset="0"/>
              </a:rPr>
              <a:t>fico de la poblaci</a:t>
            </a:r>
            <a:r>
              <a:rPr lang="es-ES_tradnl" dirty="0" smtClean="0">
                <a:latin typeface="Arial" charset="0"/>
                <a:cs typeface="Times New Roman" pitchFamily="18" charset="0"/>
              </a:rPr>
              <a:t>ó</a:t>
            </a:r>
            <a:r>
              <a:rPr lang="es-ES_tradnl" dirty="0" smtClean="0">
                <a:latin typeface="Times New Roman" pitchFamily="18" charset="0"/>
                <a:cs typeface="Times New Roman" pitchFamily="18" charset="0"/>
              </a:rPr>
              <a:t>n de edad avanzada. Constituye</a:t>
            </a:r>
            <a:r>
              <a:rPr lang="es-ES_tradnl" baseline="0" dirty="0" smtClean="0">
                <a:latin typeface="Times New Roman" pitchFamily="18" charset="0"/>
                <a:cs typeface="Times New Roman" pitchFamily="18" charset="0"/>
              </a:rPr>
              <a:t> uno de </a:t>
            </a:r>
            <a:r>
              <a:rPr lang="es-ES_tradnl" dirty="0" smtClean="0">
                <a:latin typeface="Times New Roman" pitchFamily="18" charset="0"/>
                <a:cs typeface="Times New Roman" pitchFamily="18" charset="0"/>
              </a:rPr>
              <a:t>los grandes síndromes geriátricos.</a:t>
            </a:r>
          </a:p>
          <a:p>
            <a:pPr indent="454250" algn="just" defTabSz="462275">
              <a:lnSpc>
                <a:spcPct val="90000"/>
              </a:lnSpc>
              <a:spcBef>
                <a:spcPct val="0"/>
              </a:spcBef>
              <a:buFont typeface="Arial" pitchFamily="34" charset="0"/>
              <a:buChar char="•"/>
              <a:tabLst>
                <a:tab pos="-462275" algn="l"/>
              </a:tabLst>
            </a:pPr>
            <a:r>
              <a:rPr lang="es-ES_tradnl" dirty="0" smtClean="0">
                <a:latin typeface="Times New Roman" pitchFamily="18" charset="0"/>
                <a:cs typeface="Times New Roman" pitchFamily="18" charset="0"/>
              </a:rPr>
              <a:t>Se puede manifestar con distintos s</a:t>
            </a:r>
            <a:r>
              <a:rPr lang="es-ES_tradnl" dirty="0" smtClean="0">
                <a:latin typeface="Arial" charset="0"/>
                <a:cs typeface="Times New Roman" pitchFamily="18" charset="0"/>
              </a:rPr>
              <a:t>í</a:t>
            </a:r>
            <a:r>
              <a:rPr lang="es-ES_tradnl" dirty="0" smtClean="0">
                <a:latin typeface="Times New Roman" pitchFamily="18" charset="0"/>
                <a:cs typeface="Times New Roman" pitchFamily="18" charset="0"/>
              </a:rPr>
              <a:t>ntomas y genera importantes consecuencias negativas que van a empeorar la calidad de vida de las personas que la padecen.</a:t>
            </a:r>
          </a:p>
          <a:p>
            <a:pPr indent="454250" algn="just" defTabSz="462275">
              <a:lnSpc>
                <a:spcPct val="90000"/>
              </a:lnSpc>
              <a:spcBef>
                <a:spcPct val="0"/>
              </a:spcBef>
              <a:buFont typeface="Arial" pitchFamily="34" charset="0"/>
              <a:buChar char="•"/>
              <a:tabLst>
                <a:tab pos="-462275" algn="l"/>
              </a:tabLst>
            </a:pPr>
            <a:r>
              <a:rPr lang="es-ES_tradnl" dirty="0" smtClean="0">
                <a:latin typeface="Arial" charset="0"/>
                <a:cs typeface="Times New Roman" pitchFamily="18" charset="0"/>
              </a:rPr>
              <a:t>La aparición de incontinencia debe ser interpretada como una alteración de esa función, bien a nivel del aparato urinario o de algún otro sistema de nuestro organismo (sistema nervioso, aparato genital, aparato locomotor, etc.) que condicione la pérdida del control de la micción. </a:t>
            </a:r>
            <a:endParaRPr lang="es-ES_tradnl" b="1" dirty="0" smtClean="0">
              <a:latin typeface="Arial" charset="0"/>
              <a:cs typeface="Times New Roman" pitchFamily="18" charset="0"/>
            </a:endParaRPr>
          </a:p>
          <a:p>
            <a:pPr indent="454250" algn="just" defTabSz="462275">
              <a:lnSpc>
                <a:spcPct val="90000"/>
              </a:lnSpc>
              <a:spcBef>
                <a:spcPct val="0"/>
              </a:spcBef>
              <a:buFont typeface="Arial" pitchFamily="34" charset="0"/>
              <a:buChar char="•"/>
              <a:tabLst>
                <a:tab pos="-462275" algn="l"/>
              </a:tabLst>
            </a:pPr>
            <a:r>
              <a:rPr lang="es-ES_tradnl" dirty="0" smtClean="0">
                <a:latin typeface="Times New Roman" pitchFamily="18" charset="0"/>
                <a:cs typeface="Times New Roman" pitchFamily="18" charset="0"/>
              </a:rPr>
              <a:t>Hay que pensar que en las personas mayores, son varios los requisitos necesarios para mantener la continencia urinaria, como son el normal funcionamiento del aparato urinario, la suficiente capacidad mental para notar el deseo de orinar, la suficiente capacidad f</a:t>
            </a:r>
            <a:r>
              <a:rPr lang="es-ES_tradnl" dirty="0" smtClean="0">
                <a:latin typeface="Arial" charset="0"/>
                <a:cs typeface="Times New Roman" pitchFamily="18" charset="0"/>
              </a:rPr>
              <a:t>í</a:t>
            </a:r>
            <a:r>
              <a:rPr lang="es-ES_tradnl" dirty="0" smtClean="0">
                <a:latin typeface="Times New Roman" pitchFamily="18" charset="0"/>
                <a:cs typeface="Times New Roman" pitchFamily="18" charset="0"/>
              </a:rPr>
              <a:t>sica (movilidad y destreza) para llegar al retrete y manejarse en </a:t>
            </a:r>
            <a:r>
              <a:rPr lang="es-ES_tradnl" dirty="0" smtClean="0">
                <a:latin typeface="Arial" charset="0"/>
                <a:cs typeface="Times New Roman" pitchFamily="18" charset="0"/>
              </a:rPr>
              <a:t>é</a:t>
            </a:r>
            <a:r>
              <a:rPr lang="es-ES_tradnl" dirty="0" smtClean="0">
                <a:latin typeface="Times New Roman" pitchFamily="18" charset="0"/>
                <a:cs typeface="Times New Roman" pitchFamily="18" charset="0"/>
              </a:rPr>
              <a:t>l, as</a:t>
            </a:r>
            <a:r>
              <a:rPr lang="es-ES_tradnl" dirty="0" smtClean="0">
                <a:latin typeface="Arial" charset="0"/>
                <a:cs typeface="Times New Roman" pitchFamily="18" charset="0"/>
              </a:rPr>
              <a:t>í</a:t>
            </a:r>
            <a:r>
              <a:rPr lang="es-ES_tradnl" dirty="0" smtClean="0">
                <a:latin typeface="Times New Roman" pitchFamily="18" charset="0"/>
                <a:cs typeface="Times New Roman" pitchFamily="18" charset="0"/>
              </a:rPr>
              <a:t> como que no existan barreras arquitect</a:t>
            </a:r>
            <a:r>
              <a:rPr lang="es-ES_tradnl" dirty="0" smtClean="0">
                <a:latin typeface="Arial" charset="0"/>
                <a:cs typeface="Times New Roman" pitchFamily="18" charset="0"/>
              </a:rPr>
              <a:t>ó</a:t>
            </a:r>
            <a:r>
              <a:rPr lang="es-ES_tradnl" dirty="0" smtClean="0">
                <a:latin typeface="Times New Roman" pitchFamily="18" charset="0"/>
                <a:cs typeface="Times New Roman" pitchFamily="18" charset="0"/>
              </a:rPr>
              <a:t>nicas que dificulten el acceso al retrete cuando tienen que orinar. Por ello, no se debe pensar exclusivamente que la incontinencia sea un problema del aparato urinario, si no que puede estar relacionado con distintos </a:t>
            </a:r>
            <a:r>
              <a:rPr lang="es-ES_tradnl" dirty="0" smtClean="0">
                <a:latin typeface="Arial" charset="0"/>
                <a:cs typeface="Times New Roman" pitchFamily="18" charset="0"/>
              </a:rPr>
              <a:t>ó</a:t>
            </a:r>
            <a:r>
              <a:rPr lang="es-ES_tradnl" dirty="0" smtClean="0">
                <a:latin typeface="Times New Roman" pitchFamily="18" charset="0"/>
                <a:cs typeface="Times New Roman" pitchFamily="18" charset="0"/>
              </a:rPr>
              <a:t>rganos o sistemas de la persona mayor.</a:t>
            </a:r>
            <a:r>
              <a:rPr lang="es-ES_tradnl" baseline="-30000" dirty="0" smtClean="0">
                <a:latin typeface="Times New Roman" pitchFamily="18" charset="0"/>
                <a:cs typeface="Times New Roman" pitchFamily="18" charset="0"/>
              </a:rPr>
              <a:t> </a:t>
            </a:r>
          </a:p>
          <a:p>
            <a:pPr indent="454250" algn="just" defTabSz="462275">
              <a:lnSpc>
                <a:spcPct val="90000"/>
              </a:lnSpc>
              <a:spcBef>
                <a:spcPct val="0"/>
              </a:spcBef>
              <a:buFont typeface="Arial" pitchFamily="34" charset="0"/>
              <a:buChar char="•"/>
              <a:tabLst>
                <a:tab pos="-462275" algn="l"/>
              </a:tabLst>
            </a:pPr>
            <a:r>
              <a:rPr lang="es-ES_tradnl" dirty="0" smtClean="0">
                <a:latin typeface="Times New Roman" pitchFamily="18" charset="0"/>
                <a:cs typeface="Times New Roman" pitchFamily="18" charset="0"/>
              </a:rPr>
              <a:t>Es indudable que el envejecimiento fisiológico va a provocar una serie de cambios en distintas estructuras del organismo (aparato urinario, próstata, vagina, músculos del suelo pélvico, sistema nervioso), los cuales condicionan que los mayores tengan más probabilidades de sufrir incontinencia. Ello sin embargo no debe llevarnos a aceptar que por el hecho de ser mayores se tenga que perder la continencia</a:t>
            </a:r>
            <a:r>
              <a:rPr lang="es-ES" dirty="0" smtClean="0">
                <a:latin typeface="Times New Roman" pitchFamily="18" charset="0"/>
                <a:cs typeface="Times New Roman" pitchFamily="18" charset="0"/>
              </a:rPr>
              <a:t> urinaria. </a:t>
            </a:r>
          </a:p>
          <a:p>
            <a:pPr indent="454250" algn="just" defTabSz="462275">
              <a:lnSpc>
                <a:spcPct val="90000"/>
              </a:lnSpc>
              <a:spcBef>
                <a:spcPct val="0"/>
              </a:spcBef>
              <a:buFont typeface="Arial" pitchFamily="34" charset="0"/>
              <a:buChar char="•"/>
              <a:tabLst>
                <a:tab pos="-462275" algn="l"/>
              </a:tabLst>
            </a:pPr>
            <a:r>
              <a:rPr lang="es-ES" dirty="0" smtClean="0">
                <a:latin typeface="Times New Roman" pitchFamily="18" charset="0"/>
                <a:cs typeface="Times New Roman" pitchFamily="18" charset="0"/>
              </a:rPr>
              <a:t>Por ello, </a:t>
            </a:r>
            <a:r>
              <a:rPr lang="es-ES_tradnl" dirty="0" smtClean="0">
                <a:latin typeface="Times New Roman" pitchFamily="18" charset="0"/>
                <a:cs typeface="Times New Roman" pitchFamily="18" charset="0"/>
              </a:rPr>
              <a:t>para justificar que este problema de salud sea bastante frecuente en los mayores hay que pensar que se asocie a la </a:t>
            </a:r>
            <a:r>
              <a:rPr lang="es-ES_tradnl" dirty="0" err="1" smtClean="0">
                <a:latin typeface="Times New Roman" pitchFamily="18" charset="0"/>
                <a:cs typeface="Times New Roman" pitchFamily="18" charset="0"/>
              </a:rPr>
              <a:t>comorbilidad</a:t>
            </a:r>
            <a:r>
              <a:rPr lang="es-ES_tradnl" dirty="0" smtClean="0">
                <a:latin typeface="Times New Roman" pitchFamily="18" charset="0"/>
                <a:cs typeface="Times New Roman" pitchFamily="18" charset="0"/>
              </a:rPr>
              <a:t> (procesos neurológicos, patología urológica, patología </a:t>
            </a:r>
            <a:r>
              <a:rPr lang="es-ES_tradnl" dirty="0" err="1" smtClean="0">
                <a:latin typeface="Times New Roman" pitchFamily="18" charset="0"/>
                <a:cs typeface="Times New Roman" pitchFamily="18" charset="0"/>
              </a:rPr>
              <a:t>osteoarticular</a:t>
            </a:r>
            <a:r>
              <a:rPr lang="es-ES_tradnl" dirty="0" smtClean="0">
                <a:latin typeface="Times New Roman" pitchFamily="18" charset="0"/>
                <a:cs typeface="Times New Roman" pitchFamily="18" charset="0"/>
              </a:rPr>
              <a:t>), el deterioro funcional (inmovilidad y/ó demencia) y la toma de un número elevado de medicamentos tengan una mayor responsabilidad en su aparición que el propio envejecimiento.</a:t>
            </a:r>
          </a:p>
          <a:p>
            <a:pPr indent="454250" algn="just" defTabSz="462275">
              <a:lnSpc>
                <a:spcPct val="90000"/>
              </a:lnSpc>
              <a:spcBef>
                <a:spcPct val="0"/>
              </a:spcBef>
              <a:buFont typeface="Arial" pitchFamily="34" charset="0"/>
              <a:buChar char="•"/>
              <a:tabLst>
                <a:tab pos="-462275" algn="l"/>
              </a:tabLst>
            </a:pPr>
            <a:r>
              <a:rPr lang="es-ES_tradnl" dirty="0" smtClean="0">
                <a:latin typeface="Times New Roman" pitchFamily="18" charset="0"/>
                <a:cs typeface="Times New Roman" pitchFamily="18" charset="0"/>
              </a:rPr>
              <a:t> </a:t>
            </a:r>
            <a:r>
              <a:rPr lang="es-ES_tradnl" dirty="0" smtClean="0"/>
              <a:t>Aunque la incontinencia se trata de ocultar, y no consultar, al analizar los datos procedentes de los estudios realizados en diferentes países, podemos aceptar que entre un 10 y un 20 % de las personas mayores de 65 años que viven de forma independiente en sus domicilios pueden sufrir inconti­nencia y que en caso de las residencias su frecuencia se eleva hasta un 50-60%</a:t>
            </a:r>
            <a:r>
              <a:rPr lang="es-ES_tradnl" b="1" baseline="-25000" dirty="0" smtClean="0"/>
              <a:t>.</a:t>
            </a:r>
          </a:p>
          <a:p>
            <a:pPr indent="454250" algn="just" defTabSz="462275">
              <a:lnSpc>
                <a:spcPct val="90000"/>
              </a:lnSpc>
              <a:spcBef>
                <a:spcPct val="0"/>
              </a:spcBef>
              <a:buFont typeface="Arial" pitchFamily="34" charset="0"/>
              <a:buChar char="•"/>
              <a:tabLst>
                <a:tab pos="-462275" algn="l"/>
              </a:tabLst>
            </a:pPr>
            <a:r>
              <a:rPr lang="es-ES_tradnl" dirty="0" smtClean="0"/>
              <a:t>Pese a ser un problema bastante común en los mayores, sigue siendo un tema tabú, ya que no se suele consultar por él, lo que genera que esté </a:t>
            </a:r>
            <a:r>
              <a:rPr lang="es-ES_tradnl" dirty="0" err="1" smtClean="0"/>
              <a:t>infradiagnosticado</a:t>
            </a:r>
            <a:r>
              <a:rPr lang="es-ES_tradnl" dirty="0" smtClean="0"/>
              <a:t> e </a:t>
            </a:r>
            <a:r>
              <a:rPr lang="es-ES_tradnl" dirty="0" err="1" smtClean="0"/>
              <a:t>infratratado</a:t>
            </a:r>
            <a:r>
              <a:rPr lang="es-ES_tradnl" dirty="0" smtClean="0"/>
              <a:t>. Y cuando se hace es tardío. </a:t>
            </a:r>
          </a:p>
          <a:p>
            <a:pPr indent="454250" algn="just" defTabSz="462275">
              <a:lnSpc>
                <a:spcPct val="90000"/>
              </a:lnSpc>
              <a:spcBef>
                <a:spcPct val="0"/>
              </a:spcBef>
              <a:buFont typeface="Arial" pitchFamily="34" charset="0"/>
              <a:buChar char="•"/>
              <a:tabLst>
                <a:tab pos="-462275" algn="l"/>
              </a:tabLst>
            </a:pPr>
            <a:r>
              <a:rPr lang="es-ES_tradnl" dirty="0" smtClean="0"/>
              <a:t>Son varios los factores que influyen en estas características, algunos de ellos dependientes de los pacientes (falta de educación sanitaria de la población general, la asunción de que es un problema irresoluble, la aceptación de que es un proceso "normal" que aparece con el envejecimiento), y otras relacionadas con los profesionales sanitarios (insuficiente formación específica, escasa sensibilidad hacia esta patología, ausencia de profesionales específicos, escaso conocimiento de los diferentes tratamientos actuales, etc.).</a:t>
            </a:r>
          </a:p>
          <a:p>
            <a:pPr indent="454250" algn="just" defTabSz="462275">
              <a:lnSpc>
                <a:spcPct val="90000"/>
              </a:lnSpc>
              <a:spcBef>
                <a:spcPct val="0"/>
              </a:spcBef>
              <a:buFont typeface="Arial" pitchFamily="34" charset="0"/>
              <a:buChar char="•"/>
              <a:tabLst>
                <a:tab pos="-462275" algn="l"/>
              </a:tabLst>
            </a:pPr>
            <a:r>
              <a:rPr lang="es-ES_tradnl" dirty="0" smtClean="0"/>
              <a:t>Se conoce que, las revisiones sistemáticas de la continencia (mediante las escalas de AVD básicas, tras un ingreso hospitalario, tras un cambio de función física) o la existencia de un profesional especializado en este tema (consultor de enfermería), mejoran tanto la detección como el índice de consulta.</a:t>
            </a:r>
            <a:r>
              <a:rPr lang="es-ES" dirty="0" smtClean="0"/>
              <a:t> </a:t>
            </a:r>
          </a:p>
          <a:p>
            <a:pPr indent="454250" algn="just" defTabSz="462275">
              <a:lnSpc>
                <a:spcPct val="90000"/>
              </a:lnSpc>
              <a:spcBef>
                <a:spcPct val="0"/>
              </a:spcBef>
              <a:buFont typeface="Arial" pitchFamily="34" charset="0"/>
              <a:buChar char="•"/>
              <a:tabLst>
                <a:tab pos="-462275" algn="l"/>
              </a:tabLst>
            </a:pPr>
            <a:endParaRPr lang="es-ES_tradnl" dirty="0" smtClean="0">
              <a:latin typeface="Times New Roman" pitchFamily="18" charset="0"/>
              <a:cs typeface="Times New Roman" pitchFamily="18" charset="0"/>
            </a:endParaRPr>
          </a:p>
          <a:p>
            <a:pPr lvl="0">
              <a:buFont typeface="Arial" pitchFamily="34" charset="0"/>
              <a:buChar char="•"/>
            </a:pPr>
            <a:endParaRPr lang="es-ES"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57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4579" name="2 Marcador de notas"/>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es-ES" dirty="0" smtClean="0"/>
              <a:t>  </a:t>
            </a:r>
            <a:r>
              <a:rPr lang="es-ES" dirty="0" smtClean="0"/>
              <a:t>La elevada frecuencia de la </a:t>
            </a:r>
            <a:r>
              <a:rPr lang="es-ES_tradnl" dirty="0" smtClean="0"/>
              <a:t>Incontinencia en los mayores, nos debe hacer pensar que muy a menudo lleva asociada una </a:t>
            </a:r>
            <a:r>
              <a:rPr lang="es-ES_tradnl" dirty="0" err="1" smtClean="0"/>
              <a:t>comorbilidad</a:t>
            </a:r>
            <a:r>
              <a:rPr lang="es-ES_tradnl" dirty="0" smtClean="0"/>
              <a:t> (procesos neurológicos, patología urológica, patología </a:t>
            </a:r>
            <a:r>
              <a:rPr lang="es-ES_tradnl" dirty="0" err="1" smtClean="0"/>
              <a:t>osteoarticular</a:t>
            </a:r>
            <a:r>
              <a:rPr lang="es-ES_tradnl" dirty="0" smtClean="0"/>
              <a:t>), el deterioro funcional (inmovilidad y/ó demencia) y la toma de un número elevado de medicamentos tengan una mayor responsabilidad en su aparición que el propio envejecimiento.</a:t>
            </a:r>
            <a:endParaRPr lang="es-ES" dirty="0" smtClean="0"/>
          </a:p>
          <a:p>
            <a:pPr>
              <a:buFont typeface="Arial" pitchFamily="34" charset="0"/>
              <a:buChar char="•"/>
            </a:pPr>
            <a:r>
              <a:rPr lang="es-ES" dirty="0" smtClean="0"/>
              <a:t>Los principales factores de riesgo para la incontinencia están en relación con la </a:t>
            </a:r>
            <a:r>
              <a:rPr lang="es-ES" dirty="0" err="1" smtClean="0"/>
              <a:t>comorbilidad</a:t>
            </a:r>
            <a:r>
              <a:rPr lang="es-ES" dirty="0" smtClean="0"/>
              <a:t> (sobre todo neurológica) y con el deterioro funcional.</a:t>
            </a:r>
          </a:p>
          <a:p>
            <a:pPr>
              <a:buFont typeface="Arial" pitchFamily="34" charset="0"/>
              <a:buChar char="•"/>
            </a:pPr>
            <a:r>
              <a:rPr lang="es-ES" dirty="0" smtClean="0"/>
              <a:t> Otros factores de riesgo menos relevantes son las barreras arquitectónicas y el consumo de polifarmacia (sobre todo diuréticos, psicofármacos).</a:t>
            </a:r>
          </a:p>
          <a:p>
            <a:pPr lvl="0"/>
            <a:endParaRPr lang="es-ES" dirty="0" smtClean="0"/>
          </a:p>
        </p:txBody>
      </p:sp>
      <p:sp>
        <p:nvSpPr>
          <p:cNvPr id="2458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6CE28FD-8B15-450F-82E0-A40EDDE12481}" type="slidenum">
              <a:rPr lang="es-ES" smtClean="0"/>
              <a:pPr/>
              <a:t>58</a:t>
            </a:fld>
            <a:endParaRPr lang="es-E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lstStyle/>
          <a:p>
            <a:pPr indent="454250" defTabSz="462275">
              <a:spcBef>
                <a:spcPct val="0"/>
              </a:spcBef>
              <a:buFont typeface="Arial" pitchFamily="34" charset="0"/>
              <a:buChar char="•"/>
              <a:defRPr/>
            </a:pPr>
            <a:r>
              <a:rPr lang="es-ES_tradnl" dirty="0" smtClean="0"/>
              <a:t>La aparición de la incontinencia supone un cambio importante en las condiciones de vida de la persona mayor, con bastantes posibilidades de sufrir otras complicaciones tanto médicas como psicológicas o sociales.</a:t>
            </a:r>
          </a:p>
          <a:p>
            <a:pPr indent="454250" defTabSz="462275">
              <a:spcBef>
                <a:spcPct val="0"/>
              </a:spcBef>
              <a:buFont typeface="Arial" pitchFamily="34" charset="0"/>
              <a:buChar char="•"/>
              <a:defRPr/>
            </a:pPr>
            <a:r>
              <a:rPr lang="es-ES_tradnl" dirty="0" smtClean="0"/>
              <a:t>Unas de las principales complicaciones médicas pueden ser las úlceras cutáneas, las infecciones de orina y las caídas.</a:t>
            </a:r>
          </a:p>
          <a:p>
            <a:pPr indent="454250" defTabSz="462275">
              <a:spcBef>
                <a:spcPct val="0"/>
              </a:spcBef>
              <a:buFont typeface="Arial" pitchFamily="34" charset="0"/>
              <a:buChar char="•"/>
              <a:defRPr/>
            </a:pPr>
            <a:r>
              <a:rPr lang="es-ES_tradnl" dirty="0" smtClean="0"/>
              <a:t>Es muy importante destacar especialmente las repercusiones a nivel psicológico, como la pérdida de la autoestima, los episodios de ansiedad, bajo estado de ánimo y depresión.</a:t>
            </a:r>
          </a:p>
          <a:p>
            <a:pPr indent="454250" defTabSz="462275">
              <a:spcBef>
                <a:spcPct val="0"/>
              </a:spcBef>
              <a:buFont typeface="Arial" pitchFamily="34" charset="0"/>
              <a:buChar char="•"/>
              <a:defRPr/>
            </a:pPr>
            <a:r>
              <a:rPr lang="es-ES_tradnl" dirty="0" smtClean="0"/>
              <a:t>Desde el punto de vista social y familiar, las personas mayores con incontinencia suelen tender a estar más aislados, con mayor necesidad de apoyo familiar y de recursos sociales, así como con un mayor riesgo de ingresar en residencia por necesidad de cuidados.</a:t>
            </a:r>
          </a:p>
          <a:p>
            <a:pPr indent="454250" defTabSz="462275">
              <a:spcBef>
                <a:spcPct val="0"/>
              </a:spcBef>
              <a:buFont typeface="Arial" pitchFamily="34" charset="0"/>
              <a:buChar char="•"/>
              <a:defRPr/>
            </a:pPr>
            <a:r>
              <a:rPr lang="es-ES_tradnl" dirty="0" smtClean="0"/>
              <a:t> </a:t>
            </a:r>
            <a:r>
              <a:rPr lang="es-ES_tradnl" dirty="0" smtClean="0">
                <a:latin typeface="Arial" pitchFamily="34" charset="0"/>
                <a:ea typeface="Times New Roman" pitchFamily="18" charset="0"/>
              </a:rPr>
              <a:t>Indudablemente, todas estas complicaciones y la incontinencia por sí sola, deterioran de una forma notoria la calidad de vida de la persona mayor que la sufre. El impacto de la incontinencia es comparable al que provoca la Diabetes Mellitus, la Artritis Reumatoide y el Ictus.  </a:t>
            </a:r>
            <a:endParaRPr lang="es-ES" sz="900" dirty="0" smtClean="0">
              <a:latin typeface="Arial" pitchFamily="34" charset="0"/>
            </a:endParaRPr>
          </a:p>
          <a:p>
            <a:pPr>
              <a:defRPr/>
            </a:pPr>
            <a:endParaRPr lang="es-ES" dirty="0"/>
          </a:p>
        </p:txBody>
      </p:sp>
      <p:sp>
        <p:nvSpPr>
          <p:cNvPr id="2355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A11C96-9CD2-475B-BE81-E43D82609B45}" type="slidenum">
              <a:rPr lang="es-ES" smtClean="0"/>
              <a:pPr/>
              <a:t>59</a:t>
            </a:fld>
            <a:endParaRPr lang="es-E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a:defRPr/>
            </a:pPr>
            <a:r>
              <a:rPr lang="es-ES" dirty="0" smtClean="0"/>
              <a:t>De cara a prevenir la pérdida de la continencia, es recomendable seguir una serie de medidas generales y específicas:</a:t>
            </a:r>
          </a:p>
          <a:p>
            <a:pPr>
              <a:buFont typeface="Arial" pitchFamily="34" charset="0"/>
              <a:buChar char="•"/>
              <a:defRPr/>
            </a:pPr>
            <a:r>
              <a:rPr lang="es-ES" dirty="0" smtClean="0"/>
              <a:t> Desde el punto de vista general (Educación sanitaria): la persona mayor debe mantenerse lo más activo posible y exigirse el mayor grado de independencia, realizando ejercicio físico a diario (al menos caminar unos 30 minutos al día, si es posible también algún ejercicio de resistencia o natación), mantener un peso adecuado y acostumbrarse a utilizar ropas cómodas que le permitan orinar con la mayor facilidad. Desde el punto de vista ambiental, es muy importante que el acceso al retrete sea bueno, sin obstáculos. Por las noches es muy importante que eviten el uso de hipnóticos y que tengan bien iluminado el acceso al retrete.</a:t>
            </a:r>
          </a:p>
          <a:p>
            <a:pPr>
              <a:buFont typeface="Arial" pitchFamily="34" charset="0"/>
              <a:buChar char="•"/>
              <a:defRPr/>
            </a:pPr>
            <a:r>
              <a:rPr lang="es-ES" dirty="0" smtClean="0"/>
              <a:t> En relación con las medidas higiénico-dietéticas, es recomendable que mantenga un aporte regular de líquidos (sobre los 2 litros al día) y que acuda al baño a orinar de forma regular, sin dejar pasar más de 2-3 horas como máximo (la idea de que aguantar mucho la orina es beneficioso, hay que desterrarla). En aquellas personas mayores que orinen más cantidad por la noche, se puede recomendar que se reduzca el aporte de líquidos a partir de la merienda, pero compensando la ingesta de líquidos con una mayor toma por la mañana). Además, no se debe abusar de las sustancias excitantes (café, té, alcohol) ya que provocan urgencia y pueden precipitar algún escape de orina. </a:t>
            </a:r>
          </a:p>
          <a:p>
            <a:pPr>
              <a:buFont typeface="Arial" pitchFamily="34" charset="0"/>
              <a:buChar char="•"/>
              <a:defRPr/>
            </a:pPr>
            <a:r>
              <a:rPr lang="es-ES" dirty="0" smtClean="0"/>
              <a:t> Existen unas técnicas específicas de rehabilitación, como son los ejercicios del suelo pélvico, que han demostrado ser muy útiles para la recuperación de la continencia de esfuerzo en distintas circunstancias (postparto, </a:t>
            </a:r>
            <a:r>
              <a:rPr lang="es-ES" dirty="0" err="1" smtClean="0"/>
              <a:t>postprostatectomía</a:t>
            </a:r>
            <a:r>
              <a:rPr lang="es-ES" dirty="0" smtClean="0"/>
              <a:t>, incontinencia transitoria…) y además para la prevención de la incontinencia urinaria en mujeres postmenopáusicas. </a:t>
            </a:r>
          </a:p>
        </p:txBody>
      </p:sp>
      <p:sp>
        <p:nvSpPr>
          <p:cNvPr id="256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53F9B4A-4CFF-4714-A040-AEBCCA2F9D70}" type="slidenum">
              <a:rPr lang="es-ES" smtClean="0"/>
              <a:pPr/>
              <a:t>60</a:t>
            </a:fld>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231137" algn="just">
              <a:lnSpc>
                <a:spcPct val="115000"/>
              </a:lnSpc>
              <a:tabLst>
                <a:tab pos="462275" algn="l"/>
              </a:tabLst>
            </a:pPr>
            <a:endParaRPr lang="es-ES" dirty="0" smtClean="0">
              <a:ea typeface="Calibri"/>
              <a:cs typeface="Times New Roman"/>
            </a:endParaRPr>
          </a:p>
          <a:p>
            <a:pPr marL="346706" indent="-346706" algn="just">
              <a:lnSpc>
                <a:spcPct val="115000"/>
              </a:lnSpc>
              <a:buFont typeface="Arial"/>
              <a:buChar char="•"/>
              <a:tabLst>
                <a:tab pos="231137" algn="l"/>
                <a:tab pos="462275" algn="l"/>
              </a:tabLst>
            </a:pPr>
            <a:r>
              <a:rPr lang="es-ES" dirty="0" smtClean="0">
                <a:ea typeface="Calibri"/>
                <a:cs typeface="Times New Roman"/>
              </a:rPr>
              <a:t>La Dieta es un pilar básico, sobre el que descansa la promoción y la educación para la salud, junto al fomento de  la actividad-ejercicio físico y la eliminación de los hábitos tóxicos (alcohol, drogas, tabaco, etc.). La dieta saludable, aún en los mayores, ejerce un efecto protector siempre que exista una expectativa de vida suficiente para ello ≥2 años.</a:t>
            </a:r>
          </a:p>
          <a:p>
            <a:pPr marL="231137" algn="just">
              <a:lnSpc>
                <a:spcPct val="115000"/>
              </a:lnSpc>
              <a:tabLst>
                <a:tab pos="462275" algn="l"/>
              </a:tabLst>
            </a:pPr>
            <a:r>
              <a:rPr lang="es-ES" dirty="0" smtClean="0">
                <a:ea typeface="Calibri"/>
                <a:cs typeface="Times New Roman"/>
              </a:rPr>
              <a:t> </a:t>
            </a:r>
          </a:p>
          <a:p>
            <a:pPr marL="346706" indent="-346706" algn="just">
              <a:lnSpc>
                <a:spcPct val="115000"/>
              </a:lnSpc>
              <a:buFont typeface="Arial"/>
              <a:buChar char="•"/>
              <a:tabLst>
                <a:tab pos="231137" algn="l"/>
                <a:tab pos="462275" algn="l"/>
              </a:tabLst>
            </a:pPr>
            <a:r>
              <a:rPr lang="es-ES" dirty="0" smtClean="0">
                <a:ea typeface="Calibri"/>
                <a:cs typeface="Times New Roman"/>
              </a:rPr>
              <a:t>Los mayores tienen un comportamiento alimentario bien definido y estructurado durante años, fruto de las influencias sociales, culturales, de las tradiciones, etc.; estos hábitos dietéticos han sido adquiridos a edades tempranas, y por tanto son difíciles de cambiar. Les gusta la comida casera, rechazan la comida rápida a expensas de platos preparados y la comida de </a:t>
            </a:r>
            <a:r>
              <a:rPr lang="es-ES" i="1" dirty="0" smtClean="0">
                <a:ea typeface="Calibri"/>
                <a:cs typeface="Times New Roman"/>
              </a:rPr>
              <a:t>catering,</a:t>
            </a:r>
            <a:r>
              <a:rPr lang="es-ES" dirty="0" smtClean="0">
                <a:ea typeface="Calibri"/>
                <a:cs typeface="Times New Roman"/>
              </a:rPr>
              <a:t> etc.. </a:t>
            </a:r>
          </a:p>
          <a:p>
            <a:pPr marL="231137" algn="just">
              <a:lnSpc>
                <a:spcPct val="115000"/>
              </a:lnSpc>
            </a:pPr>
            <a:r>
              <a:rPr lang="es-ES" dirty="0" smtClean="0">
                <a:ea typeface="Calibri"/>
                <a:cs typeface="Times New Roman"/>
              </a:rPr>
              <a:t> </a:t>
            </a:r>
          </a:p>
          <a:p>
            <a:pPr marL="346706" indent="-346706" algn="just">
              <a:lnSpc>
                <a:spcPct val="115000"/>
              </a:lnSpc>
              <a:buFont typeface="Arial"/>
              <a:buChar char="•"/>
              <a:tabLst>
                <a:tab pos="231137" algn="l"/>
                <a:tab pos="462275" algn="l"/>
              </a:tabLst>
            </a:pPr>
            <a:r>
              <a:rPr lang="es-ES" dirty="0" smtClean="0">
                <a:ea typeface="Calibri"/>
                <a:cs typeface="Times New Roman"/>
              </a:rPr>
              <a:t>Pero además la dieta está condicionada por las alteraciones de los órganos de los sentidos (papilas gustativas y olfatorias, visión..), los problemas de salud (algunos además condicionan la ingesta, como los masticatorios y deglutorios), y sobre todo por la toma de medicamentos (algunos interfieren con alimentos).  Todo esto, hace que la dieta sea a menudo fuente de insatisfacciones para los mayores.</a:t>
            </a:r>
          </a:p>
          <a:p>
            <a:pPr marL="462275">
              <a:spcAft>
                <a:spcPts val="1011"/>
              </a:spcAft>
            </a:pPr>
            <a:r>
              <a:rPr lang="es-ES" dirty="0" smtClean="0">
                <a:ea typeface="Calibri"/>
                <a:cs typeface="Times New Roman"/>
              </a:rPr>
              <a:t> </a:t>
            </a:r>
          </a:p>
          <a:p>
            <a:pPr marL="346706" indent="-346706" algn="just">
              <a:lnSpc>
                <a:spcPct val="115000"/>
              </a:lnSpc>
              <a:buFont typeface="Arial"/>
              <a:buChar char="•"/>
              <a:tabLst>
                <a:tab pos="231137" algn="l"/>
                <a:tab pos="462275" algn="l"/>
              </a:tabLst>
            </a:pPr>
            <a:r>
              <a:rPr lang="es-ES" dirty="0" smtClean="0">
                <a:ea typeface="Calibri"/>
                <a:cs typeface="Times New Roman"/>
              </a:rPr>
              <a:t>Existe una clara interacción entre muchos de los medicamentos que habitualmente toman los mayores y los alimentos, produciendo diferentes efectos:</a:t>
            </a:r>
          </a:p>
          <a:p>
            <a:pPr marL="231137" algn="just">
              <a:lnSpc>
                <a:spcPct val="115000"/>
              </a:lnSpc>
              <a:tabLst>
                <a:tab pos="462275" algn="l"/>
              </a:tabLst>
            </a:pPr>
            <a:endParaRPr lang="es-ES" dirty="0" smtClean="0">
              <a:ea typeface="Calibri"/>
              <a:cs typeface="Times New Roman"/>
            </a:endParaRPr>
          </a:p>
          <a:p>
            <a:pPr marL="751197" lvl="1" indent="-288922" algn="just">
              <a:lnSpc>
                <a:spcPct val="115000"/>
              </a:lnSpc>
              <a:buFont typeface="Wingdings"/>
              <a:buChar char=""/>
              <a:tabLst>
                <a:tab pos="693412" algn="l"/>
                <a:tab pos="924550" algn="l"/>
              </a:tabLst>
            </a:pPr>
            <a:r>
              <a:rPr lang="es-ES" dirty="0" err="1" smtClean="0">
                <a:ea typeface="Calibri"/>
                <a:cs typeface="Times New Roman"/>
              </a:rPr>
              <a:t>Anorexígenos</a:t>
            </a:r>
            <a:r>
              <a:rPr lang="es-ES" dirty="0" smtClean="0">
                <a:ea typeface="Calibri"/>
                <a:cs typeface="Times New Roman"/>
              </a:rPr>
              <a:t>: Diuréticos, </a:t>
            </a:r>
            <a:r>
              <a:rPr lang="es-ES" dirty="0" err="1" smtClean="0">
                <a:ea typeface="Calibri"/>
                <a:cs typeface="Times New Roman"/>
              </a:rPr>
              <a:t>Diltiazen</a:t>
            </a:r>
            <a:r>
              <a:rPr lang="es-ES" dirty="0" smtClean="0">
                <a:ea typeface="Calibri"/>
                <a:cs typeface="Times New Roman"/>
              </a:rPr>
              <a:t>, </a:t>
            </a:r>
            <a:r>
              <a:rPr lang="es-ES" dirty="0" err="1" smtClean="0">
                <a:ea typeface="Calibri"/>
                <a:cs typeface="Times New Roman"/>
              </a:rPr>
              <a:t>Digoxina</a:t>
            </a:r>
            <a:r>
              <a:rPr lang="es-ES" dirty="0" smtClean="0">
                <a:ea typeface="Calibri"/>
                <a:cs typeface="Times New Roman"/>
              </a:rPr>
              <a:t>, Antidepresivos </a:t>
            </a:r>
            <a:r>
              <a:rPr lang="es-ES" dirty="0" err="1" smtClean="0">
                <a:ea typeface="Calibri"/>
                <a:cs typeface="Times New Roman"/>
              </a:rPr>
              <a:t>Tricíclicos</a:t>
            </a:r>
            <a:r>
              <a:rPr lang="es-ES" dirty="0" smtClean="0">
                <a:ea typeface="Calibri"/>
                <a:cs typeface="Times New Roman"/>
              </a:rPr>
              <a:t>, </a:t>
            </a:r>
            <a:r>
              <a:rPr lang="es-ES" dirty="0" err="1" smtClean="0">
                <a:ea typeface="Calibri"/>
                <a:cs typeface="Times New Roman"/>
              </a:rPr>
              <a:t>Fluoxetina</a:t>
            </a:r>
            <a:r>
              <a:rPr lang="es-ES" dirty="0" smtClean="0">
                <a:ea typeface="Calibri"/>
                <a:cs typeface="Times New Roman"/>
              </a:rPr>
              <a:t>, </a:t>
            </a:r>
            <a:r>
              <a:rPr lang="es-ES" dirty="0" err="1" smtClean="0">
                <a:ea typeface="Calibri"/>
                <a:cs typeface="Times New Roman"/>
              </a:rPr>
              <a:t>Clorpromacina</a:t>
            </a:r>
            <a:r>
              <a:rPr lang="es-ES" dirty="0" smtClean="0">
                <a:ea typeface="Calibri"/>
                <a:cs typeface="Times New Roman"/>
              </a:rPr>
              <a:t>, </a:t>
            </a:r>
            <a:r>
              <a:rPr lang="es-ES" dirty="0" err="1" smtClean="0">
                <a:ea typeface="Calibri"/>
                <a:cs typeface="Times New Roman"/>
              </a:rPr>
              <a:t>Haloperidol</a:t>
            </a:r>
            <a:r>
              <a:rPr lang="es-ES" dirty="0" smtClean="0">
                <a:ea typeface="Calibri"/>
                <a:cs typeface="Times New Roman"/>
              </a:rPr>
              <a:t>, Sedantes, </a:t>
            </a:r>
            <a:r>
              <a:rPr lang="es-ES" dirty="0" err="1" smtClean="0">
                <a:ea typeface="Calibri"/>
                <a:cs typeface="Times New Roman"/>
              </a:rPr>
              <a:t>Citostáticos</a:t>
            </a:r>
            <a:r>
              <a:rPr lang="es-ES" dirty="0" smtClean="0">
                <a:ea typeface="Calibri"/>
                <a:cs typeface="Times New Roman"/>
              </a:rPr>
              <a:t>. </a:t>
            </a:r>
          </a:p>
          <a:p>
            <a:pPr marL="751197" lvl="1" indent="-288922" algn="just">
              <a:lnSpc>
                <a:spcPct val="115000"/>
              </a:lnSpc>
              <a:buFont typeface="Wingdings"/>
              <a:buChar char=""/>
              <a:tabLst>
                <a:tab pos="693412" algn="l"/>
                <a:tab pos="924550" algn="l"/>
              </a:tabLst>
            </a:pPr>
            <a:r>
              <a:rPr lang="es-ES" dirty="0" smtClean="0">
                <a:ea typeface="Calibri"/>
                <a:cs typeface="Times New Roman"/>
              </a:rPr>
              <a:t>Alteran el gusto rechazando la ingesta de alimentos: </a:t>
            </a:r>
            <a:r>
              <a:rPr lang="es-ES" dirty="0" err="1" smtClean="0">
                <a:ea typeface="Calibri"/>
                <a:cs typeface="Times New Roman"/>
              </a:rPr>
              <a:t>Captopril</a:t>
            </a:r>
            <a:r>
              <a:rPr lang="es-ES" dirty="0" smtClean="0">
                <a:ea typeface="Calibri"/>
                <a:cs typeface="Times New Roman"/>
              </a:rPr>
              <a:t>, </a:t>
            </a:r>
            <a:r>
              <a:rPr lang="es-ES" dirty="0" err="1" smtClean="0">
                <a:ea typeface="Calibri"/>
                <a:cs typeface="Times New Roman"/>
              </a:rPr>
              <a:t>Enalapril</a:t>
            </a:r>
            <a:r>
              <a:rPr lang="es-ES" dirty="0" smtClean="0">
                <a:ea typeface="Calibri"/>
                <a:cs typeface="Times New Roman"/>
              </a:rPr>
              <a:t>, </a:t>
            </a:r>
            <a:r>
              <a:rPr lang="es-ES" dirty="0" err="1" smtClean="0">
                <a:ea typeface="Calibri"/>
                <a:cs typeface="Times New Roman"/>
              </a:rPr>
              <a:t>Amiloride</a:t>
            </a:r>
            <a:r>
              <a:rPr lang="es-ES" dirty="0" smtClean="0">
                <a:ea typeface="Calibri"/>
                <a:cs typeface="Times New Roman"/>
              </a:rPr>
              <a:t>, </a:t>
            </a:r>
            <a:r>
              <a:rPr lang="es-ES" dirty="0" err="1" smtClean="0">
                <a:ea typeface="Calibri"/>
                <a:cs typeface="Times New Roman"/>
              </a:rPr>
              <a:t>Hidroclorotiazida</a:t>
            </a:r>
            <a:r>
              <a:rPr lang="es-ES" dirty="0" smtClean="0">
                <a:ea typeface="Calibri"/>
                <a:cs typeface="Times New Roman"/>
              </a:rPr>
              <a:t>, </a:t>
            </a:r>
            <a:r>
              <a:rPr lang="es-ES" dirty="0" err="1" smtClean="0">
                <a:ea typeface="Calibri"/>
                <a:cs typeface="Times New Roman"/>
              </a:rPr>
              <a:t>Espironolactona</a:t>
            </a:r>
            <a:r>
              <a:rPr lang="es-ES" dirty="0" smtClean="0">
                <a:ea typeface="Calibri"/>
                <a:cs typeface="Times New Roman"/>
              </a:rPr>
              <a:t>, </a:t>
            </a:r>
            <a:r>
              <a:rPr lang="es-ES" dirty="0" err="1" smtClean="0">
                <a:ea typeface="Calibri"/>
                <a:cs typeface="Times New Roman"/>
              </a:rPr>
              <a:t>Nifedipino</a:t>
            </a:r>
            <a:r>
              <a:rPr lang="es-ES" dirty="0" smtClean="0">
                <a:ea typeface="Calibri"/>
                <a:cs typeface="Times New Roman"/>
              </a:rPr>
              <a:t>, </a:t>
            </a:r>
            <a:r>
              <a:rPr lang="es-ES" dirty="0" err="1" smtClean="0">
                <a:ea typeface="Calibri"/>
                <a:cs typeface="Times New Roman"/>
              </a:rPr>
              <a:t>Diltiazen</a:t>
            </a:r>
            <a:r>
              <a:rPr lang="es-ES" dirty="0" smtClean="0">
                <a:ea typeface="Calibri"/>
                <a:cs typeface="Times New Roman"/>
              </a:rPr>
              <a:t>, Propanolol,  A.A.S., Ibuprofeno, Penicilina, </a:t>
            </a:r>
            <a:r>
              <a:rPr lang="es-ES" dirty="0" err="1" smtClean="0">
                <a:ea typeface="Calibri"/>
                <a:cs typeface="Times New Roman"/>
              </a:rPr>
              <a:t>Lincomicina</a:t>
            </a:r>
            <a:r>
              <a:rPr lang="es-ES" dirty="0" smtClean="0">
                <a:ea typeface="Calibri"/>
                <a:cs typeface="Times New Roman"/>
              </a:rPr>
              <a:t>, </a:t>
            </a:r>
            <a:r>
              <a:rPr lang="es-ES" dirty="0" err="1" smtClean="0">
                <a:ea typeface="Calibri"/>
                <a:cs typeface="Times New Roman"/>
              </a:rPr>
              <a:t>Metronidazol</a:t>
            </a:r>
            <a:r>
              <a:rPr lang="es-ES" dirty="0" smtClean="0">
                <a:ea typeface="Calibri"/>
                <a:cs typeface="Times New Roman"/>
              </a:rPr>
              <a:t>, </a:t>
            </a:r>
            <a:r>
              <a:rPr lang="es-ES" dirty="0" err="1" smtClean="0">
                <a:ea typeface="Calibri"/>
                <a:cs typeface="Times New Roman"/>
              </a:rPr>
              <a:t>Claritromicina</a:t>
            </a:r>
            <a:r>
              <a:rPr lang="es-ES" dirty="0" smtClean="0">
                <a:ea typeface="Calibri"/>
                <a:cs typeface="Times New Roman"/>
              </a:rPr>
              <a:t>, </a:t>
            </a:r>
            <a:r>
              <a:rPr lang="es-ES" dirty="0" err="1" smtClean="0">
                <a:ea typeface="Calibri"/>
                <a:cs typeface="Times New Roman"/>
              </a:rPr>
              <a:t>Etambutol</a:t>
            </a:r>
            <a:r>
              <a:rPr lang="es-ES" dirty="0" smtClean="0">
                <a:ea typeface="Calibri"/>
                <a:cs typeface="Times New Roman"/>
              </a:rPr>
              <a:t>, Levo-Dopa, </a:t>
            </a:r>
            <a:r>
              <a:rPr lang="es-ES" dirty="0" err="1" smtClean="0">
                <a:ea typeface="Calibri"/>
                <a:cs typeface="Times New Roman"/>
              </a:rPr>
              <a:t>Carbamacepina</a:t>
            </a:r>
            <a:r>
              <a:rPr lang="es-ES" dirty="0" smtClean="0">
                <a:ea typeface="Calibri"/>
                <a:cs typeface="Times New Roman"/>
              </a:rPr>
              <a:t>, </a:t>
            </a:r>
            <a:r>
              <a:rPr lang="es-ES" dirty="0" err="1" smtClean="0">
                <a:ea typeface="Calibri"/>
                <a:cs typeface="Times New Roman"/>
              </a:rPr>
              <a:t>Sulmatriptan</a:t>
            </a:r>
            <a:r>
              <a:rPr lang="es-ES" dirty="0" smtClean="0">
                <a:ea typeface="Calibri"/>
                <a:cs typeface="Times New Roman"/>
              </a:rPr>
              <a:t>, </a:t>
            </a:r>
            <a:r>
              <a:rPr lang="es-ES" dirty="0" err="1" smtClean="0">
                <a:ea typeface="Calibri"/>
                <a:cs typeface="Times New Roman"/>
              </a:rPr>
              <a:t>Fluorazepan</a:t>
            </a:r>
            <a:r>
              <a:rPr lang="es-ES" dirty="0" smtClean="0">
                <a:ea typeface="Calibri"/>
                <a:cs typeface="Times New Roman"/>
              </a:rPr>
              <a:t>, </a:t>
            </a:r>
            <a:r>
              <a:rPr lang="es-ES" dirty="0" err="1" smtClean="0">
                <a:ea typeface="Calibri"/>
                <a:cs typeface="Times New Roman"/>
              </a:rPr>
              <a:t>Triazolan</a:t>
            </a:r>
            <a:r>
              <a:rPr lang="es-ES" dirty="0" smtClean="0">
                <a:ea typeface="Calibri"/>
                <a:cs typeface="Times New Roman"/>
              </a:rPr>
              <a:t>, </a:t>
            </a:r>
            <a:r>
              <a:rPr lang="es-ES" dirty="0" err="1" smtClean="0">
                <a:ea typeface="Calibri"/>
                <a:cs typeface="Times New Roman"/>
              </a:rPr>
              <a:t>Zopiclona</a:t>
            </a:r>
            <a:r>
              <a:rPr lang="es-ES" dirty="0" smtClean="0">
                <a:ea typeface="Calibri"/>
                <a:cs typeface="Times New Roman"/>
              </a:rPr>
              <a:t>, 5-Fluoruracilo.</a:t>
            </a:r>
          </a:p>
          <a:p>
            <a:pPr marL="751197" lvl="1" indent="-288922" algn="just">
              <a:lnSpc>
                <a:spcPct val="115000"/>
              </a:lnSpc>
              <a:buFont typeface="Wingdings"/>
              <a:buChar char=""/>
              <a:tabLst>
                <a:tab pos="693412" algn="l"/>
                <a:tab pos="924550" algn="l"/>
              </a:tabLst>
            </a:pPr>
            <a:r>
              <a:rPr lang="es-ES" dirty="0" smtClean="0">
                <a:ea typeface="Calibri"/>
                <a:cs typeface="Times New Roman"/>
              </a:rPr>
              <a:t> Inhiben la absorción de alimentos: Antiácidos, </a:t>
            </a:r>
            <a:r>
              <a:rPr lang="es-ES" dirty="0" err="1" smtClean="0">
                <a:ea typeface="Calibri"/>
                <a:cs typeface="Times New Roman"/>
              </a:rPr>
              <a:t>Colchicina</a:t>
            </a:r>
            <a:r>
              <a:rPr lang="es-ES" dirty="0" smtClean="0">
                <a:ea typeface="Calibri"/>
                <a:cs typeface="Times New Roman"/>
              </a:rPr>
              <a:t>, Cimetidina, </a:t>
            </a:r>
            <a:r>
              <a:rPr lang="es-ES" dirty="0" err="1" smtClean="0">
                <a:ea typeface="Calibri"/>
                <a:cs typeface="Times New Roman"/>
              </a:rPr>
              <a:t>Fenitoina</a:t>
            </a:r>
            <a:r>
              <a:rPr lang="es-ES" dirty="0" smtClean="0">
                <a:ea typeface="Calibri"/>
                <a:cs typeface="Times New Roman"/>
              </a:rPr>
              <a:t> y algunos  Diuréticos.</a:t>
            </a:r>
          </a:p>
          <a:p>
            <a:pPr marL="556656" algn="just">
              <a:lnSpc>
                <a:spcPct val="115000"/>
              </a:lnSpc>
              <a:tabLst>
                <a:tab pos="924550" algn="l"/>
              </a:tabLst>
            </a:pPr>
            <a:r>
              <a:rPr lang="es-ES" dirty="0" smtClean="0">
                <a:ea typeface="Calibri"/>
                <a:cs typeface="Times New Roman"/>
              </a:rPr>
              <a:t> </a:t>
            </a:r>
          </a:p>
          <a:p>
            <a:pPr marL="346706" indent="-346706" algn="just">
              <a:lnSpc>
                <a:spcPct val="115000"/>
              </a:lnSpc>
              <a:buFont typeface="Arial"/>
              <a:buChar char="•"/>
              <a:tabLst>
                <a:tab pos="231137" algn="l"/>
                <a:tab pos="462275" algn="l"/>
              </a:tabLst>
            </a:pPr>
            <a:r>
              <a:rPr lang="es-ES" dirty="0" smtClean="0">
                <a:ea typeface="Calibri"/>
                <a:cs typeface="Times New Roman"/>
              </a:rPr>
              <a:t>Dieta saludable, variada y equilibrada: se define así a aquella que aporta la energía necesaria para desarrollar la actividad diaria y mantener el peso estable.  Debe existir un equilibrio entre la ingesta y el consumo o gasto de energía del organismo. Como prototipo de dieta saludable se apuesta por la </a:t>
            </a:r>
            <a:r>
              <a:rPr lang="es-ES" i="1" dirty="0" smtClean="0">
                <a:ea typeface="Calibri"/>
                <a:cs typeface="Times New Roman"/>
              </a:rPr>
              <a:t>Dieta Mediterránea</a:t>
            </a:r>
            <a:r>
              <a:rPr lang="es-ES" dirty="0" smtClean="0">
                <a:ea typeface="Calibri"/>
                <a:cs typeface="Times New Roman"/>
              </a:rPr>
              <a:t> que se caracteriza por un alto consumo de frutas, verduras y hortalizas, legumbres, frutos secos, pescado azul,  y aceite de oliva.</a:t>
            </a:r>
          </a:p>
          <a:p>
            <a:pPr marL="231137" algn="just">
              <a:lnSpc>
                <a:spcPct val="115000"/>
              </a:lnSpc>
              <a:tabLst>
                <a:tab pos="462275" algn="l"/>
              </a:tabLst>
            </a:pPr>
            <a:r>
              <a:rPr lang="es-ES" dirty="0" smtClean="0">
                <a:ea typeface="Calibri"/>
                <a:cs typeface="Times New Roman"/>
              </a:rPr>
              <a:t> </a:t>
            </a:r>
          </a:p>
          <a:p>
            <a:pPr marL="346706" indent="-346706" algn="just">
              <a:lnSpc>
                <a:spcPct val="115000"/>
              </a:lnSpc>
              <a:buFont typeface="Arial"/>
              <a:buChar char="•"/>
              <a:tabLst>
                <a:tab pos="231137" algn="l"/>
                <a:tab pos="462275" algn="l"/>
              </a:tabLst>
            </a:pPr>
            <a:r>
              <a:rPr lang="es-ES" dirty="0" smtClean="0">
                <a:ea typeface="Calibri"/>
                <a:cs typeface="Times New Roman"/>
              </a:rPr>
              <a:t>Dieta equilibrada: </a:t>
            </a:r>
          </a:p>
          <a:p>
            <a:pPr marL="231137" algn="just">
              <a:lnSpc>
                <a:spcPct val="115000"/>
              </a:lnSpc>
              <a:tabLst>
                <a:tab pos="462275" algn="l"/>
              </a:tabLst>
            </a:pPr>
            <a:r>
              <a:rPr lang="es-ES" dirty="0" smtClean="0">
                <a:ea typeface="Calibri"/>
                <a:cs typeface="Times New Roman"/>
              </a:rPr>
              <a:t> </a:t>
            </a:r>
          </a:p>
          <a:p>
            <a:pPr marL="231137" algn="just">
              <a:lnSpc>
                <a:spcPct val="115000"/>
              </a:lnSpc>
              <a:tabLst>
                <a:tab pos="462275" algn="l"/>
              </a:tabLst>
            </a:pPr>
            <a:r>
              <a:rPr lang="es-ES" dirty="0" smtClean="0">
                <a:ea typeface="Calibri"/>
                <a:cs typeface="Times New Roman"/>
              </a:rPr>
              <a:t>La dieta para ser equilibrada ha de cumplir que una serie de requerimientos orgánicos tanto de energía como de nutrientes, y entrando éstos a configurar la dieta, tanto cuantitativa como cualitativamente en unas proporciones determinadas. Solo así cumplimentaremos las denominadas Ingestas Básicas Recomendadas y los Requerimientos Nutricionales para un colectivo determinado, en este caso los mayores:</a:t>
            </a:r>
          </a:p>
          <a:p>
            <a:pPr marL="231137" algn="just">
              <a:lnSpc>
                <a:spcPct val="115000"/>
              </a:lnSpc>
              <a:tabLst>
                <a:tab pos="462275" algn="l"/>
              </a:tabLst>
            </a:pPr>
            <a:r>
              <a:rPr lang="es-ES" dirty="0" smtClean="0">
                <a:ea typeface="Calibri"/>
                <a:cs typeface="Times New Roman"/>
              </a:rPr>
              <a:t> </a:t>
            </a:r>
          </a:p>
          <a:p>
            <a:pPr marL="751197" lvl="1" indent="-288922" algn="just">
              <a:lnSpc>
                <a:spcPct val="115000"/>
              </a:lnSpc>
              <a:buFont typeface="Wingdings"/>
              <a:buChar char=""/>
              <a:tabLst>
                <a:tab pos="693412" algn="l"/>
                <a:tab pos="924550" algn="l"/>
              </a:tabLst>
            </a:pPr>
            <a:r>
              <a:rPr lang="es-ES" dirty="0" smtClean="0">
                <a:ea typeface="Calibri"/>
                <a:cs typeface="Times New Roman"/>
              </a:rPr>
              <a:t>Valor energético o calórico: ha de situarse en torno a las 1.750-2.500 </a:t>
            </a:r>
            <a:r>
              <a:rPr lang="es-ES" dirty="0" err="1" smtClean="0">
                <a:ea typeface="Calibri"/>
                <a:cs typeface="Times New Roman"/>
              </a:rPr>
              <a:t>Kilocal</a:t>
            </a:r>
            <a:r>
              <a:rPr lang="es-ES" dirty="0" smtClean="0">
                <a:ea typeface="Calibri"/>
                <a:cs typeface="Times New Roman"/>
              </a:rPr>
              <a:t>./día, es decir aproximadamente unas 30-35 </a:t>
            </a:r>
            <a:r>
              <a:rPr lang="es-ES" dirty="0" err="1" smtClean="0">
                <a:ea typeface="Calibri"/>
                <a:cs typeface="Times New Roman"/>
              </a:rPr>
              <a:t>Kilocal</a:t>
            </a:r>
            <a:r>
              <a:rPr lang="es-ES" dirty="0" smtClean="0">
                <a:ea typeface="Calibri"/>
                <a:cs typeface="Times New Roman"/>
              </a:rPr>
              <a:t>./Kg. peso/día. En los mayores, en general no se recomiendan dietas por debajo de 1.500-1.600 </a:t>
            </a:r>
            <a:r>
              <a:rPr lang="es-ES" dirty="0" err="1" smtClean="0">
                <a:ea typeface="Calibri"/>
                <a:cs typeface="Times New Roman"/>
              </a:rPr>
              <a:t>Kilocal</a:t>
            </a:r>
            <a:r>
              <a:rPr lang="es-ES" dirty="0" smtClean="0">
                <a:ea typeface="Calibri"/>
                <a:cs typeface="Times New Roman"/>
              </a:rPr>
              <a:t>./día; en caso de llevarse a cabo, debe realizarse un estricto control nutricional, por el riesgo de malnutrición proteico calórica, procediendo a la </a:t>
            </a:r>
            <a:r>
              <a:rPr lang="es-ES" dirty="0" err="1" smtClean="0">
                <a:ea typeface="Calibri"/>
                <a:cs typeface="Times New Roman"/>
              </a:rPr>
              <a:t>suplementación</a:t>
            </a:r>
            <a:r>
              <a:rPr lang="es-ES" dirty="0" smtClean="0">
                <a:ea typeface="Calibri"/>
                <a:cs typeface="Times New Roman"/>
              </a:rPr>
              <a:t>, si se precisa.</a:t>
            </a:r>
          </a:p>
          <a:p>
            <a:pPr marL="751197" lvl="1" indent="-288922" algn="just">
              <a:lnSpc>
                <a:spcPct val="115000"/>
              </a:lnSpc>
              <a:buFont typeface="Wingdings"/>
              <a:buChar char=""/>
              <a:tabLst>
                <a:tab pos="693412" algn="l"/>
                <a:tab pos="924550" algn="l"/>
              </a:tabLst>
            </a:pPr>
            <a:r>
              <a:rPr lang="es-ES" dirty="0" err="1" smtClean="0">
                <a:ea typeface="Calibri"/>
                <a:cs typeface="Times New Roman"/>
              </a:rPr>
              <a:t>Macronutrientes</a:t>
            </a:r>
            <a:r>
              <a:rPr lang="es-ES" dirty="0" smtClean="0">
                <a:ea typeface="Calibri"/>
                <a:cs typeface="Times New Roman"/>
              </a:rPr>
              <a:t> (principios inmediatos energéticos): en general, en los mayores, el aporte energético de la dieta debe proceder aproximadamente de los   Hidratos de Carbono en un 60%, de las Grasas &lt;30%, y de las Proteínas en un 15%.</a:t>
            </a:r>
          </a:p>
          <a:p>
            <a:pPr marL="751197" lvl="1" indent="-288922" algn="just">
              <a:lnSpc>
                <a:spcPct val="115000"/>
              </a:lnSpc>
              <a:buFont typeface="Wingdings"/>
              <a:buChar char=""/>
              <a:tabLst>
                <a:tab pos="693412" algn="l"/>
                <a:tab pos="924550" algn="l"/>
              </a:tabLst>
            </a:pPr>
            <a:r>
              <a:rPr lang="es-ES" dirty="0" smtClean="0">
                <a:ea typeface="Calibri"/>
                <a:cs typeface="Times New Roman"/>
              </a:rPr>
              <a:t>Fibra (20-35 gr.)</a:t>
            </a:r>
          </a:p>
          <a:p>
            <a:pPr marL="751197" lvl="1" indent="-288922" algn="just">
              <a:lnSpc>
                <a:spcPct val="115000"/>
              </a:lnSpc>
              <a:buFont typeface="Wingdings"/>
              <a:buChar char=""/>
              <a:tabLst>
                <a:tab pos="693412" algn="l"/>
                <a:tab pos="924550" algn="l"/>
              </a:tabLst>
            </a:pPr>
            <a:r>
              <a:rPr lang="es-ES" dirty="0" smtClean="0">
                <a:ea typeface="Calibri"/>
                <a:cs typeface="Times New Roman"/>
              </a:rPr>
              <a:t>Vitaminas, Minerales (Calcio 1200 </a:t>
            </a:r>
            <a:r>
              <a:rPr lang="es-ES" dirty="0" err="1" smtClean="0">
                <a:ea typeface="Calibri"/>
                <a:cs typeface="Times New Roman"/>
              </a:rPr>
              <a:t>mg.</a:t>
            </a:r>
            <a:r>
              <a:rPr lang="es-ES" dirty="0" smtClean="0">
                <a:ea typeface="Calibri"/>
                <a:cs typeface="Times New Roman"/>
              </a:rPr>
              <a:t>)</a:t>
            </a:r>
          </a:p>
          <a:p>
            <a:pPr marL="751197" lvl="1" indent="-288922" algn="just">
              <a:lnSpc>
                <a:spcPct val="115000"/>
              </a:lnSpc>
              <a:buFont typeface="Wingdings"/>
              <a:buChar char=""/>
              <a:tabLst>
                <a:tab pos="693412" algn="l"/>
                <a:tab pos="924550" algn="l"/>
              </a:tabLst>
            </a:pPr>
            <a:r>
              <a:rPr lang="es-ES" dirty="0" smtClean="0">
                <a:ea typeface="Calibri"/>
                <a:cs typeface="Times New Roman"/>
              </a:rPr>
              <a:t>Líquidos (preferentemente agua: 1 -1,25 ml./</a:t>
            </a:r>
            <a:r>
              <a:rPr lang="es-ES" dirty="0" err="1" smtClean="0">
                <a:ea typeface="Calibri"/>
                <a:cs typeface="Times New Roman"/>
              </a:rPr>
              <a:t>Kilocal</a:t>
            </a:r>
            <a:r>
              <a:rPr lang="es-ES" dirty="0" smtClean="0">
                <a:ea typeface="Calibri"/>
                <a:cs typeface="Times New Roman"/>
              </a:rPr>
              <a:t>. ingerida, o 30-35 ml./Kg. de peso/día). </a:t>
            </a: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6</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eaLnBrk="1" hangingPunct="1">
              <a:spcBef>
                <a:spcPct val="0"/>
              </a:spcBef>
              <a:buFont typeface="Arial" pitchFamily="34" charset="0"/>
              <a:buChar char="•"/>
            </a:pPr>
            <a:r>
              <a:rPr lang="es-ES" dirty="0" smtClean="0"/>
              <a:t> </a:t>
            </a:r>
            <a:r>
              <a:rPr lang="es-ES_tradnl" dirty="0" smtClean="0"/>
              <a:t>El estreñimiento es un problema de salud muy común entre la población de edad avanzada, máxime en los que padecen una mayor </a:t>
            </a:r>
            <a:r>
              <a:rPr lang="es-ES_tradnl" dirty="0" err="1" smtClean="0"/>
              <a:t>comorbilidad</a:t>
            </a:r>
            <a:r>
              <a:rPr lang="es-ES_tradnl" dirty="0" smtClean="0"/>
              <a:t> y deterioro funcional.</a:t>
            </a:r>
          </a:p>
          <a:p>
            <a:pPr eaLnBrk="1" hangingPunct="1">
              <a:spcBef>
                <a:spcPct val="0"/>
              </a:spcBef>
              <a:buFont typeface="Arial" pitchFamily="34" charset="0"/>
              <a:buChar char="•"/>
            </a:pPr>
            <a:r>
              <a:rPr lang="es-ES_tradnl" dirty="0" smtClean="0"/>
              <a:t> Existe una gran disparidad entre los datos epidemiológicos, por el tipo de concepto seguido y las características de la población.</a:t>
            </a:r>
          </a:p>
          <a:p>
            <a:pPr eaLnBrk="1" hangingPunct="1">
              <a:spcBef>
                <a:spcPct val="0"/>
              </a:spcBef>
              <a:buFont typeface="Arial" pitchFamily="34" charset="0"/>
              <a:buChar char="•"/>
            </a:pPr>
            <a:r>
              <a:rPr lang="es-ES_tradnl" dirty="0" smtClean="0"/>
              <a:t> Se estima que en la población general puede existir estreñimiento crónico entre un 2-28%, considerándose más común en los mayores, especialmente en las mujeres. Esta diferencia en relación con el sexo, es debida a los cambios anatómicos que ocurren con la </a:t>
            </a:r>
            <a:r>
              <a:rPr lang="es-ES_tradnl" dirty="0" err="1" smtClean="0"/>
              <a:t>multiparidad</a:t>
            </a:r>
            <a:r>
              <a:rPr lang="es-ES_tradnl" dirty="0" smtClean="0"/>
              <a:t> (modificación del ángulo del recto-colon, debilidad de la musculatura pélvica, etc.).</a:t>
            </a:r>
          </a:p>
          <a:p>
            <a:pPr eaLnBrk="1" hangingPunct="1">
              <a:spcBef>
                <a:spcPct val="0"/>
              </a:spcBef>
              <a:buFont typeface="Arial" pitchFamily="34" charset="0"/>
              <a:buChar char="•"/>
            </a:pPr>
            <a:r>
              <a:rPr lang="es-ES_tradnl" baseline="0" dirty="0" smtClean="0"/>
              <a:t> </a:t>
            </a:r>
            <a:r>
              <a:rPr lang="es-ES_tradnl" dirty="0" smtClean="0"/>
              <a:t>En los mayores de 65 años, la prevalencia media estimada es del 30%, considerando todos los factores (edad, sexo, nivel asistencial, características de la muestra, etc.). Es mayor en las personas mayores institucionalizadas donde predomina una mayor </a:t>
            </a:r>
            <a:r>
              <a:rPr lang="es-ES_tradnl" dirty="0" err="1" smtClean="0"/>
              <a:t>comorbilidad</a:t>
            </a:r>
            <a:r>
              <a:rPr lang="es-ES_tradnl" dirty="0" smtClean="0"/>
              <a:t>, un mayor consumo de medicamentos (polifarmacia) y mayor deterioro funcional.</a:t>
            </a:r>
          </a:p>
          <a:p>
            <a:pPr eaLnBrk="1" hangingPunct="1">
              <a:spcBef>
                <a:spcPct val="0"/>
              </a:spcBef>
              <a:buFont typeface="Arial" pitchFamily="34" charset="0"/>
              <a:buChar char="•"/>
            </a:pPr>
            <a:r>
              <a:rPr lang="es-ES_tradnl" dirty="0" smtClean="0"/>
              <a:t> Se estima que el consumo de laxantes en el medio residencial oscila entre un 50-75% de los casos.</a:t>
            </a:r>
          </a:p>
          <a:p>
            <a:pPr eaLnBrk="1" hangingPunct="1">
              <a:spcBef>
                <a:spcPct val="0"/>
              </a:spcBef>
              <a:buFont typeface="Arial" pitchFamily="34" charset="0"/>
              <a:buChar char="•"/>
            </a:pPr>
            <a:r>
              <a:rPr lang="es-ES_tradnl" dirty="0" smtClean="0"/>
              <a:t> Es importante destacar que el estreñimiento es un síntoma, por lo que únicamente los propios pacientes van a percibir una serie de características en relación con la evacuación, y manifestarán una serie de molestias digestivas que acompañan al estreñimiento.</a:t>
            </a:r>
          </a:p>
          <a:p>
            <a:pPr eaLnBrk="1" hangingPunct="1">
              <a:spcBef>
                <a:spcPct val="0"/>
              </a:spcBef>
              <a:buFont typeface="Arial" pitchFamily="34" charset="0"/>
              <a:buChar char="•"/>
            </a:pPr>
            <a:r>
              <a:rPr lang="es-ES_tradnl" dirty="0" smtClean="0"/>
              <a:t> Otro aspecto epidemiológico y clínico muy importante, es el concepto de estreñimiento, ya que tradicionalmente se han aceptado diferentes definiciones del mismo, que hacían relación sobre todo al número de deposiciones por semana, a la consistencia de las deposiciones o al hecho de sufrir o no esfuerzo </a:t>
            </a:r>
            <a:r>
              <a:rPr lang="es-ES_tradnl" dirty="0" err="1" smtClean="0"/>
              <a:t>defecatorio</a:t>
            </a:r>
            <a:r>
              <a:rPr lang="es-ES_tradnl" dirty="0" smtClean="0"/>
              <a:t>.</a:t>
            </a:r>
          </a:p>
          <a:p>
            <a:pPr eaLnBrk="1" hangingPunct="1">
              <a:spcBef>
                <a:spcPct val="0"/>
              </a:spcBef>
              <a:buFont typeface="Arial" pitchFamily="34" charset="0"/>
              <a:buChar char="•"/>
            </a:pPr>
            <a:r>
              <a:rPr lang="es-ES_tradnl" dirty="0" smtClean="0"/>
              <a:t> </a:t>
            </a:r>
            <a:r>
              <a:rPr lang="es-ES" dirty="0" smtClean="0"/>
              <a:t>S</a:t>
            </a:r>
            <a:r>
              <a:rPr lang="es-ES_tradnl" dirty="0" smtClean="0"/>
              <a:t>e ha intentado homogeneizar el concepto de estreñimiento crónico, mediante una serie de criterios clínicos propuestos por un grupo de expertos (criterios ROMA III), en los que se exige el cumplimiento de unas manifestaciones clínicas, distintas de la frecuencia </a:t>
            </a:r>
            <a:r>
              <a:rPr lang="es-ES_tradnl" dirty="0" err="1" smtClean="0"/>
              <a:t>defecatoria</a:t>
            </a:r>
            <a:r>
              <a:rPr lang="es-ES_tradnl" dirty="0" smtClean="0"/>
              <a:t>. Esta definición está aceptada internacionalmente, y</a:t>
            </a:r>
            <a:r>
              <a:rPr lang="es-ES_tradnl" baseline="0" dirty="0" smtClean="0"/>
              <a:t> </a:t>
            </a:r>
            <a:r>
              <a:rPr lang="es-ES_tradnl" dirty="0" smtClean="0"/>
              <a:t>se deben exigir 2 o más de los siguientes criterios clínicos, durante al menos 3 meses, no necesariamente consecutivos:</a:t>
            </a:r>
          </a:p>
          <a:p>
            <a:pPr marL="231137" indent="-231137">
              <a:spcBef>
                <a:spcPct val="0"/>
              </a:spcBef>
              <a:buFont typeface="+mj-lt"/>
              <a:buAutoNum type="arabicParenR"/>
            </a:pPr>
            <a:r>
              <a:rPr lang="es-ES_tradnl" dirty="0" smtClean="0"/>
              <a:t>Esfuerzo </a:t>
            </a:r>
            <a:r>
              <a:rPr lang="es-ES_tradnl" dirty="0" err="1" smtClean="0"/>
              <a:t>defecatorio</a:t>
            </a:r>
            <a:r>
              <a:rPr lang="es-ES_tradnl" dirty="0" smtClean="0"/>
              <a:t> en más del 25% de las deposiciones.</a:t>
            </a:r>
          </a:p>
          <a:p>
            <a:pPr marL="231137" indent="-231137">
              <a:spcBef>
                <a:spcPct val="0"/>
              </a:spcBef>
              <a:buFont typeface="+mj-lt"/>
              <a:buAutoNum type="arabicParenR"/>
            </a:pPr>
            <a:r>
              <a:rPr lang="es-ES_tradnl" dirty="0" smtClean="0"/>
              <a:t>Emisión de heces duras en más del 25% de las deposiciones.</a:t>
            </a:r>
          </a:p>
          <a:p>
            <a:pPr marL="231137" indent="-231137">
              <a:spcBef>
                <a:spcPct val="0"/>
              </a:spcBef>
              <a:buFont typeface="+mj-lt"/>
              <a:buAutoNum type="arabicParenR"/>
            </a:pPr>
            <a:r>
              <a:rPr lang="es-ES_tradnl" dirty="0" smtClean="0"/>
              <a:t>Sensación de evacuación incompleta en más del 25% de las deposiciones.</a:t>
            </a:r>
          </a:p>
          <a:p>
            <a:pPr marL="231137" indent="-231137">
              <a:spcBef>
                <a:spcPct val="0"/>
              </a:spcBef>
              <a:buFont typeface="+mj-lt"/>
              <a:buAutoNum type="arabicParenR"/>
            </a:pPr>
            <a:r>
              <a:rPr lang="es-ES_tradnl" dirty="0" smtClean="0"/>
              <a:t>Sensación de bloqueo anal en más del 25%</a:t>
            </a:r>
            <a:r>
              <a:rPr lang="es-ES_tradnl" baseline="0" dirty="0" smtClean="0"/>
              <a:t> de las deposiciones.</a:t>
            </a:r>
            <a:endParaRPr lang="es-ES_tradnl" dirty="0" smtClean="0"/>
          </a:p>
          <a:p>
            <a:pPr marL="231137" indent="-231137">
              <a:spcBef>
                <a:spcPct val="0"/>
              </a:spcBef>
              <a:buFont typeface="+mj-lt"/>
              <a:buAutoNum type="arabicParenR"/>
            </a:pPr>
            <a:r>
              <a:rPr lang="es-ES_tradnl" dirty="0" smtClean="0"/>
              <a:t>Necesidad de descompresión o extracción manual para facilitar la expulsión de la deposición.</a:t>
            </a:r>
          </a:p>
          <a:p>
            <a:pPr marL="231137" indent="-231137">
              <a:spcBef>
                <a:spcPct val="0"/>
              </a:spcBef>
              <a:buFont typeface="+mj-lt"/>
              <a:buAutoNum type="arabicParenR"/>
            </a:pPr>
            <a:r>
              <a:rPr lang="es-ES_tradnl" dirty="0" smtClean="0"/>
              <a:t>Menos de 3 deposiciones semanales.</a:t>
            </a:r>
          </a:p>
          <a:p>
            <a:pPr eaLnBrk="1" hangingPunct="1">
              <a:spcBef>
                <a:spcPct val="0"/>
              </a:spcBef>
              <a:buFont typeface="Arial" pitchFamily="34" charset="0"/>
              <a:buChar char="•"/>
            </a:pPr>
            <a:r>
              <a:rPr lang="es-ES_tradnl" dirty="0" smtClean="0"/>
              <a:t> Junto con estos criterios clínicos, los pacientes no deben presentar deposiciones sueltas sin el uso de laxantes ni cumplir criterios suficientes para el Síndrome del Intestino irritable.</a:t>
            </a:r>
          </a:p>
          <a:p>
            <a:pPr eaLnBrk="1" hangingPunct="1">
              <a:spcBef>
                <a:spcPct val="0"/>
              </a:spcBef>
              <a:buFont typeface="Arial" pitchFamily="34" charset="0"/>
              <a:buChar char="•"/>
            </a:pPr>
            <a:endParaRPr lang="es-ES_tradnl"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61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66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_tradnl" smtClean="0"/>
              <a:t>Por ello, desde hace varios años, se ha intentado homogeneizar el concepto de estreñimiento crónico, mediante una serie de criterios clínicos propuestos por un grupo de expertos (criterios ROMA III), en los que se exige el cumplimiento de unas manifestaciones clínicas, distintas de la frecuencia defecatoria.</a:t>
            </a:r>
          </a:p>
          <a:p>
            <a:pPr eaLnBrk="1" hangingPunct="1">
              <a:spcBef>
                <a:spcPct val="0"/>
              </a:spcBef>
            </a:pPr>
            <a:r>
              <a:rPr lang="es-ES_tradnl" smtClean="0"/>
              <a:t>Para este grupo de expertos, cuya definición está aceptada internacionalmente, se debe exigir 2 o más de los siguientes criterios clínicos, durante al menos 3 meses no necesariamente consecutivos:</a:t>
            </a:r>
          </a:p>
          <a:p>
            <a:pPr eaLnBrk="1" hangingPunct="1">
              <a:spcBef>
                <a:spcPct val="0"/>
              </a:spcBef>
            </a:pPr>
            <a:r>
              <a:rPr lang="es-ES_tradnl" smtClean="0"/>
              <a:t>- Esfuerzo defecatorio (en más del 25% de las depoisciones)</a:t>
            </a:r>
          </a:p>
          <a:p>
            <a:pPr eaLnBrk="1" hangingPunct="1">
              <a:spcBef>
                <a:spcPct val="0"/>
              </a:spcBef>
              <a:buFontTx/>
              <a:buChar char="-"/>
            </a:pPr>
            <a:r>
              <a:rPr lang="es-ES_tradnl" smtClean="0"/>
              <a:t> Emisión de heces duras (en más del 25% de las depisiciones).</a:t>
            </a:r>
          </a:p>
          <a:p>
            <a:pPr eaLnBrk="1" hangingPunct="1">
              <a:spcBef>
                <a:spcPct val="0"/>
              </a:spcBef>
              <a:buFontTx/>
              <a:buChar char="-"/>
            </a:pPr>
            <a:r>
              <a:rPr lang="es-ES_tradnl" smtClean="0"/>
              <a:t> Sensación de evacuación incompleta (en más del 25% de las deposiciones).</a:t>
            </a:r>
          </a:p>
          <a:p>
            <a:pPr eaLnBrk="1" hangingPunct="1">
              <a:spcBef>
                <a:spcPct val="0"/>
              </a:spcBef>
              <a:buFontTx/>
              <a:buChar char="-"/>
            </a:pPr>
            <a:r>
              <a:rPr lang="es-ES_tradnl" smtClean="0"/>
              <a:t> Necesidad de descompresión o extracción manual para facilitar la expulsión de la deposición.</a:t>
            </a:r>
          </a:p>
          <a:p>
            <a:pPr eaLnBrk="1" hangingPunct="1">
              <a:spcBef>
                <a:spcPct val="0"/>
              </a:spcBef>
              <a:buFontTx/>
              <a:buChar char="-"/>
            </a:pPr>
            <a:r>
              <a:rPr lang="es-ES_tradnl" smtClean="0"/>
              <a:t> Menos de 3 deposiciones semanales.</a:t>
            </a:r>
          </a:p>
          <a:p>
            <a:pPr eaLnBrk="1" hangingPunct="1">
              <a:spcBef>
                <a:spcPct val="0"/>
              </a:spcBef>
            </a:pPr>
            <a:r>
              <a:rPr lang="es-ES_tradnl" smtClean="0"/>
              <a:t>Junto con estos criterios clínicos, los pacientes no deben presentar deposiciones sueltas sin el uso de laxantes ni cumplir criterios suficientes para el Síndrome del Intestino irritable.</a:t>
            </a:r>
          </a:p>
        </p:txBody>
      </p:sp>
      <p:sp>
        <p:nvSpPr>
          <p:cNvPr id="266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8BD76B7-16E4-4D07-90A5-F5AB54476740}" type="slidenum">
              <a:rPr lang="es-ES_tradnl" smtClean="0">
                <a:solidFill>
                  <a:srgbClr val="000000"/>
                </a:solidFill>
              </a:rPr>
              <a:pPr/>
              <a:t>62</a:t>
            </a:fld>
            <a:endParaRPr lang="es-ES_tradnl" smtClean="0">
              <a:solidFill>
                <a:srgbClr val="000000"/>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eaLnBrk="1" hangingPunct="1">
              <a:spcBef>
                <a:spcPct val="0"/>
              </a:spcBef>
              <a:buFont typeface="Arial" pitchFamily="34" charset="0"/>
              <a:buChar char="•"/>
            </a:pPr>
            <a:r>
              <a:rPr lang="es-ES" dirty="0" smtClean="0"/>
              <a:t> </a:t>
            </a:r>
            <a:r>
              <a:rPr lang="es-ES_tradnl" dirty="0" smtClean="0"/>
              <a:t>Las causas del estreñimiento crónico pueden ser múltiples y variadas en las personas mayores, destacando los procesos orgánicos frente la alteración funcional.</a:t>
            </a:r>
          </a:p>
          <a:p>
            <a:pPr eaLnBrk="1" hangingPunct="1">
              <a:spcBef>
                <a:spcPct val="0"/>
              </a:spcBef>
              <a:buFont typeface="Arial" pitchFamily="34" charset="0"/>
              <a:buChar char="•"/>
            </a:pPr>
            <a:r>
              <a:rPr lang="es-ES_tradnl" dirty="0" smtClean="0"/>
              <a:t> Existen diferentes causas endocrinológicas, neurológicas, estructurales y farmacológicas que aparecen como factores de riesgo asociados al estreñimiento crónico en los</a:t>
            </a:r>
            <a:r>
              <a:rPr lang="es-ES_tradnl" baseline="0" dirty="0" smtClean="0"/>
              <a:t> mayores.</a:t>
            </a:r>
          </a:p>
          <a:p>
            <a:pPr eaLnBrk="1" hangingPunct="1">
              <a:spcBef>
                <a:spcPct val="0"/>
              </a:spcBef>
              <a:buFont typeface="Arial" pitchFamily="34" charset="0"/>
              <a:buChar char="•"/>
            </a:pPr>
            <a:r>
              <a:rPr lang="es-ES_tradnl" baseline="0" dirty="0" smtClean="0"/>
              <a:t> </a:t>
            </a:r>
            <a:r>
              <a:rPr lang="es-ES" dirty="0" smtClean="0"/>
              <a:t>De cara a tener presente los principales factores de riesgo del estreñimiento crónico en los mayores, se ha propuesto una regla con las 10 “D”, en la que se recogen las palabras en inglés que empiezan por “D” para memorizar estos factores de riesgo.  </a:t>
            </a:r>
          </a:p>
          <a:p>
            <a:pPr eaLnBrk="1" hangingPunct="1">
              <a:spcBef>
                <a:spcPct val="0"/>
              </a:spcBef>
              <a:buFont typeface="Arial" pitchFamily="34" charset="0"/>
              <a:buChar char="•"/>
            </a:pPr>
            <a:r>
              <a:rPr lang="es-ES" dirty="0" smtClean="0"/>
              <a:t> Destacan los fármacos, las alteraciones </a:t>
            </a:r>
            <a:r>
              <a:rPr lang="es-ES" dirty="0" err="1" smtClean="0"/>
              <a:t>defecatorias</a:t>
            </a:r>
            <a:r>
              <a:rPr lang="es-ES" dirty="0" smtClean="0"/>
              <a:t>, las enfermedades degenerativas sobre todo neurológicas,  la disminución de la ingesta, la demencia, la inmovilidad, la dependencia, la falta de privacidad para defecar, la deshidratación y la depresión. </a:t>
            </a:r>
          </a:p>
          <a:p>
            <a:pPr eaLnBrk="1" hangingPunct="1">
              <a:spcBef>
                <a:spcPct val="0"/>
              </a:spcBef>
              <a:buFont typeface="Arial" pitchFamily="34" charset="0"/>
              <a:buChar char="•"/>
            </a:pPr>
            <a:r>
              <a:rPr lang="es-ES" dirty="0" smtClean="0"/>
              <a:t> El conocimiento de todos estos factores de riesgo es muy interesante para poder poner en marcha las medidas preventivas oportunas en cada caso. </a:t>
            </a:r>
          </a:p>
          <a:p>
            <a:pPr eaLnBrk="1" hangingPunct="1">
              <a:spcBef>
                <a:spcPct val="0"/>
              </a:spcBef>
            </a:pPr>
            <a:endParaRPr lang="es-ES_tradnl"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63</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76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_tradnl" smtClean="0"/>
              <a:t>En la población de edad avanzada existen una serie bien establecida de factores de riesgo, que hacen que los pacientes con varios de ellos, lo padezcan en mayor medida.</a:t>
            </a:r>
          </a:p>
          <a:p>
            <a:pPr eaLnBrk="1" hangingPunct="1">
              <a:spcBef>
                <a:spcPct val="0"/>
              </a:spcBef>
            </a:pPr>
            <a:r>
              <a:rPr lang="es-ES_tradnl" smtClean="0"/>
              <a:t>Los más importantes son:</a:t>
            </a:r>
          </a:p>
          <a:p>
            <a:pPr eaLnBrk="1" hangingPunct="1">
              <a:spcBef>
                <a:spcPct val="0"/>
              </a:spcBef>
              <a:buFontTx/>
              <a:buChar char="-"/>
            </a:pPr>
            <a:r>
              <a:rPr lang="es-ES_tradnl" smtClean="0"/>
              <a:t> Sexo femenino: por las alteraciones anatómicas derivadas de la multiparidad y del hipoestrogenismo.</a:t>
            </a:r>
          </a:p>
          <a:p>
            <a:pPr eaLnBrk="1" hangingPunct="1">
              <a:spcBef>
                <a:spcPct val="0"/>
              </a:spcBef>
              <a:buFontTx/>
              <a:buChar char="-"/>
            </a:pPr>
            <a:r>
              <a:rPr lang="es-ES_tradnl" smtClean="0"/>
              <a:t> Edad superior a los 80 años.</a:t>
            </a:r>
          </a:p>
          <a:p>
            <a:pPr eaLnBrk="1" hangingPunct="1">
              <a:spcBef>
                <a:spcPct val="0"/>
              </a:spcBef>
              <a:buFontTx/>
              <a:buChar char="-"/>
            </a:pPr>
            <a:r>
              <a:rPr lang="es-ES_tradnl" smtClean="0"/>
              <a:t> Polifarmacia: sobre todo en relación con el consumo de analgésicos opiáceos, diuréticos, AINE, antidepresivos tricíclicos, suplementos de hierro y calcio, etc.</a:t>
            </a:r>
          </a:p>
          <a:p>
            <a:pPr eaLnBrk="1" hangingPunct="1">
              <a:spcBef>
                <a:spcPct val="0"/>
              </a:spcBef>
              <a:buFontTx/>
              <a:buChar char="-"/>
            </a:pPr>
            <a:r>
              <a:rPr lang="es-ES_tradnl" smtClean="0"/>
              <a:t> Inactividad física: siendo más elevada la prevalencia en ancianos inmovilizados y sin actividad física.</a:t>
            </a:r>
          </a:p>
          <a:p>
            <a:pPr eaLnBrk="1" hangingPunct="1">
              <a:spcBef>
                <a:spcPct val="0"/>
              </a:spcBef>
              <a:buFontTx/>
              <a:buChar char="-"/>
            </a:pPr>
            <a:r>
              <a:rPr lang="es-ES_tradnl" smtClean="0"/>
              <a:t> La baja ingesta calórica y la dieta baja en fibra, son factores considerados de mayor riesgo, tanto en la población general como en los ancianos. </a:t>
            </a:r>
          </a:p>
          <a:p>
            <a:pPr eaLnBrk="1" hangingPunct="1">
              <a:spcBef>
                <a:spcPct val="0"/>
              </a:spcBef>
              <a:buFontTx/>
              <a:buChar char="-"/>
            </a:pPr>
            <a:r>
              <a:rPr lang="es-ES_tradnl" smtClean="0"/>
              <a:t> La anorexia: ya que supone una menor ingesta de nutrientes, y de aporte líquido. </a:t>
            </a:r>
          </a:p>
          <a:p>
            <a:pPr eaLnBrk="1" hangingPunct="1">
              <a:spcBef>
                <a:spcPct val="0"/>
              </a:spcBef>
              <a:buFontTx/>
              <a:buChar char="-"/>
            </a:pPr>
            <a:r>
              <a:rPr lang="es-ES_tradnl" smtClean="0"/>
              <a:t> La deshidratación: es un importante factor de riesgo, especialmente en la población más frágil.</a:t>
            </a:r>
          </a:p>
          <a:p>
            <a:pPr eaLnBrk="1" hangingPunct="1">
              <a:spcBef>
                <a:spcPct val="0"/>
              </a:spcBef>
              <a:buFontTx/>
              <a:buChar char="-"/>
            </a:pPr>
            <a:r>
              <a:rPr lang="es-ES_tradnl" smtClean="0"/>
              <a:t> Otros factores de menor peso específico son: el bajo nivel socio-económico y el bajo nivel educativo, sobre todo por las limitaciones para poder disponer de dietas adecuadas o de seguirlas.</a:t>
            </a:r>
          </a:p>
        </p:txBody>
      </p:sp>
      <p:sp>
        <p:nvSpPr>
          <p:cNvPr id="276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E73DED-204E-4C00-8452-39A94512DAE2}" type="slidenum">
              <a:rPr lang="es-ES_tradnl" smtClean="0">
                <a:solidFill>
                  <a:srgbClr val="000000"/>
                </a:solidFill>
              </a:rPr>
              <a:pPr/>
              <a:t>64</a:t>
            </a:fld>
            <a:endParaRPr lang="es-ES_tradnl" smtClean="0">
              <a:solidFill>
                <a:srgbClr val="000000"/>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867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_tradnl" smtClean="0"/>
              <a:t>Las causas del estreñimiento crónico pueden ser múltiples y variadas en la población anciana, destacando los procesos orgánicos frente la alteración funcional.</a:t>
            </a:r>
          </a:p>
          <a:p>
            <a:pPr eaLnBrk="1" hangingPunct="1">
              <a:spcBef>
                <a:spcPct val="0"/>
              </a:spcBef>
            </a:pPr>
            <a:r>
              <a:rPr lang="es-ES_tradnl" smtClean="0"/>
              <a:t>Como se puede ver en esta diapositiva existen diferentes caudas endocrinas, neurológicas, estructurales y farmacológicas que aparecen como factores de riesgo asociados al estreñimiento crónico en la población anciana.</a:t>
            </a:r>
          </a:p>
        </p:txBody>
      </p:sp>
      <p:sp>
        <p:nvSpPr>
          <p:cNvPr id="2867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ED1B75-7220-4CB1-85ED-7B7172A2AD06}" type="slidenum">
              <a:rPr lang="es-ES_tradnl" smtClean="0">
                <a:solidFill>
                  <a:srgbClr val="000000"/>
                </a:solidFill>
              </a:rPr>
              <a:pPr/>
              <a:t>65</a:t>
            </a:fld>
            <a:endParaRPr lang="es-ES_tradnl" smtClean="0">
              <a:solidFill>
                <a:srgbClr val="000000"/>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txBox="1">
            <a:spLocks noGrp="1" noChangeArrowheads="1"/>
          </p:cNvSpPr>
          <p:nvPr/>
        </p:nvSpPr>
        <p:spPr bwMode="auto">
          <a:xfrm>
            <a:off x="3850443" y="9430091"/>
            <a:ext cx="2945659" cy="496411"/>
          </a:xfrm>
          <a:prstGeom prst="rect">
            <a:avLst/>
          </a:prstGeom>
          <a:noFill/>
          <a:ln w="9525">
            <a:noFill/>
            <a:miter lim="800000"/>
            <a:headEnd/>
            <a:tailEnd/>
          </a:ln>
        </p:spPr>
        <p:txBody>
          <a:bodyPr lIns="92455" tIns="46227" rIns="92455" bIns="46227" anchor="b"/>
          <a:lstStyle/>
          <a:p>
            <a:pPr algn="r" defTabSz="924550"/>
            <a:fld id="{DB172FEC-5601-429B-86E1-18F44F32936E}" type="slidenum">
              <a:rPr lang="es-ES" sz="1200">
                <a:solidFill>
                  <a:srgbClr val="000000"/>
                </a:solidFill>
                <a:latin typeface="Calibri" pitchFamily="34" charset="0"/>
              </a:rPr>
              <a:pPr algn="r" defTabSz="924550"/>
              <a:t>66</a:t>
            </a:fld>
            <a:endParaRPr lang="es-ES" sz="1200" dirty="0">
              <a:solidFill>
                <a:srgbClr val="000000"/>
              </a:solidFill>
              <a:latin typeface="Calibri" pitchFamily="34" charset="0"/>
            </a:endParaRPr>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s-ES" smtClean="0"/>
              <a:t>De cara a tener presente los principales factores de riesgo del estreñimiento crónico en la población anciana, se ha propuesto una regla con las 10 “D”, en la que se recogen las palabras en inglés que empiezan por “D” para memorizar estos factores de riesgo.  </a:t>
            </a:r>
          </a:p>
          <a:p>
            <a:r>
              <a:rPr lang="es-ES" smtClean="0"/>
              <a:t>Destacan los fármacos, las alteraciones defecatorias, las enfermedades degenerativas sobre todo neurológicas,  la disminución de la ingesta, la demencia, la inmovilidad, la dependencia, la falta de privacidad para defecar, la deshidratación y la depresión. </a:t>
            </a:r>
          </a:p>
          <a:p>
            <a:r>
              <a:rPr lang="es-ES" smtClean="0"/>
              <a:t>El conocimiento de todos estos factores de riesgo es muy interesante para poder poner en marcha las medidas preventivas oportunas en cada caso. </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defTabSz="924550">
              <a:spcBef>
                <a:spcPct val="0"/>
              </a:spcBef>
              <a:buFont typeface="Arial" pitchFamily="34" charset="0"/>
              <a:buChar char="•"/>
              <a:defRPr/>
            </a:pPr>
            <a:r>
              <a:rPr lang="es-ES" dirty="0" smtClean="0"/>
              <a:t> </a:t>
            </a:r>
            <a:r>
              <a:rPr lang="es-ES" dirty="0" smtClean="0"/>
              <a:t>En los mayores es posible la prevención del estreñimiento, con la consideración de unas normas básicas, que afectan tanto a la educación sanitaria general, a las recomendaciones higiénico dietéticas, al estilo de vida (actividad física y ejercicio), y al ambiente privado del retrete (su accesibilidad, privacidad).</a:t>
            </a:r>
          </a:p>
          <a:p>
            <a:pPr defTabSz="924550">
              <a:spcBef>
                <a:spcPct val="0"/>
              </a:spcBef>
              <a:buFont typeface="Arial" pitchFamily="34" charset="0"/>
              <a:buChar char="•"/>
              <a:defRPr/>
            </a:pPr>
            <a:r>
              <a:rPr lang="es-ES" baseline="0" dirty="0" smtClean="0"/>
              <a:t> </a:t>
            </a:r>
            <a:r>
              <a:rPr lang="es-ES" dirty="0" smtClean="0"/>
              <a:t>Es fundamental educar a la población general en las normas preventivas generales adecuadas:</a:t>
            </a:r>
          </a:p>
          <a:p>
            <a:pPr>
              <a:defRPr/>
            </a:pPr>
            <a:r>
              <a:rPr lang="es-ES" dirty="0" smtClean="0"/>
              <a:t>combinar una alimentación correcta y un adecuado ejercicio físico, según la edad de la persona, con una correcta hidratación. Además, estas normas generales, una vez aprendidas y cumplidas, son para toda la vida.</a:t>
            </a:r>
          </a:p>
          <a:p>
            <a:pPr>
              <a:buFont typeface="Arial" pitchFamily="34" charset="0"/>
              <a:buChar char="•"/>
              <a:defRPr/>
            </a:pPr>
            <a:r>
              <a:rPr lang="es-ES" baseline="0" dirty="0" smtClean="0"/>
              <a:t> </a:t>
            </a:r>
            <a:r>
              <a:rPr lang="es-ES" dirty="0" smtClean="0"/>
              <a:t>Dentro de la educación sanitaria, hay que informar a los mayores que deben mantener un horario preciso para la defecación, casi siempre intentando que sea después del desayuno o de la comida, para aprovechar la influencia del reflejo </a:t>
            </a:r>
            <a:r>
              <a:rPr lang="es-ES" dirty="0" err="1" smtClean="0"/>
              <a:t>gastrocólico</a:t>
            </a:r>
            <a:r>
              <a:rPr lang="es-ES" dirty="0" smtClean="0"/>
              <a:t> y la mayor facilidad para la evacuación.</a:t>
            </a:r>
          </a:p>
          <a:p>
            <a:pPr>
              <a:buFont typeface="Arial" pitchFamily="34" charset="0"/>
              <a:buChar char="•"/>
              <a:defRPr/>
            </a:pPr>
            <a:r>
              <a:rPr lang="es-ES" dirty="0" smtClean="0"/>
              <a:t> No se debe reprimir el deseo </a:t>
            </a:r>
            <a:r>
              <a:rPr lang="es-ES" dirty="0" err="1" smtClean="0"/>
              <a:t>defecatorio</a:t>
            </a:r>
            <a:r>
              <a:rPr lang="es-ES" dirty="0" smtClean="0"/>
              <a:t>, ya que inhibe el reflejo de la deposición y puede ser negativo a largo plazo. Por ello, y para evitar problemas al estar fuera de casa, se debe aconsejar que programen sus deposiciones si puede ser después de la ingesta (desayuno-comida).</a:t>
            </a:r>
          </a:p>
          <a:p>
            <a:pPr>
              <a:buFont typeface="Arial" pitchFamily="34" charset="0"/>
              <a:buChar char="•"/>
              <a:defRPr/>
            </a:pPr>
            <a:r>
              <a:rPr lang="es-ES" baseline="0" dirty="0" smtClean="0"/>
              <a:t> </a:t>
            </a:r>
            <a:r>
              <a:rPr lang="es-ES" dirty="0" smtClean="0"/>
              <a:t>Hay que explicarles que las personas mayores se deben tomar su tiempo para defecar, sin prisas y reafirmar la necesidad de que programen las deposiciones.</a:t>
            </a:r>
          </a:p>
          <a:p>
            <a:pPr>
              <a:buFont typeface="Arial" pitchFamily="34" charset="0"/>
              <a:buChar char="•"/>
              <a:defRPr/>
            </a:pPr>
            <a:r>
              <a:rPr lang="es-ES" dirty="0" smtClean="0"/>
              <a:t> El cuarto de baño debe mantener el máximo grado de privacidad, manteniéndolo en las mejores condiciones ambientales.</a:t>
            </a:r>
          </a:p>
          <a:p>
            <a:pPr>
              <a:buFont typeface="Arial" pitchFamily="34" charset="0"/>
              <a:buChar char="•"/>
              <a:defRPr/>
            </a:pPr>
            <a:r>
              <a:rPr lang="es-ES" baseline="0" dirty="0" smtClean="0"/>
              <a:t> </a:t>
            </a:r>
            <a:r>
              <a:rPr lang="es-ES" dirty="0" smtClean="0"/>
              <a:t>Dejar de fumar, ya que el tabaco empeora el hábito intestinal en contra de lo que se cree.</a:t>
            </a:r>
          </a:p>
          <a:p>
            <a:pPr>
              <a:buFont typeface="Arial" pitchFamily="34" charset="0"/>
              <a:buChar char="•"/>
              <a:defRPr/>
            </a:pPr>
            <a:r>
              <a:rPr lang="es-ES" dirty="0" smtClean="0"/>
              <a:t> Mantener un consumo “saludable” de vino en las comidas o cenas (unos 125-150 ml./día), evitando la toma de cervezas a diario.</a:t>
            </a:r>
          </a:p>
          <a:p>
            <a:pPr>
              <a:buFont typeface="Arial" pitchFamily="34" charset="0"/>
              <a:buChar char="•"/>
              <a:defRPr/>
            </a:pPr>
            <a:r>
              <a:rPr lang="es-ES" baseline="0" dirty="0" smtClean="0"/>
              <a:t> </a:t>
            </a:r>
            <a:r>
              <a:rPr lang="es-ES" dirty="0" smtClean="0"/>
              <a:t>Hacer ejercicio físico diariamente, sobre todo de forma regular y mantenida, como puede ser el caminar (20-30 minutos dos veces al día), nadar, bailar o bicicleta.</a:t>
            </a:r>
          </a:p>
          <a:p>
            <a:pPr>
              <a:buFont typeface="Arial" pitchFamily="34" charset="0"/>
              <a:buChar char="•"/>
              <a:defRPr/>
            </a:pPr>
            <a:r>
              <a:rPr lang="es-ES" baseline="0" dirty="0" smtClean="0"/>
              <a:t> </a:t>
            </a:r>
            <a:r>
              <a:rPr lang="es-ES" dirty="0" smtClean="0"/>
              <a:t>Finalmente, se debe evitar el sobrepeso y la obesidad, ya que favorecen el enlentecimiento de la motilidad </a:t>
            </a:r>
            <a:r>
              <a:rPr lang="es-ES" dirty="0" err="1" smtClean="0"/>
              <a:t>colónica</a:t>
            </a:r>
            <a:r>
              <a:rPr lang="es-ES" dirty="0" smtClean="0"/>
              <a:t> y dificultan el vaciado rectal, por lo que aumentan el riesgo del estreñimiento y las hemorroides.</a:t>
            </a:r>
          </a:p>
          <a:p>
            <a:pPr>
              <a:buFont typeface="Arial" pitchFamily="34" charset="0"/>
              <a:buChar char="•"/>
              <a:defRPr/>
            </a:pPr>
            <a:r>
              <a:rPr lang="es-ES" dirty="0" smtClean="0"/>
              <a:t> En cuanto a la Dieta, el desayuno debería ser lo más completo posible, con aporte suficiente de fibra dietética insoluble (salvado de trigo) o soluble (con efecto prebiótico), proteínas (huevo, jamón, queso), líquidos abundantes, leche, agua y zumos. Las comidas deben ser también lo más completas posibles, combinando una ensalada con carne o pescado a la plancha o hervido, o con una tortilla más fruta de postre. Las cenas serán tempranas, preferiblemente antes de las 20 horas (nunca más tarde de las 21 horas), ya que se retrasa el vaciamiento del estómago y se enlentece el tránsito intestinal, y similares al desayuno: lácteos, plato de pescado, jamón o carne a la plancha, o huevo con vegetales y fruta o yogur de postre (siempre más ligeras que la comida). </a:t>
            </a:r>
          </a:p>
          <a:p>
            <a:pPr>
              <a:buFont typeface="Arial" pitchFamily="34" charset="0"/>
              <a:buChar char="•"/>
              <a:defRPr/>
            </a:pPr>
            <a:r>
              <a:rPr lang="es-ES" dirty="0" smtClean="0"/>
              <a:t> Se debe aumentar la ingesta de fibra, que se puede hacer en distintas formas (cereales integrales, verduras, hortalizas, legumbres crudas o cocidas, purés, sopas, leguminosas y frutas variadas. Si no hay sobrepeso ni diabetes se pueden tomar uvas o ciruelas pasas.</a:t>
            </a:r>
            <a:r>
              <a:rPr lang="en-GB" b="1" dirty="0" smtClean="0">
                <a:solidFill>
                  <a:srgbClr val="477BB9"/>
                </a:solidFill>
                <a:cs typeface="Tahoma" pitchFamily="34" charset="0"/>
              </a:rPr>
              <a:t> </a:t>
            </a:r>
            <a:r>
              <a:rPr lang="en-GB" dirty="0" smtClean="0">
                <a:solidFill>
                  <a:srgbClr val="477BB9"/>
                </a:solidFill>
                <a:cs typeface="Tahoma" pitchFamily="34" charset="0"/>
              </a:rPr>
              <a:t>Con el </a:t>
            </a:r>
            <a:r>
              <a:rPr lang="en-GB" dirty="0" err="1" smtClean="0">
                <a:solidFill>
                  <a:srgbClr val="477BB9"/>
                </a:solidFill>
                <a:cs typeface="Tahoma" pitchFamily="34" charset="0"/>
              </a:rPr>
              <a:t>aumento</a:t>
            </a:r>
            <a:r>
              <a:rPr lang="en-GB" dirty="0" smtClean="0">
                <a:solidFill>
                  <a:srgbClr val="477BB9"/>
                </a:solidFill>
                <a:cs typeface="Tahoma" pitchFamily="34" charset="0"/>
              </a:rPr>
              <a:t> de la </a:t>
            </a:r>
            <a:r>
              <a:rPr lang="en-GB" dirty="0" err="1" smtClean="0">
                <a:solidFill>
                  <a:srgbClr val="477BB9"/>
                </a:solidFill>
                <a:cs typeface="Tahoma" pitchFamily="34" charset="0"/>
              </a:rPr>
              <a:t>fibra</a:t>
            </a:r>
            <a:r>
              <a:rPr lang="en-GB" dirty="0" smtClean="0">
                <a:solidFill>
                  <a:srgbClr val="477BB9"/>
                </a:solidFill>
                <a:cs typeface="Tahoma" pitchFamily="34" charset="0"/>
              </a:rPr>
              <a:t> a 25-30 </a:t>
            </a:r>
            <a:r>
              <a:rPr lang="en-GB" dirty="0" err="1" smtClean="0">
                <a:solidFill>
                  <a:srgbClr val="477BB9"/>
                </a:solidFill>
                <a:cs typeface="Tahoma" pitchFamily="34" charset="0"/>
              </a:rPr>
              <a:t>gr</a:t>
            </a:r>
            <a:r>
              <a:rPr lang="en-GB" dirty="0" smtClean="0">
                <a:solidFill>
                  <a:srgbClr val="477BB9"/>
                </a:solidFill>
                <a:cs typeface="Tahoma" pitchFamily="34" charset="0"/>
              </a:rPr>
              <a:t>/</a:t>
            </a:r>
            <a:r>
              <a:rPr lang="en-GB" dirty="0" err="1" smtClean="0">
                <a:solidFill>
                  <a:srgbClr val="477BB9"/>
                </a:solidFill>
                <a:cs typeface="Tahoma" pitchFamily="34" charset="0"/>
              </a:rPr>
              <a:t>día</a:t>
            </a:r>
            <a:r>
              <a:rPr lang="en-GB" dirty="0" smtClean="0">
                <a:solidFill>
                  <a:srgbClr val="477BB9"/>
                </a:solidFill>
                <a:cs typeface="Tahoma" pitchFamily="34" charset="0"/>
              </a:rPr>
              <a:t> (</a:t>
            </a:r>
            <a:r>
              <a:rPr lang="en-GB" dirty="0" err="1" smtClean="0">
                <a:solidFill>
                  <a:srgbClr val="477BB9"/>
                </a:solidFill>
                <a:cs typeface="Tahoma" pitchFamily="34" charset="0"/>
              </a:rPr>
              <a:t>junto</a:t>
            </a:r>
            <a:r>
              <a:rPr lang="en-GB" dirty="0" smtClean="0">
                <a:solidFill>
                  <a:srgbClr val="477BB9"/>
                </a:solidFill>
                <a:cs typeface="Tahoma" pitchFamily="34" charset="0"/>
              </a:rPr>
              <a:t> con </a:t>
            </a:r>
            <a:r>
              <a:rPr lang="en-GB" dirty="0" err="1" smtClean="0">
                <a:solidFill>
                  <a:srgbClr val="477BB9"/>
                </a:solidFill>
                <a:cs typeface="Tahoma" pitchFamily="34" charset="0"/>
              </a:rPr>
              <a:t>líquidos</a:t>
            </a:r>
            <a:r>
              <a:rPr lang="en-GB" dirty="0" smtClean="0">
                <a:solidFill>
                  <a:srgbClr val="477BB9"/>
                </a:solidFill>
                <a:cs typeface="Tahoma" pitchFamily="34" charset="0"/>
              </a:rPr>
              <a:t>) se </a:t>
            </a:r>
            <a:r>
              <a:rPr lang="en-GB" dirty="0" err="1" smtClean="0">
                <a:solidFill>
                  <a:srgbClr val="477BB9"/>
                </a:solidFill>
                <a:cs typeface="Tahoma" pitchFamily="34" charset="0"/>
              </a:rPr>
              <a:t>provoca</a:t>
            </a:r>
            <a:r>
              <a:rPr lang="en-GB" dirty="0" smtClean="0">
                <a:solidFill>
                  <a:srgbClr val="477BB9"/>
                </a:solidFill>
                <a:cs typeface="Tahoma" pitchFamily="34" charset="0"/>
              </a:rPr>
              <a:t> un </a:t>
            </a:r>
            <a:r>
              <a:rPr lang="en-GB" dirty="0" err="1" smtClean="0">
                <a:solidFill>
                  <a:srgbClr val="477BB9"/>
                </a:solidFill>
                <a:cs typeface="Tahoma" pitchFamily="34" charset="0"/>
              </a:rPr>
              <a:t>aumento</a:t>
            </a:r>
            <a:r>
              <a:rPr lang="en-GB" dirty="0" smtClean="0">
                <a:solidFill>
                  <a:srgbClr val="477BB9"/>
                </a:solidFill>
                <a:cs typeface="Tahoma" pitchFamily="34" charset="0"/>
              </a:rPr>
              <a:t> en el </a:t>
            </a:r>
            <a:r>
              <a:rPr lang="en-GB" dirty="0" err="1" smtClean="0">
                <a:solidFill>
                  <a:srgbClr val="477BB9"/>
                </a:solidFill>
                <a:cs typeface="Tahoma" pitchFamily="34" charset="0"/>
              </a:rPr>
              <a:t>volumen</a:t>
            </a:r>
            <a:r>
              <a:rPr lang="en-GB" dirty="0" smtClean="0">
                <a:solidFill>
                  <a:srgbClr val="477BB9"/>
                </a:solidFill>
                <a:cs typeface="Tahoma" pitchFamily="34" charset="0"/>
              </a:rPr>
              <a:t> y peso de </a:t>
            </a:r>
            <a:r>
              <a:rPr lang="en-GB" dirty="0" err="1" smtClean="0">
                <a:solidFill>
                  <a:srgbClr val="477BB9"/>
                </a:solidFill>
                <a:cs typeface="Tahoma" pitchFamily="34" charset="0"/>
              </a:rPr>
              <a:t>las</a:t>
            </a:r>
            <a:r>
              <a:rPr lang="en-GB" dirty="0" smtClean="0">
                <a:solidFill>
                  <a:srgbClr val="477BB9"/>
                </a:solidFill>
                <a:cs typeface="Tahoma" pitchFamily="34" charset="0"/>
              </a:rPr>
              <a:t> </a:t>
            </a:r>
            <a:r>
              <a:rPr lang="en-GB" dirty="0" err="1" smtClean="0">
                <a:solidFill>
                  <a:srgbClr val="477BB9"/>
                </a:solidFill>
                <a:cs typeface="Tahoma" pitchFamily="34" charset="0"/>
              </a:rPr>
              <a:t>heces</a:t>
            </a:r>
            <a:r>
              <a:rPr lang="en-GB" dirty="0" smtClean="0">
                <a:solidFill>
                  <a:srgbClr val="477BB9"/>
                </a:solidFill>
                <a:cs typeface="Tahoma" pitchFamily="34" charset="0"/>
              </a:rPr>
              <a:t>.</a:t>
            </a:r>
          </a:p>
          <a:p>
            <a:pPr>
              <a:buFont typeface="Arial" pitchFamily="34" charset="0"/>
              <a:buChar char="•"/>
              <a:defRPr/>
            </a:pPr>
            <a:r>
              <a:rPr lang="en-GB" baseline="0" dirty="0" smtClean="0">
                <a:solidFill>
                  <a:srgbClr val="477BB9"/>
                </a:solidFill>
                <a:cs typeface="Tahoma" pitchFamily="34" charset="0"/>
              </a:rPr>
              <a:t> </a:t>
            </a:r>
            <a:r>
              <a:rPr lang="es-ES" dirty="0" smtClean="0"/>
              <a:t>Los líquidos se pueden tomar en cualquier forma, preferiblemente como agua o bebidas hipocalóricas, o zumos sin azúcar. Las gelatinas frías de la nevera, pueden ayudar a tomar esa cantidad de líquido que se requiere. Tomar al menos 1,5-2,5 litros/día.</a:t>
            </a:r>
          </a:p>
          <a:p>
            <a:pPr>
              <a:buFont typeface="Arial" pitchFamily="34" charset="0"/>
              <a:buChar char="•"/>
              <a:defRPr/>
            </a:pPr>
            <a:r>
              <a:rPr lang="es-ES" baseline="0" dirty="0" smtClean="0"/>
              <a:t> </a:t>
            </a:r>
            <a:r>
              <a:rPr lang="es-ES" dirty="0" smtClean="0"/>
              <a:t>Es importante reducir la ingesta de grasas animales, mantequillas y margarinas, así como los productos de bollería industrial (nada de pasteles, bollos, dulces ni chocolates).</a:t>
            </a:r>
          </a:p>
          <a:p>
            <a:pPr>
              <a:buFont typeface="Arial" pitchFamily="34" charset="0"/>
              <a:buChar char="•"/>
              <a:defRPr/>
            </a:pPr>
            <a:endParaRPr lang="es-ES_tradnl"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67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defTabSz="924550">
              <a:spcBef>
                <a:spcPct val="0"/>
              </a:spcBef>
              <a:buFont typeface="Arial" pitchFamily="34" charset="0"/>
              <a:buChar char="•"/>
              <a:defRPr/>
            </a:pPr>
            <a:r>
              <a:rPr lang="es-ES" dirty="0" smtClean="0"/>
              <a:t> </a:t>
            </a:r>
            <a:r>
              <a:rPr lang="es-ES" dirty="0" smtClean="0"/>
              <a:t>En los mayores es posible la prevención del estreñimiento, con la consideración de unas normas básicas, que afectan tanto a la educación sanitaria general, a las recomendaciones higiénico dietéticas, al estilo de vida (actividad física y ejercicio), y al ambiente privado del retrete (su accesibilidad, privacidad).</a:t>
            </a:r>
          </a:p>
          <a:p>
            <a:pPr defTabSz="924550">
              <a:spcBef>
                <a:spcPct val="0"/>
              </a:spcBef>
              <a:buFont typeface="Arial" pitchFamily="34" charset="0"/>
              <a:buChar char="•"/>
              <a:defRPr/>
            </a:pPr>
            <a:r>
              <a:rPr lang="es-ES" baseline="0" dirty="0" smtClean="0"/>
              <a:t> </a:t>
            </a:r>
            <a:r>
              <a:rPr lang="es-ES" dirty="0" smtClean="0"/>
              <a:t>Es fundamental educar a la población general en las normas preventivas generales adecuadas:</a:t>
            </a:r>
          </a:p>
          <a:p>
            <a:pPr>
              <a:defRPr/>
            </a:pPr>
            <a:r>
              <a:rPr lang="es-ES" dirty="0" smtClean="0"/>
              <a:t>combinar una alimentación correcta y un adecuado ejercicio físico, según la edad de la persona, con una correcta hidratación. Además, estas normas generales, una vez aprendidas y cumplidas, son para toda la vida.</a:t>
            </a:r>
          </a:p>
          <a:p>
            <a:pPr>
              <a:buFont typeface="Arial" pitchFamily="34" charset="0"/>
              <a:buChar char="•"/>
              <a:defRPr/>
            </a:pPr>
            <a:r>
              <a:rPr lang="es-ES" baseline="0" dirty="0" smtClean="0"/>
              <a:t> </a:t>
            </a:r>
            <a:r>
              <a:rPr lang="es-ES" dirty="0" smtClean="0"/>
              <a:t>Dentro de la educación sanitaria, hay que informar a los mayores que deben mantener un horario preciso para la defecación, casi siempre intentando que sea después del desayuno o de la comida, para aprovechar la influencia del reflejo </a:t>
            </a:r>
            <a:r>
              <a:rPr lang="es-ES" dirty="0" err="1" smtClean="0"/>
              <a:t>gastrocólico</a:t>
            </a:r>
            <a:r>
              <a:rPr lang="es-ES" dirty="0" smtClean="0"/>
              <a:t> y la mayor facilidad para la evacuación.</a:t>
            </a:r>
          </a:p>
          <a:p>
            <a:pPr>
              <a:buFont typeface="Arial" pitchFamily="34" charset="0"/>
              <a:buChar char="•"/>
              <a:defRPr/>
            </a:pPr>
            <a:r>
              <a:rPr lang="es-ES" dirty="0" smtClean="0"/>
              <a:t> No se debe reprimir el deseo </a:t>
            </a:r>
            <a:r>
              <a:rPr lang="es-ES" dirty="0" err="1" smtClean="0"/>
              <a:t>defecatorio</a:t>
            </a:r>
            <a:r>
              <a:rPr lang="es-ES" dirty="0" smtClean="0"/>
              <a:t>, ya que inhibe el reflejo de la deposición y puede ser negativo a largo plazo. Por ello, y para evitar problemas al estar fuera de casa, se debe aconsejar que programen sus deposiciones si puede ser después de la ingesta (desayuno-comida).</a:t>
            </a:r>
          </a:p>
          <a:p>
            <a:pPr>
              <a:buFont typeface="Arial" pitchFamily="34" charset="0"/>
              <a:buChar char="•"/>
              <a:defRPr/>
            </a:pPr>
            <a:r>
              <a:rPr lang="es-ES" baseline="0" dirty="0" smtClean="0"/>
              <a:t> </a:t>
            </a:r>
            <a:r>
              <a:rPr lang="es-ES" dirty="0" smtClean="0"/>
              <a:t>Hay que explicarles que las personas mayores se deben tomar su tiempo para defecar, sin prisas y reafirmar la necesidad de que programen las deposiciones.</a:t>
            </a:r>
          </a:p>
          <a:p>
            <a:pPr>
              <a:buFont typeface="Arial" pitchFamily="34" charset="0"/>
              <a:buChar char="•"/>
              <a:defRPr/>
            </a:pPr>
            <a:r>
              <a:rPr lang="es-ES" dirty="0" smtClean="0"/>
              <a:t> El cuarto de baño debe mantener el máximo grado de privacidad, manteniéndolo en las mejores condiciones ambientales.</a:t>
            </a:r>
          </a:p>
          <a:p>
            <a:pPr>
              <a:buFont typeface="Arial" pitchFamily="34" charset="0"/>
              <a:buChar char="•"/>
              <a:defRPr/>
            </a:pPr>
            <a:r>
              <a:rPr lang="es-ES" baseline="0" dirty="0" smtClean="0"/>
              <a:t> </a:t>
            </a:r>
            <a:r>
              <a:rPr lang="es-ES" dirty="0" smtClean="0"/>
              <a:t>Dejar de fumar, ya que el tabaco empeora el hábito intestinal en contra de lo que se cree.</a:t>
            </a:r>
          </a:p>
          <a:p>
            <a:pPr>
              <a:buFont typeface="Arial" pitchFamily="34" charset="0"/>
              <a:buChar char="•"/>
              <a:defRPr/>
            </a:pPr>
            <a:r>
              <a:rPr lang="es-ES" dirty="0" smtClean="0"/>
              <a:t> Mantener un consumo “saludable” de vino en las comidas o cenas (unos 125-150 ml./día), evitando la toma de cervezas a diario.</a:t>
            </a:r>
          </a:p>
          <a:p>
            <a:pPr>
              <a:buFont typeface="Arial" pitchFamily="34" charset="0"/>
              <a:buChar char="•"/>
              <a:defRPr/>
            </a:pPr>
            <a:r>
              <a:rPr lang="es-ES" baseline="0" dirty="0" smtClean="0"/>
              <a:t> </a:t>
            </a:r>
            <a:r>
              <a:rPr lang="es-ES" dirty="0" smtClean="0"/>
              <a:t>Hacer ejercicio físico diariamente, sobre todo de forma regular y mantenida, como puede ser el caminar (20-30 minutos dos veces al día), nadar, bailar o bicicleta.</a:t>
            </a:r>
          </a:p>
          <a:p>
            <a:pPr>
              <a:buFont typeface="Arial" pitchFamily="34" charset="0"/>
              <a:buChar char="•"/>
              <a:defRPr/>
            </a:pPr>
            <a:r>
              <a:rPr lang="es-ES" baseline="0" dirty="0" smtClean="0"/>
              <a:t> </a:t>
            </a:r>
            <a:r>
              <a:rPr lang="es-ES" dirty="0" smtClean="0"/>
              <a:t>Finalmente, se debe evitar el sobrepeso y la obesidad, ya que favorecen el enlentecimiento de la motilidad </a:t>
            </a:r>
            <a:r>
              <a:rPr lang="es-ES" dirty="0" err="1" smtClean="0"/>
              <a:t>colónica</a:t>
            </a:r>
            <a:r>
              <a:rPr lang="es-ES" dirty="0" smtClean="0"/>
              <a:t> y dificultan el vaciado rectal, por lo que aumentan el riesgo del estreñimiento y las hemorroides.</a:t>
            </a:r>
          </a:p>
          <a:p>
            <a:pPr>
              <a:buFont typeface="Arial" pitchFamily="34" charset="0"/>
              <a:buChar char="•"/>
              <a:defRPr/>
            </a:pPr>
            <a:r>
              <a:rPr lang="es-ES" dirty="0" smtClean="0"/>
              <a:t> En cuanto a la Dieta, el desayuno debería ser lo más completo posible, con aporte suficiente de fibra dietética insoluble (salvado de trigo) o soluble (con efecto prebiótico), proteínas (huevo, jamón, queso), líquidos abundantes, leche, agua y zumos. Las comidas deben ser también lo más completas posibles, combinando una ensalada con carne o pescado a la plancha o hervido, o con una tortilla más fruta de postre. Las cenas serán tempranas, preferiblemente antes de las 20 horas (nunca más tarde de las 21 horas), ya que se retrasa el vaciamiento del estómago y se enlentece el tránsito intestinal, y similares al desayuno: lácteos, plato de pescado, jamón o carne a la plancha, o huevo con vegetales y fruta o yogur de postre (siempre más ligeras que la comida). </a:t>
            </a:r>
          </a:p>
          <a:p>
            <a:pPr>
              <a:buFont typeface="Arial" pitchFamily="34" charset="0"/>
              <a:buChar char="•"/>
              <a:defRPr/>
            </a:pPr>
            <a:r>
              <a:rPr lang="es-ES" dirty="0" smtClean="0"/>
              <a:t> Se debe aumentar la ingesta de fibra, que se puede hacer en distintas formas (cereales integrales, verduras, hortalizas, legumbres crudas o cocidas, purés, sopas, leguminosas y frutas variadas. Si no hay sobrepeso ni diabetes se pueden tomar uvas o ciruelas pasas.</a:t>
            </a:r>
            <a:r>
              <a:rPr lang="en-GB" b="1" dirty="0" smtClean="0">
                <a:solidFill>
                  <a:srgbClr val="477BB9"/>
                </a:solidFill>
                <a:cs typeface="Tahoma" pitchFamily="34" charset="0"/>
              </a:rPr>
              <a:t> </a:t>
            </a:r>
            <a:r>
              <a:rPr lang="en-GB" dirty="0" smtClean="0">
                <a:solidFill>
                  <a:srgbClr val="477BB9"/>
                </a:solidFill>
                <a:cs typeface="Tahoma" pitchFamily="34" charset="0"/>
              </a:rPr>
              <a:t>Con el </a:t>
            </a:r>
            <a:r>
              <a:rPr lang="en-GB" dirty="0" err="1" smtClean="0">
                <a:solidFill>
                  <a:srgbClr val="477BB9"/>
                </a:solidFill>
                <a:cs typeface="Tahoma" pitchFamily="34" charset="0"/>
              </a:rPr>
              <a:t>aumento</a:t>
            </a:r>
            <a:r>
              <a:rPr lang="en-GB" dirty="0" smtClean="0">
                <a:solidFill>
                  <a:srgbClr val="477BB9"/>
                </a:solidFill>
                <a:cs typeface="Tahoma" pitchFamily="34" charset="0"/>
              </a:rPr>
              <a:t> de la </a:t>
            </a:r>
            <a:r>
              <a:rPr lang="en-GB" dirty="0" err="1" smtClean="0">
                <a:solidFill>
                  <a:srgbClr val="477BB9"/>
                </a:solidFill>
                <a:cs typeface="Tahoma" pitchFamily="34" charset="0"/>
              </a:rPr>
              <a:t>fibra</a:t>
            </a:r>
            <a:r>
              <a:rPr lang="en-GB" dirty="0" smtClean="0">
                <a:solidFill>
                  <a:srgbClr val="477BB9"/>
                </a:solidFill>
                <a:cs typeface="Tahoma" pitchFamily="34" charset="0"/>
              </a:rPr>
              <a:t> a 25-30 </a:t>
            </a:r>
            <a:r>
              <a:rPr lang="en-GB" dirty="0" err="1" smtClean="0">
                <a:solidFill>
                  <a:srgbClr val="477BB9"/>
                </a:solidFill>
                <a:cs typeface="Tahoma" pitchFamily="34" charset="0"/>
              </a:rPr>
              <a:t>gr</a:t>
            </a:r>
            <a:r>
              <a:rPr lang="en-GB" dirty="0" smtClean="0">
                <a:solidFill>
                  <a:srgbClr val="477BB9"/>
                </a:solidFill>
                <a:cs typeface="Tahoma" pitchFamily="34" charset="0"/>
              </a:rPr>
              <a:t>/</a:t>
            </a:r>
            <a:r>
              <a:rPr lang="en-GB" dirty="0" err="1" smtClean="0">
                <a:solidFill>
                  <a:srgbClr val="477BB9"/>
                </a:solidFill>
                <a:cs typeface="Tahoma" pitchFamily="34" charset="0"/>
              </a:rPr>
              <a:t>día</a:t>
            </a:r>
            <a:r>
              <a:rPr lang="en-GB" dirty="0" smtClean="0">
                <a:solidFill>
                  <a:srgbClr val="477BB9"/>
                </a:solidFill>
                <a:cs typeface="Tahoma" pitchFamily="34" charset="0"/>
              </a:rPr>
              <a:t> (</a:t>
            </a:r>
            <a:r>
              <a:rPr lang="en-GB" dirty="0" err="1" smtClean="0">
                <a:solidFill>
                  <a:srgbClr val="477BB9"/>
                </a:solidFill>
                <a:cs typeface="Tahoma" pitchFamily="34" charset="0"/>
              </a:rPr>
              <a:t>junto</a:t>
            </a:r>
            <a:r>
              <a:rPr lang="en-GB" dirty="0" smtClean="0">
                <a:solidFill>
                  <a:srgbClr val="477BB9"/>
                </a:solidFill>
                <a:cs typeface="Tahoma" pitchFamily="34" charset="0"/>
              </a:rPr>
              <a:t> con </a:t>
            </a:r>
            <a:r>
              <a:rPr lang="en-GB" dirty="0" err="1" smtClean="0">
                <a:solidFill>
                  <a:srgbClr val="477BB9"/>
                </a:solidFill>
                <a:cs typeface="Tahoma" pitchFamily="34" charset="0"/>
              </a:rPr>
              <a:t>líquidos</a:t>
            </a:r>
            <a:r>
              <a:rPr lang="en-GB" dirty="0" smtClean="0">
                <a:solidFill>
                  <a:srgbClr val="477BB9"/>
                </a:solidFill>
                <a:cs typeface="Tahoma" pitchFamily="34" charset="0"/>
              </a:rPr>
              <a:t>) se </a:t>
            </a:r>
            <a:r>
              <a:rPr lang="en-GB" dirty="0" err="1" smtClean="0">
                <a:solidFill>
                  <a:srgbClr val="477BB9"/>
                </a:solidFill>
                <a:cs typeface="Tahoma" pitchFamily="34" charset="0"/>
              </a:rPr>
              <a:t>provoca</a:t>
            </a:r>
            <a:r>
              <a:rPr lang="en-GB" dirty="0" smtClean="0">
                <a:solidFill>
                  <a:srgbClr val="477BB9"/>
                </a:solidFill>
                <a:cs typeface="Tahoma" pitchFamily="34" charset="0"/>
              </a:rPr>
              <a:t> un </a:t>
            </a:r>
            <a:r>
              <a:rPr lang="en-GB" dirty="0" err="1" smtClean="0">
                <a:solidFill>
                  <a:srgbClr val="477BB9"/>
                </a:solidFill>
                <a:cs typeface="Tahoma" pitchFamily="34" charset="0"/>
              </a:rPr>
              <a:t>aumento</a:t>
            </a:r>
            <a:r>
              <a:rPr lang="en-GB" dirty="0" smtClean="0">
                <a:solidFill>
                  <a:srgbClr val="477BB9"/>
                </a:solidFill>
                <a:cs typeface="Tahoma" pitchFamily="34" charset="0"/>
              </a:rPr>
              <a:t> en el </a:t>
            </a:r>
            <a:r>
              <a:rPr lang="en-GB" dirty="0" err="1" smtClean="0">
                <a:solidFill>
                  <a:srgbClr val="477BB9"/>
                </a:solidFill>
                <a:cs typeface="Tahoma" pitchFamily="34" charset="0"/>
              </a:rPr>
              <a:t>volumen</a:t>
            </a:r>
            <a:r>
              <a:rPr lang="en-GB" dirty="0" smtClean="0">
                <a:solidFill>
                  <a:srgbClr val="477BB9"/>
                </a:solidFill>
                <a:cs typeface="Tahoma" pitchFamily="34" charset="0"/>
              </a:rPr>
              <a:t> y peso de </a:t>
            </a:r>
            <a:r>
              <a:rPr lang="en-GB" dirty="0" err="1" smtClean="0">
                <a:solidFill>
                  <a:srgbClr val="477BB9"/>
                </a:solidFill>
                <a:cs typeface="Tahoma" pitchFamily="34" charset="0"/>
              </a:rPr>
              <a:t>las</a:t>
            </a:r>
            <a:r>
              <a:rPr lang="en-GB" dirty="0" smtClean="0">
                <a:solidFill>
                  <a:srgbClr val="477BB9"/>
                </a:solidFill>
                <a:cs typeface="Tahoma" pitchFamily="34" charset="0"/>
              </a:rPr>
              <a:t> </a:t>
            </a:r>
            <a:r>
              <a:rPr lang="en-GB" dirty="0" err="1" smtClean="0">
                <a:solidFill>
                  <a:srgbClr val="477BB9"/>
                </a:solidFill>
                <a:cs typeface="Tahoma" pitchFamily="34" charset="0"/>
              </a:rPr>
              <a:t>heces</a:t>
            </a:r>
            <a:r>
              <a:rPr lang="en-GB" dirty="0" smtClean="0">
                <a:solidFill>
                  <a:srgbClr val="477BB9"/>
                </a:solidFill>
                <a:cs typeface="Tahoma" pitchFamily="34" charset="0"/>
              </a:rPr>
              <a:t>.</a:t>
            </a:r>
          </a:p>
          <a:p>
            <a:pPr>
              <a:buFont typeface="Arial" pitchFamily="34" charset="0"/>
              <a:buChar char="•"/>
              <a:defRPr/>
            </a:pPr>
            <a:r>
              <a:rPr lang="en-GB" baseline="0" dirty="0" smtClean="0">
                <a:solidFill>
                  <a:srgbClr val="477BB9"/>
                </a:solidFill>
                <a:cs typeface="Tahoma" pitchFamily="34" charset="0"/>
              </a:rPr>
              <a:t> </a:t>
            </a:r>
            <a:r>
              <a:rPr lang="es-ES" dirty="0" smtClean="0"/>
              <a:t>Los líquidos se pueden tomar en cualquier forma, preferiblemente como agua o bebidas hipocalóricas, o zumos sin azúcar. Las gelatinas frías de la nevera, pueden ayudar a tomar esa cantidad de líquido que se requiere. Tomar al menos 1,5-2,5 litros/día.</a:t>
            </a:r>
          </a:p>
          <a:p>
            <a:pPr>
              <a:buFont typeface="Arial" pitchFamily="34" charset="0"/>
              <a:buChar char="•"/>
              <a:defRPr/>
            </a:pPr>
            <a:r>
              <a:rPr lang="es-ES" baseline="0" dirty="0" smtClean="0"/>
              <a:t> </a:t>
            </a:r>
            <a:r>
              <a:rPr lang="es-ES" dirty="0" smtClean="0"/>
              <a:t>Es importante reducir la ingesta de grasas animales, mantequillas y margarinas, así como los productos de bollería industrial (nada de pasteles, bollos, dulces ni chocolates).</a:t>
            </a:r>
          </a:p>
          <a:p>
            <a:pPr>
              <a:buFont typeface="Arial" pitchFamily="34" charset="0"/>
              <a:buChar char="•"/>
              <a:defRPr/>
            </a:pPr>
            <a:endParaRPr lang="es-ES_tradnl" dirty="0" smtClean="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68</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pitchFamily="34" charset="0"/>
              <a:buChar char="•"/>
            </a:pPr>
            <a:endParaRPr lang="es-ES" dirty="0" smtClean="0"/>
          </a:p>
          <a:p>
            <a:pPr lvl="0">
              <a:buFont typeface="Arial" pitchFamily="34" charset="0"/>
              <a:buChar char="•"/>
            </a:pPr>
            <a:r>
              <a:rPr lang="es-ES_tradnl" dirty="0" smtClean="0"/>
              <a:t> Las caídas representan un problema importante en la patología geriátrica y es una de las principales causas de lesiones, incapacidad e incluso de muerte en este grupo de población. Es un prototipo característico de los llamados síndromes geriátricos. Las consecuencias son físicas, psíquicas y sociales.</a:t>
            </a:r>
          </a:p>
          <a:p>
            <a:pPr lvl="0">
              <a:buFont typeface="Arial" pitchFamily="34" charset="0"/>
              <a:buChar char="•"/>
            </a:pPr>
            <a:endParaRPr lang="es-ES" dirty="0" smtClean="0"/>
          </a:p>
          <a:p>
            <a:pPr lvl="0">
              <a:buFont typeface="Arial" pitchFamily="34" charset="0"/>
              <a:buChar char="•"/>
            </a:pPr>
            <a:r>
              <a:rPr lang="es-ES_tradnl" dirty="0" smtClean="0"/>
              <a:t>Datos globales, de nuestro país, apuntan que un tercio de las personas mayores en la comunidad se caen cada año y cerca de la mitad de ellas, se caen más de una vez. En instituciones la incidencia y prevalencia de caídas es mayor.</a:t>
            </a:r>
          </a:p>
          <a:p>
            <a:pPr lvl="0">
              <a:buFont typeface="Arial" pitchFamily="34" charset="0"/>
              <a:buChar char="•"/>
            </a:pPr>
            <a:endParaRPr lang="es-ES" dirty="0" smtClean="0"/>
          </a:p>
          <a:p>
            <a:pPr lvl="0">
              <a:buFont typeface="Arial" pitchFamily="34" charset="0"/>
              <a:buChar char="•"/>
            </a:pPr>
            <a:r>
              <a:rPr lang="es-ES_tradnl" dirty="0" smtClean="0"/>
              <a:t>Las caídas tienen sus propios factores de riesgo identificados. La contribución de cada factor de riesgo difiere según la situación médica individual subyacente, la situación funcional y las características del entorno.</a:t>
            </a:r>
            <a:endParaRPr lang="es-ES" dirty="0" smtClean="0"/>
          </a:p>
          <a:p>
            <a:pPr lvl="0">
              <a:buFont typeface="Arial" pitchFamily="34" charset="0"/>
              <a:buChar char="•"/>
            </a:pPr>
            <a:r>
              <a:rPr lang="es-ES_tradnl" dirty="0" smtClean="0"/>
              <a:t>La caída es un signo o síntoma no específico representativo de un problema subyacente o factor intrínseco (relacionados con el propio paciente) o extrínseco (derivados de la actividad o del entorno). Son episodios complejos causados por una combinación de varios  factores.</a:t>
            </a:r>
          </a:p>
          <a:p>
            <a:pPr lvl="0">
              <a:buFont typeface="Arial" pitchFamily="34" charset="0"/>
              <a:buChar char="•"/>
            </a:pPr>
            <a:endParaRPr lang="es-ES" dirty="0" smtClean="0"/>
          </a:p>
          <a:p>
            <a:pPr lvl="0">
              <a:buFont typeface="Arial" pitchFamily="34" charset="0"/>
              <a:buChar char="•"/>
            </a:pPr>
            <a:r>
              <a:rPr lang="es-ES_tradnl" dirty="0" smtClean="0"/>
              <a:t>Dentro de los factores intrínsecos de una caída incluimos las alteraciones fisiológicas relacionadas con la edad, las enfermedades tanto agudas como crónicas que padecen los mayores y el consumo de determinados fármacos.</a:t>
            </a:r>
            <a:endParaRPr lang="es-ES" dirty="0" smtClean="0"/>
          </a:p>
          <a:p>
            <a:pPr>
              <a:buFont typeface="Arial" pitchFamily="34" charset="0"/>
              <a:buNone/>
            </a:pPr>
            <a:r>
              <a:rPr lang="es-ES_tradnl" dirty="0" smtClean="0"/>
              <a:t> </a:t>
            </a:r>
            <a:endParaRPr lang="es-ES" dirty="0" smtClean="0"/>
          </a:p>
          <a:p>
            <a:pPr lvl="0">
              <a:buFont typeface="Arial" pitchFamily="34" charset="0"/>
              <a:buChar char="•"/>
            </a:pPr>
            <a:r>
              <a:rPr lang="es-ES_tradnl" dirty="0" smtClean="0"/>
              <a:t>En la valoración de los factores extrínsecos hay que tener en cuenta el entorno o ambiente en el que se mueve la persona mayor, así como su actividad y el tipo de calzado que usa.</a:t>
            </a:r>
          </a:p>
          <a:p>
            <a:pPr lvl="0">
              <a:buFont typeface="Arial" pitchFamily="34" charset="0"/>
              <a:buNone/>
            </a:pPr>
            <a:endParaRPr lang="es-ES" dirty="0" smtClean="0"/>
          </a:p>
          <a:p>
            <a:pPr lvl="0">
              <a:buFont typeface="Arial" pitchFamily="34" charset="0"/>
              <a:buChar char="•"/>
            </a:pPr>
            <a:r>
              <a:rPr lang="es-ES_tradnl" dirty="0" smtClean="0"/>
              <a:t>A toda persona que sufra una caída, se le debe realizar una valoración exhaustiva con anamnesis, valoración geriátrica (física, mental, </a:t>
            </a:r>
            <a:r>
              <a:rPr lang="es-ES_tradnl" dirty="0" err="1" smtClean="0"/>
              <a:t>psicoafectiva</a:t>
            </a:r>
            <a:r>
              <a:rPr lang="es-ES_tradnl" dirty="0" smtClean="0"/>
              <a:t> y social); valoración del equilibrio y de la marcha (test de </a:t>
            </a:r>
            <a:r>
              <a:rPr lang="es-ES_tradnl" dirty="0" err="1" smtClean="0"/>
              <a:t>Tinetti</a:t>
            </a:r>
            <a:r>
              <a:rPr lang="es-ES_tradnl" dirty="0" smtClean="0"/>
              <a:t>, test </a:t>
            </a:r>
            <a:r>
              <a:rPr lang="es-ES_tradnl" dirty="0" err="1" smtClean="0"/>
              <a:t>timed</a:t>
            </a:r>
            <a:r>
              <a:rPr lang="es-ES_tradnl" dirty="0" smtClean="0"/>
              <a:t> up and </a:t>
            </a:r>
            <a:r>
              <a:rPr lang="es-ES_tradnl" dirty="0" err="1" smtClean="0"/>
              <a:t>go</a:t>
            </a:r>
            <a:r>
              <a:rPr lang="es-ES_tradnl" dirty="0" smtClean="0"/>
              <a:t>) y determinadas exploraciones complementarias (analítica de sangre y orina, electrocardiograma, </a:t>
            </a:r>
            <a:r>
              <a:rPr lang="es-ES_tradnl" dirty="0" err="1" smtClean="0"/>
              <a:t>holter</a:t>
            </a:r>
            <a:r>
              <a:rPr lang="es-ES_tradnl" dirty="0" smtClean="0"/>
              <a:t>, </a:t>
            </a:r>
            <a:r>
              <a:rPr lang="es-ES_tradnl" dirty="0" err="1" smtClean="0"/>
              <a:t>ecocardiograma</a:t>
            </a:r>
            <a:r>
              <a:rPr lang="es-ES_tradnl" dirty="0" smtClean="0"/>
              <a:t>, tomografía </a:t>
            </a:r>
            <a:r>
              <a:rPr lang="es-ES_tradnl" dirty="0" err="1" smtClean="0"/>
              <a:t>computerizada</a:t>
            </a:r>
            <a:r>
              <a:rPr lang="es-ES_tradnl" dirty="0" smtClean="0"/>
              <a:t>, </a:t>
            </a:r>
            <a:r>
              <a:rPr lang="es-ES_tradnl" dirty="0" err="1" smtClean="0"/>
              <a:t>rsonancia</a:t>
            </a:r>
            <a:r>
              <a:rPr lang="es-ES_tradnl" dirty="0" smtClean="0"/>
              <a:t> magnética, etc.).</a:t>
            </a:r>
          </a:p>
          <a:p>
            <a:pPr lvl="0">
              <a:buFont typeface="Arial" pitchFamily="34" charset="0"/>
              <a:buNone/>
            </a:pPr>
            <a:endParaRPr lang="es-ES" dirty="0" smtClean="0"/>
          </a:p>
          <a:p>
            <a:pPr lvl="0">
              <a:buFont typeface="Arial" pitchFamily="34" charset="0"/>
              <a:buChar char="•"/>
            </a:pPr>
            <a:r>
              <a:rPr lang="es-ES" dirty="0" smtClean="0"/>
              <a:t>El test de </a:t>
            </a:r>
            <a:r>
              <a:rPr lang="es-ES" dirty="0" err="1" smtClean="0"/>
              <a:t>Tinetti</a:t>
            </a:r>
            <a:r>
              <a:rPr lang="es-ES" dirty="0" smtClean="0"/>
              <a:t> (puntuación &lt;18) y el test  </a:t>
            </a:r>
            <a:r>
              <a:rPr lang="es-ES" dirty="0" err="1" smtClean="0"/>
              <a:t>timed</a:t>
            </a:r>
            <a:r>
              <a:rPr lang="es-ES" dirty="0" smtClean="0"/>
              <a:t> up and </a:t>
            </a:r>
            <a:r>
              <a:rPr lang="es-ES" dirty="0" err="1" smtClean="0"/>
              <a:t>go</a:t>
            </a:r>
            <a:r>
              <a:rPr lang="es-ES" dirty="0" smtClean="0"/>
              <a:t> (&gt;29 </a:t>
            </a:r>
            <a:r>
              <a:rPr lang="es-ES" dirty="0" err="1" smtClean="0"/>
              <a:t>seg</a:t>
            </a:r>
            <a:r>
              <a:rPr lang="es-ES" dirty="0" smtClean="0"/>
              <a:t>.), permiten detectar personas mayores con alto riesgo de caídas.</a:t>
            </a:r>
          </a:p>
          <a:p>
            <a:pPr eaLnBrk="1" hangingPunct="1">
              <a:spcBef>
                <a:spcPct val="0"/>
              </a:spcBef>
            </a:pPr>
            <a:endParaRPr lang="es-ES" dirty="0" smtClean="0"/>
          </a:p>
          <a:p>
            <a:pPr eaLnBrk="1" hangingPunct="1">
              <a:spcBef>
                <a:spcPct val="0"/>
              </a:spcBef>
            </a:pPr>
            <a:endParaRPr lang="es-ES" dirty="0" smtClean="0"/>
          </a:p>
        </p:txBody>
      </p:sp>
      <p:sp>
        <p:nvSpPr>
          <p:cNvPr id="71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C79957-952D-4636-A082-807A0B2ECC8B}" type="slidenum">
              <a:rPr lang="es-ES" smtClean="0"/>
              <a:pPr fontAlgn="base">
                <a:spcBef>
                  <a:spcPct val="0"/>
                </a:spcBef>
                <a:spcAft>
                  <a:spcPct val="0"/>
                </a:spcAft>
              </a:pPr>
              <a:t>69</a:t>
            </a:fld>
            <a:endParaRPr lang="es-E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a:p>
            <a:pPr eaLnBrk="1" hangingPunct="1">
              <a:spcBef>
                <a:spcPct val="0"/>
              </a:spcBef>
            </a:pPr>
            <a:endParaRPr lang="es-ES" smtClean="0"/>
          </a:p>
          <a:p>
            <a:pPr eaLnBrk="1" hangingPunct="1">
              <a:spcBef>
                <a:spcPct val="0"/>
              </a:spcBef>
            </a:pPr>
            <a:endParaRPr lang="es-ES" smtClean="0"/>
          </a:p>
        </p:txBody>
      </p:sp>
      <p:sp>
        <p:nvSpPr>
          <p:cNvPr id="81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B4F305-AF98-44E6-BCA5-D54DA5381AFF}" type="slidenum">
              <a:rPr lang="es-ES" smtClean="0"/>
              <a:pPr fontAlgn="base">
                <a:spcBef>
                  <a:spcPct val="0"/>
                </a:spcBef>
                <a:spcAft>
                  <a:spcPct val="0"/>
                </a:spcAft>
              </a:pPr>
              <a:t>70</a:t>
            </a:fld>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marL="231137"/>
            <a:r>
              <a:rPr lang="es-ES" dirty="0" smtClean="0">
                <a:ea typeface="Calibri"/>
                <a:cs typeface="Times New Roman"/>
              </a:rPr>
              <a:t> </a:t>
            </a:r>
          </a:p>
          <a:p>
            <a:pPr marL="346706" indent="-346706" algn="just">
              <a:buFont typeface="Symbol"/>
              <a:buChar char=""/>
            </a:pPr>
            <a:r>
              <a:rPr lang="es-ES" dirty="0" smtClean="0">
                <a:ea typeface="Calibri"/>
                <a:cs typeface="Times New Roman"/>
              </a:rPr>
              <a:t>Hidratos de Carbono Simples o Refinados (</a:t>
            </a:r>
            <a:r>
              <a:rPr lang="es-ES" i="1" dirty="0" smtClean="0">
                <a:ea typeface="Calibri"/>
                <a:cs typeface="Times New Roman"/>
              </a:rPr>
              <a:t>Azúcares)</a:t>
            </a:r>
            <a:r>
              <a:rPr lang="es-ES" dirty="0" smtClean="0">
                <a:ea typeface="Calibri"/>
                <a:cs typeface="Times New Roman"/>
              </a:rPr>
              <a:t>: se recomienda que su ingesta no supere el 10-12% del aporte energético. Se absorben rápidamente, elevando la glucemia de forma rápida = </a:t>
            </a:r>
            <a:r>
              <a:rPr lang="es-ES" i="1" dirty="0" smtClean="0">
                <a:ea typeface="Calibri"/>
                <a:cs typeface="Times New Roman"/>
              </a:rPr>
              <a:t>Índice </a:t>
            </a:r>
            <a:r>
              <a:rPr lang="es-ES" i="1" dirty="0" err="1" smtClean="0">
                <a:ea typeface="Calibri"/>
                <a:cs typeface="Times New Roman"/>
              </a:rPr>
              <a:t>Glicémico</a:t>
            </a:r>
            <a:r>
              <a:rPr lang="es-ES" i="1" dirty="0" smtClean="0">
                <a:ea typeface="Calibri"/>
                <a:cs typeface="Times New Roman"/>
              </a:rPr>
              <a:t> Alto.</a:t>
            </a:r>
            <a:r>
              <a:rPr lang="es-ES" dirty="0" smtClean="0">
                <a:ea typeface="Calibri"/>
                <a:cs typeface="Times New Roman"/>
              </a:rPr>
              <a:t> Tienen un valor calórico alto, en torno a 400-500 </a:t>
            </a:r>
            <a:r>
              <a:rPr lang="es-ES" dirty="0" err="1" smtClean="0">
                <a:ea typeface="Calibri"/>
                <a:cs typeface="Times New Roman"/>
              </a:rPr>
              <a:t>Kilocal</a:t>
            </a:r>
            <a:r>
              <a:rPr lang="es-ES" dirty="0" smtClean="0">
                <a:ea typeface="Calibri"/>
                <a:cs typeface="Times New Roman"/>
              </a:rPr>
              <a:t>./100 gr. No aportan otros nutrientes, por ello se han llamado “Calorías Vacías”.</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Hidratos de Carbono Complejos (</a:t>
            </a:r>
            <a:r>
              <a:rPr lang="es-ES" i="1" dirty="0" smtClean="0">
                <a:ea typeface="Calibri"/>
                <a:cs typeface="Times New Roman"/>
              </a:rPr>
              <a:t>Almidones)</a:t>
            </a:r>
            <a:r>
              <a:rPr lang="es-ES" dirty="0" smtClean="0">
                <a:ea typeface="Calibri"/>
                <a:cs typeface="Times New Roman"/>
              </a:rPr>
              <a:t>: se recomienda una ingesta en torno al 85-90% del aporte energético. Son de absorción lenta, elevando la glucemia de forma gradual y menos intensa= </a:t>
            </a:r>
            <a:r>
              <a:rPr lang="es-ES" i="1" dirty="0" smtClean="0">
                <a:ea typeface="Calibri"/>
                <a:cs typeface="Times New Roman"/>
              </a:rPr>
              <a:t>Índice </a:t>
            </a:r>
            <a:r>
              <a:rPr lang="es-ES" i="1" dirty="0" err="1" smtClean="0">
                <a:ea typeface="Calibri"/>
                <a:cs typeface="Times New Roman"/>
              </a:rPr>
              <a:t>Glicémico</a:t>
            </a:r>
            <a:r>
              <a:rPr lang="es-ES" i="1" dirty="0" smtClean="0">
                <a:ea typeface="Calibri"/>
                <a:cs typeface="Times New Roman"/>
              </a:rPr>
              <a:t> Bajo</a:t>
            </a:r>
            <a:r>
              <a:rPr lang="es-ES" dirty="0" smtClean="0">
                <a:ea typeface="Calibri"/>
                <a:cs typeface="Times New Roman"/>
              </a:rPr>
              <a:t>.</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Grasas: las grasas saturadas de origen animal (carne, embutidos, leche entera, mantequilla) y las de origen vegetal (coco y palma), no deben sobrepasar el 7-10% del aporte energético. El resto del aporte energético, hasta llegar al 30%, será a expensas de las grasas de origen vegetal o animal </a:t>
            </a:r>
            <a:r>
              <a:rPr lang="es-ES" dirty="0" err="1" smtClean="0">
                <a:ea typeface="Calibri"/>
                <a:cs typeface="Times New Roman"/>
              </a:rPr>
              <a:t>monoinsaturadas</a:t>
            </a:r>
            <a:r>
              <a:rPr lang="es-ES" dirty="0" smtClean="0">
                <a:ea typeface="Calibri"/>
                <a:cs typeface="Times New Roman"/>
              </a:rPr>
              <a:t> (aceite de oliva y de colza, pollo, etc.) y </a:t>
            </a:r>
            <a:r>
              <a:rPr lang="es-ES" dirty="0" err="1" smtClean="0">
                <a:ea typeface="Calibri"/>
                <a:cs typeface="Times New Roman"/>
              </a:rPr>
              <a:t>poliinsaturadas</a:t>
            </a:r>
            <a:r>
              <a:rPr lang="es-ES" dirty="0" smtClean="0">
                <a:ea typeface="Calibri"/>
                <a:cs typeface="Times New Roman"/>
              </a:rPr>
              <a:t> (aceite de girasol, de soja, cacahuetes , pescado azul, etc.). </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Proteínas: han de aportarse Proteínas Animales por su aporte de aminoácidos esenciales (carne, pescados, huevos, leche), si bien su relación con las  Proteínas Vegetales (legumbres, patatas, pan, pasta, arroz y cereales),  debe ser al menos de un 60/40%; siendo lo óptimo llegar a una relación = 1.</a:t>
            </a:r>
          </a:p>
          <a:p>
            <a:pPr marL="462275"/>
            <a:r>
              <a:rPr lang="es-ES" dirty="0" smtClean="0">
                <a:ea typeface="Calibri"/>
                <a:cs typeface="Times New Roman"/>
              </a:rPr>
              <a:t> </a:t>
            </a:r>
          </a:p>
          <a:p>
            <a:pPr marL="231137" algn="just"/>
            <a:r>
              <a:rPr lang="es-ES" dirty="0" smtClean="0">
                <a:ea typeface="Calibri"/>
                <a:cs typeface="Times New Roman"/>
              </a:rPr>
              <a:t> </a:t>
            </a:r>
          </a:p>
          <a:p>
            <a:pPr marL="462275"/>
            <a:r>
              <a:rPr lang="es-ES" dirty="0" smtClean="0">
                <a:ea typeface="Calibri"/>
                <a:cs typeface="Times New Roman"/>
              </a:rPr>
              <a:t> </a:t>
            </a:r>
          </a:p>
          <a:p>
            <a:pPr marL="346706" indent="-346706" algn="just">
              <a:buFont typeface="Symbol"/>
              <a:buChar char=""/>
            </a:pPr>
            <a:r>
              <a:rPr lang="es-ES" dirty="0" smtClean="0">
                <a:ea typeface="Calibri"/>
                <a:cs typeface="Times New Roman"/>
              </a:rPr>
              <a:t>Fibra: el consumo diario debe ser en torno 20-35 gr.. La fibra regula la glucemia, controla el colesterol y las grasas y previene el estreñimiento, etc..  Son ricos en fibra los cereales integrales, las frutas, las verduras, las hortalizas y las leguminosas.</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Minerales y Vitaminas: las necesidades pueden verse modificadas por los problemas de salud (malnutrición, alcoholismo, etc.), o por la toma de algunos medicamentos (antiácidos, </a:t>
            </a:r>
            <a:r>
              <a:rPr lang="es-ES" dirty="0" err="1" smtClean="0">
                <a:ea typeface="Calibri"/>
                <a:cs typeface="Times New Roman"/>
              </a:rPr>
              <a:t>colchicina</a:t>
            </a:r>
            <a:r>
              <a:rPr lang="es-ES" dirty="0" smtClean="0">
                <a:ea typeface="Calibri"/>
                <a:cs typeface="Times New Roman"/>
              </a:rPr>
              <a:t>, cimetidina, </a:t>
            </a:r>
            <a:r>
              <a:rPr lang="es-ES" dirty="0" err="1" smtClean="0">
                <a:ea typeface="Calibri"/>
                <a:cs typeface="Times New Roman"/>
              </a:rPr>
              <a:t>fenitoina</a:t>
            </a:r>
            <a:r>
              <a:rPr lang="es-ES" dirty="0" smtClean="0">
                <a:ea typeface="Calibri"/>
                <a:cs typeface="Times New Roman"/>
              </a:rPr>
              <a:t>, diuréticos, etc.).</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Calcio: las necesidades diarias se cifran en torno a 1200 </a:t>
            </a:r>
            <a:r>
              <a:rPr lang="es-ES" dirty="0" err="1" smtClean="0">
                <a:ea typeface="Calibri"/>
                <a:cs typeface="Times New Roman"/>
              </a:rPr>
              <a:t>mg.</a:t>
            </a:r>
            <a:r>
              <a:rPr lang="es-ES" dirty="0" smtClean="0">
                <a:ea typeface="Calibri"/>
                <a:cs typeface="Times New Roman"/>
              </a:rPr>
              <a:t> para los hombres, y 1300 </a:t>
            </a:r>
            <a:r>
              <a:rPr lang="es-ES" dirty="0" err="1" smtClean="0">
                <a:ea typeface="Calibri"/>
                <a:cs typeface="Times New Roman"/>
              </a:rPr>
              <a:t>mg.</a:t>
            </a:r>
            <a:r>
              <a:rPr lang="es-ES" dirty="0" smtClean="0">
                <a:ea typeface="Calibri"/>
                <a:cs typeface="Times New Roman"/>
              </a:rPr>
              <a:t> para las mujeres. Resulta esencial para la prevención de la osteoporosis, especialmente en las mujeres. No debemos superar los 2500 </a:t>
            </a:r>
            <a:r>
              <a:rPr lang="es-ES" dirty="0" err="1" smtClean="0">
                <a:ea typeface="Calibri"/>
                <a:cs typeface="Times New Roman"/>
              </a:rPr>
              <a:t>mg.</a:t>
            </a:r>
            <a:r>
              <a:rPr lang="es-ES" dirty="0" smtClean="0">
                <a:ea typeface="Calibri"/>
                <a:cs typeface="Times New Roman"/>
              </a:rPr>
              <a:t>/día, ya que existe el  riesgo de cálculos renales.</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Sal: el consumo debe ser controlado, no sobrepasando los 6 gr./día. Al mismo tiempo conviene moderar el consumo de especias y condimentos; si bien se pueden usar hierbas aromáticas que mejoren el olor y sabor de los alimentos, haciéndolos más apetecibles.</a:t>
            </a:r>
          </a:p>
          <a:p>
            <a:pPr marL="231137"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Alcohol: el consumo debe ser moderado, no sobrepasando los 20-25 gr./día, que viene a ser el equivalente a 1 vasito pequeño de vino, en la comida y en la cena, siempre que no esté contraindicado por padecer alguna enfermedad  por tomar medicamentos incompatibles.</a:t>
            </a:r>
          </a:p>
          <a:p>
            <a:pPr marL="231137" algn="just"/>
            <a:r>
              <a:rPr lang="es-ES" dirty="0" smtClean="0">
                <a:ea typeface="Calibri"/>
                <a:cs typeface="Times New Roman"/>
              </a:rPr>
              <a:t> </a:t>
            </a:r>
          </a:p>
          <a:p>
            <a:pPr marL="346706" indent="-346706" algn="just">
              <a:spcAft>
                <a:spcPts val="1011"/>
              </a:spcAft>
              <a:buFont typeface="Symbol"/>
              <a:buChar char=""/>
            </a:pPr>
            <a:r>
              <a:rPr lang="es-ES" dirty="0" smtClean="0">
                <a:ea typeface="Calibri"/>
                <a:cs typeface="Times New Roman"/>
              </a:rPr>
              <a:t>Existe una estrecha relación entre la enfermedad y la presencia de malnutrición, la cual además es recíproca. </a:t>
            </a: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7</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pPr lvl="0">
              <a:buFont typeface="Arial" pitchFamily="34" charset="0"/>
              <a:buChar char="•"/>
            </a:pPr>
            <a:r>
              <a:rPr lang="es-ES_tradnl" dirty="0" smtClean="0"/>
              <a:t> La meta global de todas las estrategias de prevención de las caídas es minimizar el riesgo de caídas, sin comprometer la movilidad y la independencia funcional; cuando esto no sea posible, evitar la gravedad de sus consecuencias.</a:t>
            </a:r>
          </a:p>
          <a:p>
            <a:pPr lvl="0">
              <a:buFont typeface="Arial" pitchFamily="34" charset="0"/>
              <a:buNone/>
            </a:pPr>
            <a:endParaRPr lang="es-ES" dirty="0" smtClean="0"/>
          </a:p>
          <a:p>
            <a:pPr lvl="0">
              <a:buFont typeface="Arial" pitchFamily="34" charset="0"/>
              <a:buChar char="•"/>
            </a:pPr>
            <a:r>
              <a:rPr lang="es-ES_tradnl" dirty="0" smtClean="0"/>
              <a:t>La actividad preventiva incluye intervenciones primarias, secundarias y terciarias.</a:t>
            </a:r>
          </a:p>
          <a:p>
            <a:pPr lvl="0">
              <a:buFont typeface="Arial" pitchFamily="34" charset="0"/>
              <a:buNone/>
            </a:pPr>
            <a:endParaRPr lang="es-ES" dirty="0" smtClean="0"/>
          </a:p>
          <a:p>
            <a:pPr lvl="0">
              <a:buFont typeface="Arial" pitchFamily="34" charset="0"/>
              <a:buChar char="•"/>
            </a:pPr>
            <a:r>
              <a:rPr lang="es-ES_tradnl" dirty="0" smtClean="0"/>
              <a:t>La prevención primaria tiene como fin evitar caídas. Son aplicables a toda la población mayor. Este nivel incluir: a) campañas de educación para la salud y promoción de hábitos saludables, b)medidas de seguridad del entorno, y c) detección precoz de factores de riesgo.</a:t>
            </a:r>
          </a:p>
          <a:p>
            <a:pPr lvl="0">
              <a:buFont typeface="Arial" pitchFamily="34" charset="0"/>
              <a:buNone/>
            </a:pPr>
            <a:endParaRPr lang="es-ES" dirty="0" smtClean="0"/>
          </a:p>
          <a:p>
            <a:pPr lvl="0">
              <a:buFont typeface="Arial" pitchFamily="34" charset="0"/>
              <a:buChar char="•"/>
            </a:pPr>
            <a:r>
              <a:rPr lang="es-ES_tradnl" dirty="0" smtClean="0"/>
              <a:t>La prevención secundaria requiere una aproximación diagnóstica centrada en la identificación y reducción de los factores de riesgo de nuevas caídas. La valoración exhaustiva del anciano con caídas y la aplicación de medidas multifactoriales es la clave para una prevención eficaz.</a:t>
            </a:r>
            <a:endParaRPr lang="es-ES" dirty="0" smtClean="0"/>
          </a:p>
          <a:p>
            <a:pPr eaLnBrk="1" hangingPunct="1">
              <a:spcBef>
                <a:spcPct val="0"/>
              </a:spcBef>
            </a:pPr>
            <a:endParaRPr lang="es-ES" dirty="0" smtClean="0"/>
          </a:p>
          <a:p>
            <a:pPr eaLnBrk="1" hangingPunct="1">
              <a:spcBef>
                <a:spcPct val="0"/>
              </a:spcBef>
            </a:pPr>
            <a:endParaRPr lang="es-ES" dirty="0" smtClean="0"/>
          </a:p>
        </p:txBody>
      </p:sp>
      <p:sp>
        <p:nvSpPr>
          <p:cNvPr id="81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B4F305-AF98-44E6-BCA5-D54DA5381AFF}" type="slidenum">
              <a:rPr lang="es-ES" smtClean="0"/>
              <a:pPr fontAlgn="base">
                <a:spcBef>
                  <a:spcPct val="0"/>
                </a:spcBef>
                <a:spcAft>
                  <a:spcPct val="0"/>
                </a:spcAft>
              </a:pPr>
              <a:t>71</a:t>
            </a:fld>
            <a:endParaRPr lang="es-E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dirty="0" smtClean="0"/>
          </a:p>
          <a:p>
            <a:pPr lvl="0">
              <a:buFont typeface="Arial" pitchFamily="34" charset="0"/>
              <a:buChar char="•"/>
            </a:pPr>
            <a:endParaRPr lang="es-ES" dirty="0" smtClean="0"/>
          </a:p>
          <a:p>
            <a:pPr lvl="0">
              <a:buFont typeface="Arial" pitchFamily="34" charset="0"/>
              <a:buChar char="•"/>
            </a:pPr>
            <a:r>
              <a:rPr lang="es-ES_tradnl" dirty="0" smtClean="0"/>
              <a:t>La finalidad de la prevención terciaria es disminuir la presencia de incapacidades debidas a las consecuencias físicas y psicológicas de las caídas en los ancianos. </a:t>
            </a:r>
          </a:p>
          <a:p>
            <a:pPr lvl="0">
              <a:buFont typeface="Arial" pitchFamily="34" charset="0"/>
              <a:buChar char="•"/>
            </a:pPr>
            <a:endParaRPr lang="es-ES_tradnl" dirty="0" smtClean="0"/>
          </a:p>
          <a:p>
            <a:pPr lvl="0">
              <a:buFont typeface="Arial" pitchFamily="34" charset="0"/>
              <a:buChar char="•"/>
            </a:pPr>
            <a:r>
              <a:rPr lang="es-ES_tradnl" dirty="0" smtClean="0"/>
              <a:t>Tras una caída se debe: a) Enseñar a levantarse, b)Rehabilitar la estabilidad, c) Reeducar la marcha, d) Rehabilitar los trastornos del equilibrio, e) Tratar el síndrome </a:t>
            </a:r>
            <a:r>
              <a:rPr lang="es-ES_tradnl" dirty="0" err="1" smtClean="0"/>
              <a:t>postcaída</a:t>
            </a:r>
            <a:r>
              <a:rPr lang="es-ES_tradnl" dirty="0" smtClean="0"/>
              <a:t>.</a:t>
            </a:r>
          </a:p>
          <a:p>
            <a:pPr lvl="0">
              <a:buFont typeface="Arial" pitchFamily="34" charset="0"/>
              <a:buNone/>
            </a:pPr>
            <a:endParaRPr lang="es-ES" dirty="0" smtClean="0"/>
          </a:p>
          <a:p>
            <a:pPr lvl="0">
              <a:buFont typeface="Arial" pitchFamily="34" charset="0"/>
              <a:buChar char="•"/>
            </a:pPr>
            <a:r>
              <a:rPr lang="es-ES_tradnl" dirty="0" smtClean="0"/>
              <a:t>Las estrategias de prevención de caídas más eficaces son: intervenciones multifactoriales, la realización de ejercicio, revisión de la medicación y el consumo de vitamina D.</a:t>
            </a:r>
            <a:endParaRPr lang="es-ES" dirty="0" smtClean="0"/>
          </a:p>
          <a:p>
            <a:pPr eaLnBrk="1" hangingPunct="1">
              <a:spcBef>
                <a:spcPct val="0"/>
              </a:spcBef>
            </a:pPr>
            <a:endParaRPr lang="es-ES" dirty="0" smtClean="0"/>
          </a:p>
          <a:p>
            <a:pPr eaLnBrk="1" hangingPunct="1">
              <a:spcBef>
                <a:spcPct val="0"/>
              </a:spcBef>
            </a:pPr>
            <a:endParaRPr lang="es-ES" dirty="0" smtClean="0"/>
          </a:p>
        </p:txBody>
      </p:sp>
      <p:sp>
        <p:nvSpPr>
          <p:cNvPr id="81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B4F305-AF98-44E6-BCA5-D54DA5381AFF}" type="slidenum">
              <a:rPr lang="es-ES" smtClean="0"/>
              <a:pPr fontAlgn="base">
                <a:spcBef>
                  <a:spcPct val="0"/>
                </a:spcBef>
                <a:spcAft>
                  <a:spcPct val="0"/>
                </a:spcAft>
              </a:pPr>
              <a:t>72</a:t>
            </a:fld>
            <a:endParaRPr lang="es-E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b="0" dirty="0" smtClean="0"/>
          </a:p>
          <a:p>
            <a:r>
              <a:rPr lang="es-ES_tradnl" dirty="0" smtClean="0"/>
              <a:t> </a:t>
            </a:r>
            <a:endParaRPr lang="es-ES" dirty="0" smtClean="0"/>
          </a:p>
          <a:p>
            <a:pPr lvl="0"/>
            <a:r>
              <a:rPr lang="es-ES_tradnl" dirty="0" smtClean="0"/>
              <a:t>El ejercicio físico es un objetivo prioritario para la prevención de caídas. Las características generales que debe tener un programa de ejercicios son: ejercicios aeróbicos ( caminar, nadar, bicicleta), no deben diseñarse para alcanzar el límite de nuestras capacidades ( han de ser moderados), deben participar el mayor número de grupos musculares posible ( tener rendimiento). Deben ser practicados de manera regular y constante. Deben ser sencillos y supervisados por personal sanitario entrenado.</a:t>
            </a:r>
            <a:endParaRPr lang="es-ES" dirty="0" smtClean="0"/>
          </a:p>
          <a:p>
            <a:pPr lvl="0"/>
            <a:r>
              <a:rPr lang="es-ES_tradnl" dirty="0" smtClean="0"/>
              <a:t>Una buena dieta es imprescindible. Haga una comida variada. No olvide los alimentos lácteos, ricos en calcio ni los ricos en proteínas como los huevos, el pescado, la carne o las legumbres. La exposición solar es importante para mantener niveles de vitamina D adecuados. Son alimentos ricos en calcio los productos lácteos (leche, queso, yogures), almendras, kiwi, cerezas.</a:t>
            </a:r>
            <a:endParaRPr lang="es-ES" dirty="0" smtClean="0"/>
          </a:p>
          <a:p>
            <a:pPr lvl="0"/>
            <a:r>
              <a:rPr lang="es-ES_tradnl" dirty="0" smtClean="0"/>
              <a:t>Revisión de la audición y visión: La visión deficiente puede aumentar el riesgo de caídas. Es importante la revisión de la visión por el oftalmólogo. Quizá esté usando gafas inadecuadas o presente patologías (cataratas/glaucoma) que limitan la visión.</a:t>
            </a:r>
            <a:endParaRPr lang="es-ES" dirty="0" smtClean="0"/>
          </a:p>
          <a:p>
            <a:pPr lvl="0"/>
            <a:r>
              <a:rPr lang="es-ES_tradnl" dirty="0" smtClean="0"/>
              <a:t> Determinados fármacos pueden predisponer a caídas. Deben estar siempre prescritos por el médico y a las dosis que éste aconseje. El uso irresponsable de los medicamentos puede conducirnos a situaciones de riesgo.</a:t>
            </a:r>
            <a:endParaRPr lang="es-ES" dirty="0" smtClean="0"/>
          </a:p>
          <a:p>
            <a:pPr eaLnBrk="1" hangingPunct="1">
              <a:spcBef>
                <a:spcPct val="0"/>
              </a:spcBef>
            </a:pPr>
            <a:endParaRPr lang="es-ES" dirty="0" smtClean="0"/>
          </a:p>
        </p:txBody>
      </p:sp>
      <p:sp>
        <p:nvSpPr>
          <p:cNvPr id="71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F3A37B-A8EA-4852-BF79-ADF2EDCFECD5}" type="slidenum">
              <a:rPr lang="es-ES" smtClean="0"/>
              <a:pPr fontAlgn="base">
                <a:spcBef>
                  <a:spcPct val="0"/>
                </a:spcBef>
                <a:spcAft>
                  <a:spcPct val="0"/>
                </a:spcAft>
              </a:pPr>
              <a:t>73</a:t>
            </a:fld>
            <a:endParaRPr lang="es-E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r>
              <a:rPr lang="es-ES_tradnl" b="1" dirty="0" smtClean="0"/>
              <a:t> </a:t>
            </a:r>
            <a:endParaRPr lang="es-ES" dirty="0" smtClean="0"/>
          </a:p>
          <a:p>
            <a:pPr lvl="0"/>
            <a:r>
              <a:rPr lang="es-ES_tradnl" dirty="0" smtClean="0"/>
              <a:t> Las modificaciones ambientales que se recomiendan en el domicilio para prevenir caídas son:</a:t>
            </a:r>
          </a:p>
          <a:p>
            <a:pPr lvl="0"/>
            <a:endParaRPr lang="es-ES" dirty="0" smtClean="0"/>
          </a:p>
          <a:p>
            <a:pPr lvl="0"/>
            <a:r>
              <a:rPr lang="es-ES_tradnl" b="1" dirty="0" smtClean="0"/>
              <a:t>Cuarto de baño: </a:t>
            </a:r>
            <a:r>
              <a:rPr lang="es-ES_tradnl" dirty="0" smtClean="0"/>
              <a:t>Suelo antideslizante, sustituir la bañera por plato de ducha o por un sumidero. Colocar una alfombrilla antideslizante dentro y fuera de la bañera o plato de ducha. Colocar barras de apoyo para entrar/salir de la bañera.</a:t>
            </a:r>
            <a:endParaRPr lang="es-ES" dirty="0" smtClean="0"/>
          </a:p>
          <a:p>
            <a:pPr lvl="0"/>
            <a:r>
              <a:rPr lang="es-ES_tradnl" b="1" dirty="0" smtClean="0"/>
              <a:t>Dormitorio: </a:t>
            </a:r>
            <a:r>
              <a:rPr lang="es-ES_tradnl" dirty="0" smtClean="0"/>
              <a:t>Cama (45-50 cm de altura).  El colchón será no </a:t>
            </a:r>
            <a:r>
              <a:rPr lang="es-ES_tradnl" dirty="0" err="1" smtClean="0"/>
              <a:t>depresible</a:t>
            </a:r>
            <a:r>
              <a:rPr lang="es-ES_tradnl" dirty="0" smtClean="0"/>
              <a:t> y la ropa de la cama ligera que facilite los movimientos. La distribución de los muebles debe permitir la </a:t>
            </a:r>
            <a:r>
              <a:rPr lang="es-ES_tradnl" dirty="0" err="1" smtClean="0"/>
              <a:t>deambulación</a:t>
            </a:r>
            <a:r>
              <a:rPr lang="es-ES_tradnl" dirty="0" smtClean="0"/>
              <a:t> con andador, bastón y/o muleta. La mesilla de noche debe ser firme y a una altura que evite las inclinaciones para su acceso.</a:t>
            </a:r>
            <a:endParaRPr lang="es-ES" dirty="0" smtClean="0"/>
          </a:p>
          <a:p>
            <a:pPr lvl="0"/>
            <a:r>
              <a:rPr lang="es-ES_tradnl" b="1" dirty="0" smtClean="0"/>
              <a:t>Portal y escaleras: </a:t>
            </a:r>
            <a:r>
              <a:rPr lang="es-ES_tradnl" dirty="0" smtClean="0"/>
              <a:t>Se recomienda rampa para evitar las escaleras. Superficie antideslizante. Es importante la presencia de barandillas a ambos lados de las escaleras. En cada escalón, al final, colocar tiras antideslizantes y que contrasten en color con el escalón.</a:t>
            </a:r>
            <a:endParaRPr lang="es-ES" dirty="0" smtClean="0"/>
          </a:p>
          <a:p>
            <a:pPr lvl="0"/>
            <a:r>
              <a:rPr lang="es-ES_tradnl" b="1" dirty="0" smtClean="0"/>
              <a:t> Suelos: </a:t>
            </a:r>
            <a:r>
              <a:rPr lang="es-ES_tradnl" dirty="0" smtClean="0"/>
              <a:t>Procurar superficies antideslizantes. </a:t>
            </a:r>
            <a:r>
              <a:rPr lang="es-ES_tradnl" dirty="0" err="1" smtClean="0"/>
              <a:t>Eviter</a:t>
            </a:r>
            <a:r>
              <a:rPr lang="es-ES_tradnl" dirty="0" smtClean="0"/>
              <a:t> suelos encerados y mojados. Evitar irregularidades y desniveles. Retira alfombras y felpudos o fijarlos al suelo.</a:t>
            </a:r>
            <a:endParaRPr lang="es-ES" dirty="0" smtClean="0"/>
          </a:p>
          <a:p>
            <a:pPr lvl="0"/>
            <a:r>
              <a:rPr lang="es-ES_tradnl" b="1" dirty="0" smtClean="0"/>
              <a:t> Iluminación:</a:t>
            </a:r>
            <a:r>
              <a:rPr lang="es-ES_tradnl" dirty="0" smtClean="0"/>
              <a:t> La luz debe ser amplia e indirecta en todas las áreas. Se debe mantener una luz piloto encendida durante la noche colocada en diferentes puertas que permita la visión y los desplazamientos de riesgo.</a:t>
            </a:r>
            <a:endParaRPr lang="es-ES" dirty="0" smtClean="0"/>
          </a:p>
          <a:p>
            <a:pPr lvl="0"/>
            <a:r>
              <a:rPr lang="es-ES_tradnl" b="1" dirty="0" smtClean="0"/>
              <a:t>Mobiliario: </a:t>
            </a:r>
            <a:r>
              <a:rPr lang="es-ES_tradnl" dirty="0" smtClean="0"/>
              <a:t>Las sillas y sillones deben tener apoyabrazos y respaldo. El asiento no debe ser </a:t>
            </a:r>
            <a:r>
              <a:rPr lang="es-ES_tradnl" dirty="0" err="1" smtClean="0"/>
              <a:t>depresible</a:t>
            </a:r>
            <a:r>
              <a:rPr lang="es-ES_tradnl" dirty="0" smtClean="0"/>
              <a:t> y la altura recomendada desde el suelo es de 45 cm.</a:t>
            </a:r>
            <a:endParaRPr lang="es-ES" dirty="0" smtClean="0"/>
          </a:p>
          <a:p>
            <a:pPr eaLnBrk="1" hangingPunct="1">
              <a:spcBef>
                <a:spcPct val="0"/>
              </a:spcBef>
            </a:pPr>
            <a:endParaRPr lang="es-ES" dirty="0" smtClean="0"/>
          </a:p>
          <a:p>
            <a:pPr eaLnBrk="1" hangingPunct="1">
              <a:spcBef>
                <a:spcPct val="0"/>
              </a:spcBef>
            </a:pPr>
            <a:endParaRPr lang="es-ES" dirty="0" smtClean="0"/>
          </a:p>
          <a:p>
            <a:pPr eaLnBrk="1" hangingPunct="1">
              <a:spcBef>
                <a:spcPct val="0"/>
              </a:spcBef>
            </a:pPr>
            <a:endParaRPr lang="es-ES" dirty="0" smtClean="0"/>
          </a:p>
        </p:txBody>
      </p:sp>
      <p:sp>
        <p:nvSpPr>
          <p:cNvPr id="81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A6BFA5-38A5-4E17-B0DA-BE89D62DB161}" type="slidenum">
              <a:rPr lang="es-ES" smtClean="0"/>
              <a:pPr fontAlgn="base">
                <a:spcBef>
                  <a:spcPct val="0"/>
                </a:spcBef>
                <a:spcAft>
                  <a:spcPct val="0"/>
                </a:spcAft>
              </a:pPr>
              <a:t>74</a:t>
            </a:fld>
            <a:endParaRPr lang="es-E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147" name="2 Marcador de notas"/>
          <p:cNvSpPr>
            <a:spLocks noGrp="1"/>
          </p:cNvSpPr>
          <p:nvPr>
            <p:ph type="body" idx="1"/>
          </p:nvPr>
        </p:nvSpPr>
        <p:spPr bwMode="auto">
          <a:noFill/>
        </p:spPr>
        <p:txBody>
          <a:bodyPr wrap="square" numCol="1" anchor="t" anchorCtr="0" compatLnSpc="1">
            <a:prstTxWarp prst="textNoShape">
              <a:avLst/>
            </a:prstTxWarp>
          </a:bodyPr>
          <a:lstStyle/>
          <a:p>
            <a:pPr lvl="0">
              <a:buFont typeface="Arial" pitchFamily="34" charset="0"/>
              <a:buChar char="•"/>
            </a:pPr>
            <a:r>
              <a:rPr lang="es-ES_tradnl" dirty="0" smtClean="0"/>
              <a:t> El proceso de envejecimiento puede afectar a las capacidades esenciales para conducir, causando: Deterioro de los órganos de los sentidos ( visión y audición);Trastornos motores ( pérdida de fuerza, alteraciones articulares); Aumento del tiempo de reacción; Deterioro cognitivo: memoria, orientación, pensamiento abstracto; Alteraciones psicológicas (</a:t>
            </a:r>
            <a:r>
              <a:rPr lang="es-ES_tradnl" dirty="0" err="1" smtClean="0"/>
              <a:t>ansiedad,nerviosismo</a:t>
            </a:r>
            <a:r>
              <a:rPr lang="es-ES_tradnl" dirty="0" smtClean="0"/>
              <a:t>); </a:t>
            </a:r>
            <a:r>
              <a:rPr lang="es-ES_tradnl" dirty="0" err="1" smtClean="0"/>
              <a:t>Comorbilidad</a:t>
            </a:r>
            <a:r>
              <a:rPr lang="es-ES_tradnl" dirty="0" smtClean="0"/>
              <a:t> (diabetes, depresión, hipertensión arterial, alteraciones del sueño); </a:t>
            </a:r>
            <a:r>
              <a:rPr lang="es-ES_tradnl" dirty="0" err="1" smtClean="0"/>
              <a:t>Polimedicación</a:t>
            </a:r>
            <a:r>
              <a:rPr lang="es-ES_tradnl" dirty="0" smtClean="0"/>
              <a:t>: efectos secundarios e interacciones de medicamentos.</a:t>
            </a:r>
          </a:p>
          <a:p>
            <a:pPr lvl="0">
              <a:buFont typeface="Arial" pitchFamily="34" charset="0"/>
              <a:buNone/>
            </a:pPr>
            <a:endParaRPr lang="es-ES" dirty="0" smtClean="0"/>
          </a:p>
          <a:p>
            <a:pPr lvl="0">
              <a:buFont typeface="Arial" pitchFamily="34" charset="0"/>
              <a:buChar char="•"/>
            </a:pPr>
            <a:r>
              <a:rPr lang="es-ES_tradnl" dirty="0" smtClean="0"/>
              <a:t> Son muy importantes  en edades avanzadas las campañas específicas de información, formación, y prevención con equipos multidisciplinares que incluyan aspectos físicos y psicológicos, médicos y de educación vial.</a:t>
            </a:r>
          </a:p>
        </p:txBody>
      </p:sp>
      <p:sp>
        <p:nvSpPr>
          <p:cNvPr id="61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F549A6-8883-4C0C-9845-90E2B292A824}" type="slidenum">
              <a:rPr lang="es-ES" smtClean="0"/>
              <a:pPr fontAlgn="base">
                <a:spcBef>
                  <a:spcPct val="0"/>
                </a:spcBef>
                <a:spcAft>
                  <a:spcPct val="0"/>
                </a:spcAft>
              </a:pPr>
              <a:t>75</a:t>
            </a:fld>
            <a:endParaRPr lang="es-E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147" name="2 Marcador de notas"/>
          <p:cNvSpPr>
            <a:spLocks noGrp="1"/>
          </p:cNvSpPr>
          <p:nvPr>
            <p:ph type="body" idx="1"/>
          </p:nvPr>
        </p:nvSpPr>
        <p:spPr bwMode="auto">
          <a:noFill/>
        </p:spPr>
        <p:txBody>
          <a:bodyPr wrap="square" numCol="1" anchor="t" anchorCtr="0" compatLnSpc="1">
            <a:prstTxWarp prst="textNoShape">
              <a:avLst/>
            </a:prstTxWarp>
          </a:bodyPr>
          <a:lstStyle/>
          <a:p>
            <a:pPr lvl="0">
              <a:buFont typeface="Arial" pitchFamily="34" charset="0"/>
              <a:buNone/>
            </a:pPr>
            <a:endParaRPr lang="es-ES" dirty="0" smtClean="0"/>
          </a:p>
          <a:p>
            <a:pPr lvl="0">
              <a:buFont typeface="Arial" pitchFamily="34" charset="0"/>
              <a:buChar char="•"/>
            </a:pPr>
            <a:r>
              <a:rPr lang="es-ES_tradnl" dirty="0" smtClean="0"/>
              <a:t> Ante el conductor mayor es preciso realizar una valoración individual, por las grandes diferencias en la capacidad de conducción que se presentan entre distintas personas a esta edad (estado general de salud, fatiga, aspectos emocionales, sensibilidad individual, consumo de fármacos).</a:t>
            </a:r>
          </a:p>
          <a:p>
            <a:pPr lvl="0">
              <a:buFont typeface="Arial" pitchFamily="34" charset="0"/>
              <a:buNone/>
            </a:pPr>
            <a:endParaRPr lang="es-ES_tradnl" dirty="0" smtClean="0"/>
          </a:p>
          <a:p>
            <a:pPr defTabSz="924550">
              <a:buFont typeface="Arial" pitchFamily="34" charset="0"/>
              <a:buChar char="•"/>
              <a:defRPr/>
            </a:pPr>
            <a:r>
              <a:rPr lang="es-ES_tradnl" dirty="0" smtClean="0"/>
              <a:t> </a:t>
            </a:r>
            <a:r>
              <a:rPr lang="es-ES" dirty="0" smtClean="0"/>
              <a:t>Los </a:t>
            </a:r>
            <a:r>
              <a:rPr lang="es-ES" dirty="0" smtClean="0">
                <a:solidFill>
                  <a:schemeClr val="tx2">
                    <a:lumMod val="75000"/>
                  </a:schemeClr>
                </a:solidFill>
              </a:rPr>
              <a:t>centros de reconocimiento de conductores tienen una responsabilidad directa </a:t>
            </a:r>
            <a:r>
              <a:rPr lang="es-ES" dirty="0" smtClean="0"/>
              <a:t>a la hora de formar e informar </a:t>
            </a:r>
            <a:r>
              <a:rPr lang="es-ES" dirty="0" smtClean="0">
                <a:solidFill>
                  <a:schemeClr val="tx2">
                    <a:lumMod val="75000"/>
                  </a:schemeClr>
                </a:solidFill>
              </a:rPr>
              <a:t>sobre los aspectos que suponen una mayor seguridad para estos conductores</a:t>
            </a:r>
            <a:r>
              <a:rPr lang="es-ES" dirty="0" smtClean="0"/>
              <a:t>.</a:t>
            </a:r>
          </a:p>
          <a:p>
            <a:pPr lvl="0">
              <a:buFont typeface="Arial" pitchFamily="34" charset="0"/>
              <a:buNone/>
            </a:pPr>
            <a:endParaRPr lang="es-ES" dirty="0" smtClean="0"/>
          </a:p>
          <a:p>
            <a:pPr lvl="0">
              <a:buFont typeface="Arial" pitchFamily="34" charset="0"/>
              <a:buChar char="•"/>
            </a:pPr>
            <a:r>
              <a:rPr lang="es-ES_tradnl" dirty="0" smtClean="0"/>
              <a:t> La decisión de abandonar la conducción debe ser tomada por el propio interesado, por la opinión de la familia y la  de su médico. Es importante considerar el juicio y la valoración que la propia persona haga sobre su capacidad para la conducción.</a:t>
            </a:r>
          </a:p>
          <a:p>
            <a:pPr lvl="0">
              <a:buFont typeface="Arial" pitchFamily="34" charset="0"/>
              <a:buNone/>
            </a:pPr>
            <a:endParaRPr lang="es-ES" dirty="0" smtClean="0"/>
          </a:p>
          <a:p>
            <a:pPr lvl="0">
              <a:buFont typeface="Arial" pitchFamily="34" charset="0"/>
              <a:buChar char="•"/>
            </a:pPr>
            <a:r>
              <a:rPr lang="es-ES_tradnl" dirty="0" smtClean="0"/>
              <a:t> Siempre se ha de valorar también la necesidad de independencia y autonomía del paciente, y en este sentido, ha de tenerse en cuenta que el vehículo puede contribuir en gran medida a ello.</a:t>
            </a:r>
          </a:p>
          <a:p>
            <a:pPr lvl="0">
              <a:buFont typeface="Arial" pitchFamily="34" charset="0"/>
              <a:buNone/>
            </a:pPr>
            <a:endParaRPr lang="es-ES_tradnl" dirty="0" smtClean="0"/>
          </a:p>
          <a:p>
            <a:pPr lvl="0">
              <a:buFont typeface="Arial" pitchFamily="34" charset="0"/>
              <a:buChar char="•"/>
            </a:pPr>
            <a:r>
              <a:rPr lang="es-ES_tradnl" dirty="0" smtClean="0"/>
              <a:t> </a:t>
            </a:r>
            <a:r>
              <a:rPr lang="es-ES_tradnl" b="1" u="sng" dirty="0" smtClean="0"/>
              <a:t>Consejos para el peatón de edad avanzada:</a:t>
            </a:r>
          </a:p>
          <a:p>
            <a:pPr lvl="0">
              <a:buFont typeface="Arial" pitchFamily="34" charset="0"/>
              <a:buNone/>
            </a:pPr>
            <a:endParaRPr lang="es-ES" dirty="0" smtClean="0"/>
          </a:p>
          <a:p>
            <a:pPr lvl="0">
              <a:buFont typeface="Courier New" pitchFamily="49" charset="0"/>
              <a:buChar char="o"/>
            </a:pPr>
            <a:r>
              <a:rPr lang="es-ES_tradnl" dirty="0" smtClean="0"/>
              <a:t> Elija el recorrido teniendo en cuenta las condiciones del mismo: iluminación, ausencia de baches, anchura de las aceras, volumen de tráfico, zonas de obras.</a:t>
            </a:r>
            <a:endParaRPr lang="es-ES" dirty="0" smtClean="0"/>
          </a:p>
          <a:p>
            <a:pPr lvl="0">
              <a:buFont typeface="Courier New" pitchFamily="49" charset="0"/>
              <a:buChar char="o"/>
            </a:pPr>
            <a:r>
              <a:rPr lang="es-ES_tradnl" dirty="0" smtClean="0"/>
              <a:t> Utilice los pasos de peatones. Cruce siempre por los semáforos.</a:t>
            </a:r>
            <a:endParaRPr lang="es-ES" dirty="0" smtClean="0"/>
          </a:p>
          <a:p>
            <a:pPr lvl="0">
              <a:buFont typeface="Courier New" pitchFamily="49" charset="0"/>
              <a:buChar char="o"/>
            </a:pPr>
            <a:r>
              <a:rPr lang="es-ES_tradnl" dirty="0" smtClean="0"/>
              <a:t> Utilice calzado cómodo y seguro. Camine atento y pensando en lo que está haciendo.</a:t>
            </a:r>
            <a:endParaRPr lang="es-ES" dirty="0" smtClean="0"/>
          </a:p>
          <a:p>
            <a:pPr lvl="0">
              <a:buFont typeface="Courier New" pitchFamily="49" charset="0"/>
              <a:buChar char="o"/>
            </a:pPr>
            <a:r>
              <a:rPr lang="es-ES_tradnl" dirty="0" smtClean="0"/>
              <a:t> No olvide ninguno de sus “soportes de ayuda”: gafas, audífonos, bastones.</a:t>
            </a:r>
            <a:endParaRPr lang="es-ES" dirty="0" smtClean="0"/>
          </a:p>
          <a:p>
            <a:endParaRPr lang="es-ES_tradnl" b="1" u="sng" dirty="0" smtClean="0"/>
          </a:p>
          <a:p>
            <a:r>
              <a:rPr lang="es-ES_tradnl" b="1" u="sng" dirty="0" smtClean="0"/>
              <a:t>Consejos para el conductor de edad avanzada:</a:t>
            </a:r>
          </a:p>
          <a:p>
            <a:endParaRPr lang="es-ES" dirty="0" smtClean="0"/>
          </a:p>
          <a:p>
            <a:pPr lvl="0">
              <a:buFont typeface="Courier New" pitchFamily="49" charset="0"/>
              <a:buChar char="o"/>
            </a:pPr>
            <a:r>
              <a:rPr lang="es-ES_tradnl" dirty="0" smtClean="0"/>
              <a:t> Cuando vaya al médico y le prescriba una nueva medicación recuérdele que conduce .</a:t>
            </a:r>
            <a:endParaRPr lang="es-ES" dirty="0" smtClean="0"/>
          </a:p>
          <a:p>
            <a:pPr lvl="0">
              <a:buFont typeface="Courier New" pitchFamily="49" charset="0"/>
              <a:buChar char="o"/>
            </a:pPr>
            <a:r>
              <a:rPr lang="es-ES_tradnl" dirty="0" smtClean="0"/>
              <a:t> Evite utilizar el coche si se encuentra mal, ha pasado mala noche o su médico le ha prescrito un tratamiento nuevo.</a:t>
            </a:r>
            <a:endParaRPr lang="es-ES" dirty="0" smtClean="0"/>
          </a:p>
          <a:p>
            <a:pPr lvl="0">
              <a:buFont typeface="Courier New" pitchFamily="49" charset="0"/>
              <a:buChar char="o"/>
            </a:pPr>
            <a:r>
              <a:rPr lang="es-ES_tradnl" dirty="0" smtClean="0"/>
              <a:t> Evite las horas punta, los trayectos complicados, las condiciones climatológicas adversas y la conducción nocturna.</a:t>
            </a:r>
            <a:endParaRPr lang="es-ES" dirty="0" smtClean="0"/>
          </a:p>
          <a:p>
            <a:pPr lvl="0">
              <a:buFont typeface="Courier New" pitchFamily="49" charset="0"/>
              <a:buChar char="o"/>
            </a:pPr>
            <a:r>
              <a:rPr lang="es-ES_tradnl" dirty="0" smtClean="0"/>
              <a:t> Realice recorridos conocidos, guarde la distancia de seguridad recomendada con el coche que lleve delante y procure viajar acompañado.</a:t>
            </a:r>
          </a:p>
          <a:p>
            <a:pPr lvl="0">
              <a:buFont typeface="Courier New" pitchFamily="49" charset="0"/>
              <a:buNone/>
            </a:pPr>
            <a:endParaRPr lang="es-ES" dirty="0" smtClean="0"/>
          </a:p>
          <a:p>
            <a:r>
              <a:rPr lang="es-ES_tradnl" b="1" u="sng" dirty="0" smtClean="0"/>
              <a:t>Consejos sobre el vehículo</a:t>
            </a:r>
            <a:endParaRPr lang="es-ES" dirty="0" smtClean="0"/>
          </a:p>
          <a:p>
            <a:pPr lvl="0">
              <a:buFont typeface="Courier New" pitchFamily="49" charset="0"/>
              <a:buChar char="o"/>
            </a:pPr>
            <a:r>
              <a:rPr lang="es-ES_tradnl" dirty="0" smtClean="0"/>
              <a:t> Si tiene dificultad de movimientos, le pueden facilitar la conducción, los coches con dirección asistida, cambio automático, pedales de gran superficie, etc.</a:t>
            </a:r>
            <a:endParaRPr lang="es-ES" dirty="0" smtClean="0"/>
          </a:p>
          <a:p>
            <a:pPr lvl="0">
              <a:buFont typeface="Arial" pitchFamily="34" charset="0"/>
              <a:buChar char="•"/>
            </a:pPr>
            <a:endParaRPr lang="es-ES" dirty="0" smtClean="0"/>
          </a:p>
          <a:p>
            <a:pPr eaLnBrk="1" hangingPunct="1">
              <a:spcBef>
                <a:spcPct val="0"/>
              </a:spcBef>
            </a:pPr>
            <a:endParaRPr lang="es-ES" dirty="0" smtClean="0"/>
          </a:p>
          <a:p>
            <a:pPr eaLnBrk="1" hangingPunct="1">
              <a:spcBef>
                <a:spcPct val="0"/>
              </a:spcBef>
            </a:pPr>
            <a:endParaRPr lang="es-ES" dirty="0" smtClean="0"/>
          </a:p>
          <a:p>
            <a:pPr eaLnBrk="1" hangingPunct="1">
              <a:spcBef>
                <a:spcPct val="0"/>
              </a:spcBef>
            </a:pPr>
            <a:endParaRPr lang="es-ES" dirty="0" smtClean="0"/>
          </a:p>
        </p:txBody>
      </p:sp>
      <p:sp>
        <p:nvSpPr>
          <p:cNvPr id="61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F549A6-8883-4C0C-9845-90E2B292A824}" type="slidenum">
              <a:rPr lang="es-ES" smtClean="0"/>
              <a:pPr fontAlgn="base">
                <a:spcBef>
                  <a:spcPct val="0"/>
                </a:spcBef>
                <a:spcAft>
                  <a:spcPct val="0"/>
                </a:spcAft>
              </a:pPr>
              <a:t>76</a:t>
            </a:fld>
            <a:endParaRPr lang="es-E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1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dirty="0" smtClean="0"/>
          </a:p>
          <a:p>
            <a:pPr eaLnBrk="1" hangingPunct="1">
              <a:spcBef>
                <a:spcPct val="0"/>
              </a:spcBef>
            </a:pPr>
            <a:endParaRPr lang="es-ES" dirty="0" smtClean="0"/>
          </a:p>
          <a:p>
            <a:pPr eaLnBrk="1" hangingPunct="1">
              <a:spcBef>
                <a:spcPct val="0"/>
              </a:spcBef>
            </a:pPr>
            <a:endParaRPr lang="es-ES" dirty="0" smtClean="0"/>
          </a:p>
        </p:txBody>
      </p:sp>
      <p:sp>
        <p:nvSpPr>
          <p:cNvPr id="61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AEB330-FFF0-4D77-84C1-C1CF628E7FAF}" type="slidenum">
              <a:rPr lang="es-ES" smtClean="0"/>
              <a:pPr fontAlgn="base">
                <a:spcBef>
                  <a:spcPct val="0"/>
                </a:spcBef>
                <a:spcAft>
                  <a:spcPct val="0"/>
                </a:spcAft>
              </a:pPr>
              <a:t>77</a:t>
            </a:fld>
            <a:endParaRPr lang="es-E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Las personas mayores, especialmente las que padecen enfermedades neurodegenerativas son más sensibles y vulnerables al calor por: </a:t>
            </a:r>
          </a:p>
          <a:p>
            <a:pPr marL="693412" lvl="1" indent="-231137">
              <a:buFont typeface="+mj-lt"/>
              <a:buAutoNum type="arabicPeriod"/>
            </a:pPr>
            <a:r>
              <a:rPr lang="es-ES" dirty="0" smtClean="0"/>
              <a:t>Reducción de la sensación de calor y de su capacidad termorreguladora por transpiración con aumento del umbral de sudoración.</a:t>
            </a:r>
          </a:p>
          <a:p>
            <a:pPr marL="693412" lvl="1" indent="-231137">
              <a:buFont typeface="+mj-lt"/>
              <a:buAutoNum type="arabicPeriod"/>
            </a:pPr>
            <a:r>
              <a:rPr lang="es-ES" dirty="0" smtClean="0"/>
              <a:t>Disminución de la percepción de sed, con menor control de la homeostasis </a:t>
            </a:r>
            <a:r>
              <a:rPr lang="es-ES" dirty="0" err="1" smtClean="0"/>
              <a:t>hidrosalina</a:t>
            </a:r>
            <a:r>
              <a:rPr lang="es-ES" dirty="0" smtClean="0"/>
              <a:t>. </a:t>
            </a:r>
          </a:p>
          <a:p>
            <a:pPr marL="693412" lvl="1" indent="-231137">
              <a:buFont typeface="+mj-lt"/>
              <a:buAutoNum type="arabicPeriod"/>
            </a:pPr>
            <a:r>
              <a:rPr lang="es-ES" dirty="0" smtClean="0"/>
              <a:t>Reducción de la </a:t>
            </a:r>
            <a:r>
              <a:rPr lang="es-ES" dirty="0" err="1" smtClean="0"/>
              <a:t>termolisis</a:t>
            </a:r>
            <a:r>
              <a:rPr lang="es-ES" dirty="0" smtClean="0"/>
              <a:t> (las glándulas sudoríparas se </a:t>
            </a:r>
            <a:r>
              <a:rPr lang="es-ES" dirty="0" err="1" smtClean="0"/>
              <a:t>fibrosan</a:t>
            </a:r>
            <a:r>
              <a:rPr lang="es-ES" dirty="0" smtClean="0"/>
              <a:t> y los mecanismos de vasodilatación disminuyen).</a:t>
            </a:r>
          </a:p>
          <a:p>
            <a:pPr lvl="0">
              <a:buFont typeface="Arial" pitchFamily="34" charset="0"/>
              <a:buChar char="•"/>
            </a:pPr>
            <a:r>
              <a:rPr lang="es-ES" dirty="0" smtClean="0"/>
              <a:t>Las personas con más riesgo frente al calor son:</a:t>
            </a:r>
          </a:p>
          <a:p>
            <a:pPr marL="231137" indent="-231137">
              <a:buFont typeface="+mj-lt"/>
              <a:buAutoNum type="arabicPeriod"/>
            </a:pPr>
            <a:r>
              <a:rPr lang="es-ES" dirty="0" smtClean="0"/>
              <a:t>Los mayores, especialmente los de edad avanzada (≥80 años), dependientes para ABVD, con problemas de movilidad y encamados, frágiles, o en fase final de su vida (terminales).</a:t>
            </a:r>
          </a:p>
          <a:p>
            <a:pPr marL="231137" indent="-231137">
              <a:buFont typeface="+mj-lt"/>
              <a:buAutoNum type="arabicPeriod"/>
            </a:pPr>
            <a:r>
              <a:rPr lang="es-ES" dirty="0" smtClean="0"/>
              <a:t>Enfermedades crónicas: cardiovasculares, </a:t>
            </a:r>
            <a:r>
              <a:rPr lang="es-ES" dirty="0" err="1" smtClean="0"/>
              <a:t>cerebrovascular</a:t>
            </a:r>
            <a:r>
              <a:rPr lang="es-ES" dirty="0" smtClean="0"/>
              <a:t>, </a:t>
            </a:r>
            <a:r>
              <a:rPr lang="es-ES" dirty="0" err="1" smtClean="0"/>
              <a:t>insuf</a:t>
            </a:r>
            <a:r>
              <a:rPr lang="es-ES" dirty="0" smtClean="0"/>
              <a:t>. cardiaca, </a:t>
            </a:r>
            <a:r>
              <a:rPr lang="es-ES" dirty="0" err="1" smtClean="0"/>
              <a:t>arteriopatía</a:t>
            </a:r>
            <a:r>
              <a:rPr lang="es-ES" dirty="0" smtClean="0"/>
              <a:t> periférica, diabetes </a:t>
            </a:r>
            <a:r>
              <a:rPr lang="es-ES" dirty="0" err="1" smtClean="0"/>
              <a:t>mellitus</a:t>
            </a:r>
            <a:r>
              <a:rPr lang="es-ES" dirty="0" smtClean="0"/>
              <a:t>, obesidad, EPOC, </a:t>
            </a:r>
            <a:r>
              <a:rPr lang="es-ES" dirty="0" err="1" smtClean="0"/>
              <a:t>insuf</a:t>
            </a:r>
            <a:r>
              <a:rPr lang="es-ES" dirty="0" smtClean="0"/>
              <a:t>. renal, </a:t>
            </a:r>
            <a:r>
              <a:rPr lang="es-ES" dirty="0" err="1" smtClean="0"/>
              <a:t>enf</a:t>
            </a:r>
            <a:r>
              <a:rPr lang="es-ES" dirty="0" smtClean="0"/>
              <a:t>. de Parkinson, </a:t>
            </a:r>
            <a:r>
              <a:rPr lang="es-ES" dirty="0" err="1" smtClean="0"/>
              <a:t>enf</a:t>
            </a:r>
            <a:r>
              <a:rPr lang="es-ES" dirty="0" smtClean="0"/>
              <a:t>. de Alzheimer, problemas psiquiátricos.</a:t>
            </a:r>
          </a:p>
          <a:p>
            <a:pPr marL="231137" indent="-231137">
              <a:buFont typeface="+mj-lt"/>
              <a:buAutoNum type="arabicPeriod"/>
            </a:pPr>
            <a:r>
              <a:rPr lang="es-ES" dirty="0" smtClean="0"/>
              <a:t>Los </a:t>
            </a:r>
            <a:r>
              <a:rPr lang="es-ES" dirty="0" err="1" smtClean="0"/>
              <a:t>polimedicadas</a:t>
            </a:r>
            <a:r>
              <a:rPr lang="es-ES" dirty="0" smtClean="0"/>
              <a:t>, especialmente los que toman antidepresivos, neurolépticos, antihistamínicos, barbitúricos, diuréticos, betabloqueantes, laxantes, etc., que puedan afectar al balance </a:t>
            </a:r>
            <a:r>
              <a:rPr lang="es-ES" dirty="0" err="1" smtClean="0"/>
              <a:t>hidroelectrolítico</a:t>
            </a:r>
            <a:r>
              <a:rPr lang="es-ES" dirty="0" smtClean="0"/>
              <a:t>, a la función renal, a la termorregulación central o periférica, o medicamentos cuya acción, se ve afectada ante deshidratación.</a:t>
            </a:r>
          </a:p>
          <a:p>
            <a:pPr marL="231137" indent="-231137">
              <a:buFont typeface="+mj-lt"/>
              <a:buAutoNum type="arabicPeriod"/>
            </a:pPr>
            <a:r>
              <a:rPr lang="es-ES" dirty="0" smtClean="0"/>
              <a:t>Las que toman tóxicos: alcohol y drogas.</a:t>
            </a:r>
          </a:p>
          <a:p>
            <a:pPr marL="231137" indent="-231137">
              <a:buFont typeface="+mj-lt"/>
              <a:buAutoNum type="arabicPeriod"/>
            </a:pPr>
            <a:r>
              <a:rPr lang="es-ES" dirty="0" smtClean="0"/>
              <a:t>Personas en soledad, con vivienda mal acondicionada, que viven en el último piso, o en precariedad económica.</a:t>
            </a:r>
          </a:p>
          <a:p>
            <a:pPr marL="231137" indent="-231137">
              <a:buFont typeface="+mj-lt"/>
              <a:buAutoNum type="arabicPeriod"/>
            </a:pPr>
            <a:r>
              <a:rPr lang="es-ES" dirty="0" smtClean="0"/>
              <a:t>Las que realizan sobreesfuerzos por trabajo o ejercicio especialmente al sol.</a:t>
            </a:r>
          </a:p>
          <a:p>
            <a:pPr marL="231137" indent="-231137"/>
            <a:endParaRPr lang="es-ES" dirty="0" smtClean="0"/>
          </a:p>
          <a:p>
            <a:pPr lvl="0">
              <a:buFont typeface="Arial" pitchFamily="34" charset="0"/>
              <a:buChar char="•"/>
            </a:pPr>
            <a:r>
              <a:rPr lang="es-ES" i="1" dirty="0" smtClean="0"/>
              <a:t>“Hipertermia”</a:t>
            </a:r>
            <a:r>
              <a:rPr lang="es-ES" dirty="0" smtClean="0"/>
              <a:t>: es una elevación de la temperatura corporal producida por un desequilibrio entre la capacidad del organismo de producir y eliminar calor. La fiebre es un tipo de hipertermia.</a:t>
            </a:r>
          </a:p>
          <a:p>
            <a:pPr lvl="0">
              <a:buFont typeface="Arial" pitchFamily="34" charset="0"/>
              <a:buChar char="•"/>
            </a:pPr>
            <a:r>
              <a:rPr lang="es-ES" dirty="0" smtClean="0"/>
              <a:t>A medida que el organismo va entrando en hipertermia se van produciendo diferentes estadios clínicos que van desde calambres, agotamiento, lesión y golpe de calor.</a:t>
            </a:r>
          </a:p>
          <a:p>
            <a:pPr lvl="0">
              <a:buFont typeface="Arial" pitchFamily="34" charset="0"/>
              <a:buChar char="•"/>
            </a:pPr>
            <a:endParaRPr lang="es-ES" dirty="0" smtClean="0"/>
          </a:p>
          <a:p>
            <a:pPr lvl="0">
              <a:buFont typeface="Arial" pitchFamily="34" charset="0"/>
              <a:buChar char="•"/>
            </a:pPr>
            <a:r>
              <a:rPr lang="es-ES" i="1" dirty="0" smtClean="0"/>
              <a:t>“Golpe de Calor</a:t>
            </a:r>
            <a:r>
              <a:rPr lang="es-ES" dirty="0" smtClean="0"/>
              <a:t>”: temperatura corporal ≥40,5ºC, con afectación del sistema nervioso central y anhidrosis. Mortalidad elevada en los mayores &gt;60-80%.</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78</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 Manifestaciones Clínicas del “Golpe de Calor”:</a:t>
            </a:r>
          </a:p>
          <a:p>
            <a:pPr marL="231137" indent="-231137">
              <a:buFont typeface="+mj-lt"/>
              <a:buAutoNum type="arabicPeriod"/>
            </a:pPr>
            <a:r>
              <a:rPr lang="es-ES" dirty="0" smtClean="0"/>
              <a:t>Piel caliente, roja y seca, sin sudoración.</a:t>
            </a:r>
          </a:p>
          <a:p>
            <a:pPr marL="231137" indent="-231137">
              <a:buFont typeface="+mj-lt"/>
              <a:buAutoNum type="arabicPeriod"/>
            </a:pPr>
            <a:r>
              <a:rPr lang="es-ES" dirty="0" smtClean="0"/>
              <a:t>Cefaleas, somnolencia, sed, nauseas, vómitos, disnea.</a:t>
            </a:r>
          </a:p>
          <a:p>
            <a:pPr marL="231137" indent="-231137">
              <a:buFont typeface="+mj-lt"/>
              <a:buAutoNum type="arabicPeriod"/>
            </a:pPr>
            <a:r>
              <a:rPr lang="es-ES" dirty="0" smtClean="0"/>
              <a:t>Arritmias, insuficiencia cardíaca.</a:t>
            </a:r>
          </a:p>
          <a:p>
            <a:pPr marL="231137" indent="-231137">
              <a:buFont typeface="+mj-lt"/>
              <a:buAutoNum type="arabicPeriod"/>
            </a:pPr>
            <a:r>
              <a:rPr lang="es-ES" dirty="0" smtClean="0"/>
              <a:t>Confusión, disminución o pérdida del nivel de conciencia y convulsiones.</a:t>
            </a:r>
          </a:p>
          <a:p>
            <a:pPr marL="231137" indent="-231137"/>
            <a:endParaRPr lang="es-ES" dirty="0" smtClean="0"/>
          </a:p>
          <a:p>
            <a:pPr lvl="0">
              <a:buFont typeface="Arial" pitchFamily="34" charset="0"/>
              <a:buChar char="•"/>
            </a:pPr>
            <a:r>
              <a:rPr lang="es-ES" dirty="0" smtClean="0"/>
              <a:t>Actuación ante un “Golpe de Calor”:</a:t>
            </a:r>
          </a:p>
          <a:p>
            <a:pPr marL="231137" indent="-231137">
              <a:buFont typeface="+mj-lt"/>
              <a:buAutoNum type="arabicPeriod"/>
            </a:pPr>
            <a:r>
              <a:rPr lang="es-ES" dirty="0" smtClean="0"/>
              <a:t>Quitar la ropa, poner compresas de agua fría o paquetes de hielo bajo las axilas, ingles, etc..</a:t>
            </a:r>
          </a:p>
          <a:p>
            <a:pPr marL="231137" indent="-231137">
              <a:buFont typeface="+mj-lt"/>
              <a:buAutoNum type="arabicPeriod"/>
            </a:pPr>
            <a:r>
              <a:rPr lang="es-ES" dirty="0" smtClean="0"/>
              <a:t>Rehidratación oral si mantiene un adecuado nivel de conciencia, subcutánea o sueroterapia en función de la intensidad y del grado de consciencia.</a:t>
            </a:r>
          </a:p>
          <a:p>
            <a:pPr marL="231137" indent="-231137"/>
            <a:endParaRPr lang="es-ES" dirty="0" smtClean="0"/>
          </a:p>
          <a:p>
            <a:pPr lvl="0">
              <a:buFont typeface="Arial" pitchFamily="34" charset="0"/>
              <a:buChar char="•"/>
            </a:pPr>
            <a:r>
              <a:rPr lang="es-ES" i="1" dirty="0" smtClean="0"/>
              <a:t>“Ola de Calor”:</a:t>
            </a:r>
            <a:r>
              <a:rPr lang="es-ES" dirty="0" smtClean="0"/>
              <a:t> conjunto de circunstancias y variables meteorológicas que pueden afectar a la salud de la población. Se ha diseñado un sistema de vigilancia de los efectos de las altas temperaturas sobre la salud, con el objetivo de informar a los profesionales de la salud, de servicios sociales y a la población general, especialmente a la más vulnerable, unos días antes de que se produzca éste fenómeno, a fin de establecer las estrategias preventivas oportunas.</a:t>
            </a:r>
          </a:p>
          <a:p>
            <a:pPr lvl="0">
              <a:buFont typeface="Arial" pitchFamily="34" charset="0"/>
              <a:buChar char="•"/>
            </a:pPr>
            <a:endParaRPr lang="es-ES" dirty="0" smtClean="0"/>
          </a:p>
          <a:p>
            <a:pPr lvl="0">
              <a:buFont typeface="Arial" pitchFamily="34" charset="0"/>
              <a:buChar char="•"/>
            </a:pPr>
            <a:r>
              <a:rPr lang="es-ES" dirty="0" smtClean="0"/>
              <a:t>Recomendaciones generales para los mayores ante “Olas de Calor”:</a:t>
            </a:r>
          </a:p>
          <a:p>
            <a:pPr marL="231137" indent="-231137">
              <a:buFont typeface="+mj-lt"/>
              <a:buAutoNum type="arabicPeriod"/>
            </a:pPr>
            <a:r>
              <a:rPr lang="es-ES" dirty="0" smtClean="0"/>
              <a:t>Usar ropa ligera, transpirable (algodón) y cómoda. Ducharse con frecuencia. Tomar suficiente agua fresca (8-10 vasos/día), incluso sin sed. Evitar la cafeína y el alcohol (estas bebidas hacen perder agua). Hacer comidas frecuentes, ligeras y refrescantes.</a:t>
            </a:r>
          </a:p>
          <a:p>
            <a:pPr marL="231137" indent="-231137">
              <a:buFont typeface="+mj-lt"/>
              <a:buAutoNum type="arabicPeriod"/>
            </a:pPr>
            <a:r>
              <a:rPr lang="es-ES" dirty="0" smtClean="0"/>
              <a:t>Exponerse paulatinamente a lo largo de 2 semanas, al sol, hasta aclimatarse realizando pausas frecuentes.</a:t>
            </a:r>
          </a:p>
          <a:p>
            <a:pPr marL="231137" indent="-231137">
              <a:buFont typeface="+mj-lt"/>
              <a:buAutoNum type="arabicPeriod"/>
            </a:pPr>
            <a:r>
              <a:rPr lang="es-ES" dirty="0" smtClean="0"/>
              <a:t>Organizar el trabajo más pesado en las horas más frescas del día, descansar en un lugar fresco y a la sombra. Utilizar protección personal y cubrirse la cabeza si se trabaja al sol.</a:t>
            </a:r>
          </a:p>
          <a:p>
            <a:pPr marL="231137" indent="-231137">
              <a:buFont typeface="+mj-lt"/>
              <a:buAutoNum type="arabicPeriod"/>
            </a:pPr>
            <a:r>
              <a:rPr lang="es-ES" dirty="0" smtClean="0"/>
              <a:t>Procurar estar acompañado.</a:t>
            </a:r>
          </a:p>
          <a:p>
            <a:pPr marL="231137" indent="-231137">
              <a:buFont typeface="+mj-lt"/>
              <a:buAutoNum type="arabicPeriod"/>
            </a:pPr>
            <a:r>
              <a:rPr lang="es-ES" dirty="0" smtClean="0"/>
              <a:t>Detener  la actividad cuando se presentan síntomas y tomar rápidamente medidas preventivas.</a:t>
            </a:r>
          </a:p>
          <a:p>
            <a:pPr marL="231137" indent="-231137">
              <a:buFont typeface="+mj-lt"/>
              <a:buAutoNum type="arabicPeriod"/>
            </a:pPr>
            <a:r>
              <a:rPr lang="es-ES" dirty="0" smtClean="0"/>
              <a:t>Enseñar a identificar los signos y síntomas de enfermedades causadas por el calor.</a:t>
            </a:r>
          </a:p>
          <a:p>
            <a:pPr marL="231137" indent="-231137">
              <a:buFont typeface="+mj-lt"/>
              <a:buAutoNum type="arabicPeriod"/>
            </a:pPr>
            <a:r>
              <a:rPr lang="es-ES" dirty="0" smtClean="0"/>
              <a:t>Tomar los medicamentos prescritos y evitar la automedicación.</a:t>
            </a:r>
          </a:p>
          <a:p>
            <a:pPr marL="231137" indent="-231137">
              <a:buFont typeface="+mj-lt"/>
              <a:buAutoNum type="arabicPeriod"/>
            </a:pPr>
            <a:endParaRPr lang="es-ES" dirty="0" smtClean="0"/>
          </a:p>
          <a:p>
            <a:pPr lvl="0">
              <a:buFont typeface="Arial" pitchFamily="34" charset="0"/>
              <a:buChar char="•"/>
            </a:pPr>
            <a:r>
              <a:rPr lang="es-ES" dirty="0" smtClean="0"/>
              <a:t> Implantación de planes específicos o campañas ante las “Olas de Calor” que consistirán en:</a:t>
            </a:r>
          </a:p>
          <a:p>
            <a:pPr marL="231137" indent="-231137">
              <a:buFont typeface="+mj-lt"/>
              <a:buAutoNum type="alphaLcParenR"/>
            </a:pPr>
            <a:r>
              <a:rPr lang="es-ES" dirty="0" smtClean="0"/>
              <a:t>Información y formación a la población y a los profesionales sanitarios para la prevención, detección precoz y tratamiento, sobre todo en los más vulnerables, </a:t>
            </a:r>
          </a:p>
          <a:p>
            <a:pPr marL="231137" indent="-231137">
              <a:buFont typeface="+mj-lt"/>
              <a:buAutoNum type="alphaLcParenR"/>
            </a:pPr>
            <a:r>
              <a:rPr lang="es-ES" dirty="0" smtClean="0"/>
              <a:t>Sensibilización a través de los medios de comunicación y folletos informativos.</a:t>
            </a:r>
          </a:p>
          <a:p>
            <a:pPr marL="231137" indent="-231137">
              <a:buFont typeface="+mj-lt"/>
              <a:buAutoNum type="alphaLcParenR"/>
            </a:pPr>
            <a:r>
              <a:rPr lang="es-ES" dirty="0" smtClean="0"/>
              <a:t>Implantar un sistema de predicción y de alertas meteorológicas.</a:t>
            </a:r>
          </a:p>
          <a:p>
            <a:pPr marL="231137" indent="-231137">
              <a:buFont typeface="+mj-lt"/>
              <a:buAutoNum type="alphaLcParenR"/>
            </a:pPr>
            <a:r>
              <a:rPr lang="es-ES" dirty="0" smtClean="0"/>
              <a:t>Organizar y Coordinar los recursos sanitarios (Atención Primaria, Hospitalaria, Urgencias), sociales, emergencias, protección civil, etc. de las áreas de salud para favorecer la implantación de medidas de prevención.</a:t>
            </a:r>
          </a:p>
          <a:p>
            <a:pPr marL="231137" indent="-231137">
              <a:buFont typeface="+mj-lt"/>
              <a:buAutoNum type="alphaLcParenR"/>
            </a:pPr>
            <a:r>
              <a:rPr lang="es-ES" dirty="0" smtClean="0"/>
              <a:t>Identificar a la población de riesgo y establecer medidas preventivas y asistenciales específicas (seguimientos periódicos de personas en soledad, etc.).</a:t>
            </a:r>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79</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r>
              <a:rPr lang="es-ES" dirty="0" smtClean="0"/>
              <a:t> </a:t>
            </a:r>
          </a:p>
          <a:p>
            <a:pPr lvl="0">
              <a:buFont typeface="Arial" pitchFamily="34" charset="0"/>
              <a:buChar char="•"/>
            </a:pPr>
            <a:r>
              <a:rPr lang="es-ES" dirty="0" smtClean="0"/>
              <a:t> En los mayores el umbral para la sensación de frio aumenta, retrasando el temblor y la intensidad de la tiritona.</a:t>
            </a:r>
          </a:p>
          <a:p>
            <a:pPr lvl="0">
              <a:buFont typeface="Arial" pitchFamily="34" charset="0"/>
              <a:buNone/>
            </a:pPr>
            <a:endParaRPr lang="es-ES" sz="1100" dirty="0" smtClean="0"/>
          </a:p>
          <a:p>
            <a:pPr lvl="0">
              <a:buFont typeface="Arial" pitchFamily="34" charset="0"/>
              <a:buChar char="•"/>
            </a:pPr>
            <a:r>
              <a:rPr lang="es-ES" dirty="0" smtClean="0"/>
              <a:t> Hipotermia: temperatura corporal &lt;35ºC. A esa temperatura el organismo no  llevar un funcionamiento correcto.</a:t>
            </a:r>
          </a:p>
          <a:p>
            <a:pPr lvl="0">
              <a:buFont typeface="Arial" pitchFamily="34" charset="0"/>
              <a:buChar char="•"/>
            </a:pPr>
            <a:endParaRPr lang="es-ES" dirty="0" smtClean="0"/>
          </a:p>
          <a:p>
            <a:pPr lvl="0">
              <a:buFont typeface="Arial" pitchFamily="34" charset="0"/>
              <a:buChar char="•"/>
            </a:pPr>
            <a:r>
              <a:rPr lang="es-ES" dirty="0" smtClean="0"/>
              <a:t> La hipotermia alcanza su máxima incidencia en invierno, aunque no es exclusiva. Tiene una mortalidad alta &gt;10%.</a:t>
            </a:r>
          </a:p>
          <a:p>
            <a:pPr lvl="0">
              <a:buFont typeface="Arial" pitchFamily="34" charset="0"/>
              <a:buChar char="•"/>
            </a:pPr>
            <a:endParaRPr lang="es-ES" dirty="0" smtClean="0"/>
          </a:p>
          <a:p>
            <a:pPr lvl="0">
              <a:buFont typeface="Arial" pitchFamily="34" charset="0"/>
              <a:buChar char="•"/>
            </a:pPr>
            <a:r>
              <a:rPr lang="es-ES" dirty="0" smtClean="0"/>
              <a:t> La causa fundamental es por exposición al frio (ancianos solos, precariedad económica, etilismo, deterioro físico o mental, caídas), también por trastornos del sistema nervioso autónomo, otras enfermedades y medicamentos.</a:t>
            </a:r>
          </a:p>
          <a:p>
            <a:pPr lvl="0">
              <a:buFont typeface="Arial" pitchFamily="34" charset="0"/>
              <a:buChar char="•"/>
            </a:pPr>
            <a:endParaRPr lang="es-ES" dirty="0" smtClean="0"/>
          </a:p>
          <a:p>
            <a:pPr lvl="0">
              <a:buFont typeface="Arial" pitchFamily="34" charset="0"/>
              <a:buChar char="•"/>
            </a:pPr>
            <a:r>
              <a:rPr lang="es-ES" dirty="0" smtClean="0"/>
              <a:t> Las consecuencias dependen de la intensidad, del tiempo de exposición y de las enfermedades asociadas.</a:t>
            </a:r>
          </a:p>
          <a:p>
            <a:pPr lvl="0">
              <a:buFont typeface="Arial" pitchFamily="34" charset="0"/>
              <a:buChar char="•"/>
            </a:pPr>
            <a:endParaRPr lang="es-ES" dirty="0" smtClean="0"/>
          </a:p>
          <a:p>
            <a:pPr lvl="0">
              <a:buFont typeface="Arial" pitchFamily="34" charset="0"/>
              <a:buChar char="•"/>
            </a:pPr>
            <a:r>
              <a:rPr lang="es-ES" dirty="0" smtClean="0"/>
              <a:t> Las manifestaciones clínicas de la hipotermia dependen de la temperatura a la que se exponga:</a:t>
            </a:r>
          </a:p>
          <a:p>
            <a:pPr marL="473195" indent="-231137">
              <a:buFont typeface="+mj-lt"/>
              <a:buAutoNum type="arabicPeriod"/>
            </a:pPr>
            <a:r>
              <a:rPr lang="es-ES" dirty="0" smtClean="0"/>
              <a:t>Enlentecimiento y disartria (&lt;33ºC). Estupor, midriasis, movimientos lentos e </a:t>
            </a:r>
            <a:r>
              <a:rPr lang="es-ES" dirty="0" err="1" smtClean="0"/>
              <a:t>hiporreflexia</a:t>
            </a:r>
            <a:r>
              <a:rPr lang="es-ES" dirty="0" smtClean="0"/>
              <a:t> (&lt;30ºC). Inconsciencia, </a:t>
            </a:r>
            <a:r>
              <a:rPr lang="es-ES" dirty="0" err="1" smtClean="0"/>
              <a:t>arreflexia</a:t>
            </a:r>
            <a:r>
              <a:rPr lang="es-ES" dirty="0" smtClean="0"/>
              <a:t>, hipertonía, pupilas </a:t>
            </a:r>
            <a:r>
              <a:rPr lang="es-ES" dirty="0" err="1" smtClean="0"/>
              <a:t>arreactivas</a:t>
            </a:r>
            <a:r>
              <a:rPr lang="es-ES" dirty="0" smtClean="0"/>
              <a:t> (&lt;27ºC). Muerte (&lt;20ºC).</a:t>
            </a:r>
          </a:p>
          <a:p>
            <a:pPr marL="473195" indent="-231137">
              <a:buFont typeface="+mj-lt"/>
              <a:buAutoNum type="arabicPeriod"/>
            </a:pPr>
            <a:r>
              <a:rPr lang="es-ES" dirty="0" smtClean="0"/>
              <a:t>Hiperglucemia por inactivación de la insulina.</a:t>
            </a:r>
          </a:p>
          <a:p>
            <a:pPr marL="473195" indent="-231137">
              <a:buFont typeface="+mj-lt"/>
              <a:buAutoNum type="arabicPeriod"/>
            </a:pPr>
            <a:r>
              <a:rPr lang="es-ES" dirty="0" err="1" smtClean="0"/>
              <a:t>Hipoventilación</a:t>
            </a:r>
            <a:r>
              <a:rPr lang="es-ES" dirty="0" smtClean="0"/>
              <a:t>, bradipnea, acidosis.</a:t>
            </a:r>
          </a:p>
          <a:p>
            <a:pPr marL="473195" indent="-231137">
              <a:buFont typeface="+mj-lt"/>
              <a:buAutoNum type="arabicPeriod"/>
            </a:pPr>
            <a:r>
              <a:rPr lang="es-ES" dirty="0" smtClean="0"/>
              <a:t>Poliuria con orinas diluidas, necrosis tubular.</a:t>
            </a:r>
          </a:p>
          <a:p>
            <a:pPr marL="473195" indent="-231137">
              <a:buFont typeface="+mj-lt"/>
              <a:buAutoNum type="arabicPeriod"/>
            </a:pPr>
            <a:r>
              <a:rPr lang="es-ES" dirty="0" err="1" smtClean="0"/>
              <a:t>Hipomotilidad</a:t>
            </a:r>
            <a:r>
              <a:rPr lang="es-ES" dirty="0" smtClean="0"/>
              <a:t> intestinal, hemorragia digestiva y pancreatitis.</a:t>
            </a:r>
          </a:p>
          <a:p>
            <a:pPr marL="473195" indent="-231137">
              <a:buFont typeface="+mj-lt"/>
              <a:buAutoNum type="arabicPeriod"/>
            </a:pPr>
            <a:r>
              <a:rPr lang="es-ES" dirty="0" err="1" smtClean="0"/>
              <a:t>Trombocitopenia</a:t>
            </a:r>
            <a:r>
              <a:rPr lang="es-ES" dirty="0" smtClean="0"/>
              <a:t>.</a:t>
            </a:r>
          </a:p>
          <a:p>
            <a:pPr marL="473195" indent="-231137">
              <a:buFont typeface="+mj-lt"/>
              <a:buAutoNum type="arabicPeriod"/>
            </a:pPr>
            <a:r>
              <a:rPr lang="es-ES" dirty="0" smtClean="0"/>
              <a:t>Bradicardia inicial y fibrilación ventricular o asistolia.</a:t>
            </a:r>
          </a:p>
          <a:p>
            <a:pPr marL="473195" indent="-231137"/>
            <a:endParaRPr lang="es-ES" dirty="0" smtClean="0"/>
          </a:p>
          <a:p>
            <a:pPr lvl="0">
              <a:buFont typeface="Arial" pitchFamily="34" charset="0"/>
              <a:buChar char="•"/>
            </a:pPr>
            <a:r>
              <a:rPr lang="es-ES" dirty="0" smtClean="0"/>
              <a:t> Factores de Riesgo de Hipotermia:</a:t>
            </a:r>
          </a:p>
          <a:p>
            <a:pPr marL="473195" indent="-231137">
              <a:buFont typeface="+mj-lt"/>
              <a:buAutoNum type="arabicPeriod"/>
            </a:pPr>
            <a:r>
              <a:rPr lang="es-ES" dirty="0" smtClean="0"/>
              <a:t>Exposición al frio, ropa inadecuada.</a:t>
            </a:r>
          </a:p>
          <a:p>
            <a:pPr marL="473195" indent="-231137">
              <a:buFont typeface="+mj-lt"/>
              <a:buAutoNum type="arabicPeriod"/>
            </a:pPr>
            <a:r>
              <a:rPr lang="es-ES" dirty="0" smtClean="0"/>
              <a:t>Vivienda inadecuada, falta de calefacción, humedades, pisos bajos o últimos pisos.</a:t>
            </a:r>
          </a:p>
          <a:p>
            <a:pPr marL="473195" indent="-231137">
              <a:buFont typeface="+mj-lt"/>
              <a:buAutoNum type="arabicPeriod"/>
            </a:pPr>
            <a:r>
              <a:rPr lang="es-ES" dirty="0" smtClean="0"/>
              <a:t>Soledad y precariedad económica.</a:t>
            </a:r>
          </a:p>
          <a:p>
            <a:pPr marL="473195" indent="-231137">
              <a:buFont typeface="+mj-lt"/>
              <a:buAutoNum type="arabicPeriod"/>
            </a:pPr>
            <a:r>
              <a:rPr lang="es-ES" dirty="0" err="1" smtClean="0"/>
              <a:t>Enolismo</a:t>
            </a:r>
            <a:r>
              <a:rPr lang="es-ES" dirty="0" smtClean="0"/>
              <a:t>.</a:t>
            </a:r>
          </a:p>
          <a:p>
            <a:r>
              <a:rPr lang="es-ES" dirty="0" smtClean="0"/>
              <a:t> </a:t>
            </a:r>
          </a:p>
          <a:p>
            <a:pPr lvl="0">
              <a:buFont typeface="Arial" pitchFamily="34" charset="0"/>
              <a:buChar char="•"/>
            </a:pPr>
            <a:r>
              <a:rPr lang="es-ES" dirty="0" smtClean="0"/>
              <a:t> Prevención de la Hipotermia y sus complicaciones:</a:t>
            </a:r>
          </a:p>
          <a:p>
            <a:pPr marL="473195" indent="-231137">
              <a:buFont typeface="+mj-lt"/>
              <a:buAutoNum type="arabicPeriod"/>
            </a:pPr>
            <a:r>
              <a:rPr lang="es-ES" dirty="0" smtClean="0"/>
              <a:t>Evitar la exposición al frio, utilizar abrigo adecuado, ventilar la casa y humidificar el ambiente.</a:t>
            </a:r>
          </a:p>
          <a:p>
            <a:pPr marL="473195" indent="-231137">
              <a:buFont typeface="+mj-lt"/>
              <a:buAutoNum type="arabicPeriod"/>
            </a:pPr>
            <a:r>
              <a:rPr lang="es-ES" dirty="0" smtClean="0"/>
              <a:t>Usar calefacción, evitar los braseros eléctricos o de gas, por riesgos de accidentes (incendio, intoxicación).</a:t>
            </a:r>
          </a:p>
          <a:p>
            <a:pPr marL="473195" indent="-231137">
              <a:buFont typeface="+mj-lt"/>
              <a:buAutoNum type="arabicPeriod"/>
            </a:pPr>
            <a:r>
              <a:rPr lang="es-ES" dirty="0" smtClean="0"/>
              <a:t>Comer y beber líquidos y tomar frutas especialmente cítricos, por su contenido en vitamina C.</a:t>
            </a:r>
          </a:p>
          <a:p>
            <a:pPr marL="473195" indent="-231137">
              <a:buFont typeface="+mj-lt"/>
              <a:buAutoNum type="arabicPeriod"/>
            </a:pPr>
            <a:r>
              <a:rPr lang="es-ES" dirty="0" smtClean="0"/>
              <a:t>No fumar ni beber alcohol.</a:t>
            </a:r>
          </a:p>
          <a:p>
            <a:pPr marL="473195" indent="-231137">
              <a:buFont typeface="+mj-lt"/>
              <a:buAutoNum type="arabicPeriod"/>
            </a:pPr>
            <a:r>
              <a:rPr lang="es-ES" dirty="0" smtClean="0"/>
              <a:t>Hacer ejercicios y pasear, realizar ejercicios </a:t>
            </a:r>
            <a:r>
              <a:rPr lang="es-ES" dirty="0" err="1" smtClean="0"/>
              <a:t>ventilatorios</a:t>
            </a:r>
            <a:r>
              <a:rPr lang="es-ES" dirty="0" smtClean="0"/>
              <a:t>, aprender a toser y expectorar.</a:t>
            </a:r>
          </a:p>
          <a:p>
            <a:pPr marL="473195" indent="-231137">
              <a:buFont typeface="+mj-lt"/>
              <a:buAutoNum type="arabicPeriod"/>
            </a:pPr>
            <a:r>
              <a:rPr lang="es-ES" dirty="0" smtClean="0"/>
              <a:t>Vacuna Antigripal anual, y </a:t>
            </a:r>
            <a:r>
              <a:rPr lang="es-ES" dirty="0" err="1" smtClean="0"/>
              <a:t>Antineumocócica</a:t>
            </a:r>
            <a:r>
              <a:rPr lang="es-ES" dirty="0" smtClean="0"/>
              <a:t> al llegar a  los 60 años, o bien repetirla una vez más a los 65 años en aquellas personas que perteneciendo a un grupo de riesgo, se vacunaron hace  más de 5 años.</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80</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endParaRPr lang="es-ES" b="0" dirty="0" smtClean="0"/>
          </a:p>
          <a:p>
            <a:pPr marL="346706" indent="-346706" algn="just">
              <a:buFont typeface="Symbol"/>
              <a:buChar char=""/>
            </a:pPr>
            <a:r>
              <a:rPr lang="es-ES" dirty="0" smtClean="0">
                <a:ea typeface="Calibri"/>
                <a:cs typeface="Times New Roman"/>
              </a:rPr>
              <a:t>Es importante llevar una alimentación adecuada para estar bien nutridos. Estrecha relación entre un buen estado de salud y una buena alimentación-nutrición. La malnutrición favorece enfermedades (infecciones, caídas, úlceras por presión, etc.), y las enfermedades favorecen la malnutrición proteico-calórica, por el consumo energético e </a:t>
            </a:r>
            <a:r>
              <a:rPr lang="es-ES" dirty="0" err="1" smtClean="0">
                <a:ea typeface="Calibri"/>
                <a:cs typeface="Times New Roman"/>
              </a:rPr>
              <a:t>hipercatabolismo</a:t>
            </a:r>
            <a:r>
              <a:rPr lang="es-ES" dirty="0" smtClean="0">
                <a:ea typeface="Calibri"/>
                <a:cs typeface="Times New Roman"/>
              </a:rPr>
              <a:t>. Esto explica la elevada incidencia y prevalencia de malnutrición entre las personas hospitalizadas, llegando a tasas del 30-40%.</a:t>
            </a:r>
          </a:p>
          <a:p>
            <a:pPr marL="462275" algn="just"/>
            <a:r>
              <a:rPr lang="es-ES" dirty="0" smtClean="0">
                <a:ea typeface="Calibri"/>
                <a:cs typeface="Times New Roman"/>
              </a:rPr>
              <a:t> </a:t>
            </a:r>
          </a:p>
          <a:p>
            <a:pPr marL="346706" indent="-346706" algn="just">
              <a:buFont typeface="+mj-lt"/>
              <a:buAutoNum type="alphaUcParenR"/>
            </a:pPr>
            <a:r>
              <a:rPr lang="es-ES" b="1" dirty="0" smtClean="0">
                <a:ea typeface="Calibri"/>
                <a:cs typeface="Times New Roman"/>
              </a:rPr>
              <a:t>DESPISTAJE MALNUTRICIÓN:</a:t>
            </a:r>
            <a:endParaRPr lang="es-ES" dirty="0" smtClean="0">
              <a:ea typeface="Calibri"/>
              <a:cs typeface="Times New Roman"/>
            </a:endParaRPr>
          </a:p>
          <a:p>
            <a:pPr marL="462275"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El estado o valoración nutricional se determina mediante  Datos Antropométricos + Datos Biométricos (Bioquímicos) e Inmunológicos.</a:t>
            </a:r>
          </a:p>
          <a:p>
            <a:pPr marL="462275" algn="just"/>
            <a:r>
              <a:rPr lang="es-ES" dirty="0" smtClean="0">
                <a:ea typeface="Calibri"/>
                <a:cs typeface="Times New Roman"/>
              </a:rPr>
              <a:t> </a:t>
            </a:r>
          </a:p>
          <a:p>
            <a:pPr marL="346706" indent="-346706" algn="just">
              <a:buFont typeface="Symbol"/>
              <a:buChar char=""/>
            </a:pPr>
            <a:r>
              <a:rPr lang="es-ES" dirty="0" smtClean="0">
                <a:ea typeface="Calibri"/>
                <a:cs typeface="Times New Roman"/>
              </a:rPr>
              <a:t>Datos Antropométricos (talla y peso):</a:t>
            </a:r>
          </a:p>
          <a:p>
            <a:pPr marL="462275" algn="just"/>
            <a:r>
              <a:rPr lang="es-ES" dirty="0" smtClean="0">
                <a:ea typeface="Calibri"/>
                <a:cs typeface="Times New Roman"/>
              </a:rPr>
              <a:t> </a:t>
            </a:r>
          </a:p>
          <a:p>
            <a:pPr marL="751197" lvl="1" indent="-288922" algn="just">
              <a:buFont typeface="Courier New"/>
              <a:buChar char="o"/>
            </a:pPr>
            <a:r>
              <a:rPr lang="es-ES" dirty="0" smtClean="0">
                <a:ea typeface="Calibri"/>
                <a:cs typeface="Times New Roman"/>
              </a:rPr>
              <a:t> Pérdidas involuntarias de peso significativas: ≥ 10% en 6 meses, ≥ 7,5% en 3 meses, o ≥5% en 1 mes. Deben alertar del riesgo de malnutrición y establecer una valoración nutricional ampliada.</a:t>
            </a:r>
          </a:p>
          <a:p>
            <a:pPr marL="751197" lvl="1" indent="-288922" algn="just">
              <a:buFont typeface="Courier New"/>
              <a:buChar char="o"/>
            </a:pPr>
            <a:r>
              <a:rPr lang="es-ES" dirty="0" smtClean="0">
                <a:ea typeface="Calibri"/>
                <a:cs typeface="Times New Roman"/>
              </a:rPr>
              <a:t>IMC:</a:t>
            </a:r>
          </a:p>
          <a:p>
            <a:pPr marL="462275"/>
            <a:r>
              <a:rPr lang="es-ES" b="1" dirty="0" smtClean="0">
                <a:ea typeface="Calibri"/>
                <a:cs typeface="Times New Roman"/>
              </a:rPr>
              <a:t> &lt;16       Kg/m</a:t>
            </a:r>
            <a:r>
              <a:rPr lang="es-ES" b="1" baseline="30000" dirty="0" smtClean="0">
                <a:ea typeface="Calibri"/>
                <a:cs typeface="Times New Roman"/>
              </a:rPr>
              <a:t>2  </a:t>
            </a:r>
            <a:r>
              <a:rPr lang="es-ES" b="1" dirty="0" smtClean="0">
                <a:ea typeface="Calibri"/>
                <a:cs typeface="Times New Roman"/>
              </a:rPr>
              <a:t>= Desnutrición Severa</a:t>
            </a:r>
            <a:endParaRPr lang="es-ES" dirty="0" smtClean="0">
              <a:ea typeface="Calibri"/>
              <a:cs typeface="Times New Roman"/>
            </a:endParaRPr>
          </a:p>
          <a:p>
            <a:pPr marL="462275" algn="just"/>
            <a:r>
              <a:rPr lang="es-ES" b="1" dirty="0" smtClean="0">
                <a:ea typeface="Calibri"/>
                <a:cs typeface="Times New Roman"/>
              </a:rPr>
              <a:t>20-25 Kg/m</a:t>
            </a:r>
            <a:r>
              <a:rPr lang="es-ES" b="1" baseline="30000" dirty="0" smtClean="0">
                <a:ea typeface="Calibri"/>
                <a:cs typeface="Times New Roman"/>
              </a:rPr>
              <a:t>2</a:t>
            </a:r>
            <a:r>
              <a:rPr lang="es-ES" b="1" dirty="0" smtClean="0">
                <a:ea typeface="Calibri"/>
                <a:cs typeface="Times New Roman"/>
              </a:rPr>
              <a:t>   = Normal</a:t>
            </a:r>
            <a:endParaRPr lang="es-ES" dirty="0" smtClean="0">
              <a:ea typeface="Calibri"/>
              <a:cs typeface="Times New Roman"/>
            </a:endParaRPr>
          </a:p>
          <a:p>
            <a:pPr marL="462275"/>
            <a:r>
              <a:rPr lang="es-ES" b="1" dirty="0" smtClean="0">
                <a:ea typeface="Calibri"/>
                <a:cs typeface="Times New Roman"/>
              </a:rPr>
              <a:t>16-16,9 Kg/m</a:t>
            </a:r>
            <a:r>
              <a:rPr lang="es-ES" b="1" baseline="30000" dirty="0" smtClean="0">
                <a:ea typeface="Calibri"/>
                <a:cs typeface="Times New Roman"/>
              </a:rPr>
              <a:t>2  </a:t>
            </a:r>
            <a:r>
              <a:rPr lang="es-ES" b="1" dirty="0" smtClean="0">
                <a:ea typeface="Calibri"/>
                <a:cs typeface="Times New Roman"/>
              </a:rPr>
              <a:t>= Desnutrición Moderada</a:t>
            </a:r>
            <a:endParaRPr lang="es-ES" dirty="0" smtClean="0">
              <a:ea typeface="Calibri"/>
              <a:cs typeface="Times New Roman"/>
            </a:endParaRPr>
          </a:p>
          <a:p>
            <a:pPr marL="462275" algn="just"/>
            <a:r>
              <a:rPr lang="es-ES" b="1" dirty="0" smtClean="0">
                <a:ea typeface="Calibri"/>
                <a:cs typeface="Times New Roman"/>
              </a:rPr>
              <a:t>26-29 Kg/m</a:t>
            </a:r>
            <a:r>
              <a:rPr lang="es-ES" b="1" baseline="30000" dirty="0" smtClean="0">
                <a:ea typeface="Calibri"/>
                <a:cs typeface="Times New Roman"/>
              </a:rPr>
              <a:t>2</a:t>
            </a:r>
            <a:r>
              <a:rPr lang="es-ES" b="1" dirty="0" smtClean="0">
                <a:ea typeface="Calibri"/>
                <a:cs typeface="Times New Roman"/>
              </a:rPr>
              <a:t>   = Sobrepeso		</a:t>
            </a:r>
            <a:endParaRPr lang="es-ES" dirty="0" smtClean="0">
              <a:ea typeface="Calibri"/>
              <a:cs typeface="Times New Roman"/>
            </a:endParaRPr>
          </a:p>
          <a:p>
            <a:pPr marL="462275"/>
            <a:r>
              <a:rPr lang="es-ES" b="1" dirty="0" smtClean="0">
                <a:ea typeface="Calibri"/>
                <a:cs typeface="Times New Roman"/>
              </a:rPr>
              <a:t>17-19    Kg/m</a:t>
            </a:r>
            <a:r>
              <a:rPr lang="es-ES" b="1" baseline="30000" dirty="0" smtClean="0">
                <a:ea typeface="Calibri"/>
                <a:cs typeface="Times New Roman"/>
              </a:rPr>
              <a:t>2  </a:t>
            </a:r>
            <a:r>
              <a:rPr lang="es-ES" b="1" dirty="0" smtClean="0">
                <a:ea typeface="Calibri"/>
                <a:cs typeface="Times New Roman"/>
              </a:rPr>
              <a:t>= Desnutrición Leve</a:t>
            </a:r>
            <a:endParaRPr lang="es-ES" dirty="0" smtClean="0">
              <a:ea typeface="Calibri"/>
              <a:cs typeface="Times New Roman"/>
            </a:endParaRPr>
          </a:p>
          <a:p>
            <a:pPr marL="462275" algn="just"/>
            <a:r>
              <a:rPr lang="es-ES" b="1" dirty="0" smtClean="0">
                <a:ea typeface="Calibri"/>
                <a:cs typeface="Times New Roman"/>
              </a:rPr>
              <a:t>  &gt;  30 Kg/m</a:t>
            </a:r>
            <a:r>
              <a:rPr lang="es-ES" b="1" baseline="30000" dirty="0" smtClean="0">
                <a:ea typeface="Calibri"/>
                <a:cs typeface="Times New Roman"/>
              </a:rPr>
              <a:t>2    </a:t>
            </a:r>
            <a:r>
              <a:rPr lang="es-ES" b="1" dirty="0" smtClean="0">
                <a:ea typeface="Calibri"/>
                <a:cs typeface="Times New Roman"/>
              </a:rPr>
              <a:t>= Obesidad</a:t>
            </a:r>
            <a:endParaRPr lang="es-ES" dirty="0" smtClean="0">
              <a:ea typeface="Calibri"/>
              <a:cs typeface="Times New Roman"/>
            </a:endParaRPr>
          </a:p>
          <a:p>
            <a:pPr marL="924550" algn="just"/>
            <a:r>
              <a:rPr lang="es-ES" dirty="0" smtClean="0">
                <a:ea typeface="Calibri"/>
                <a:cs typeface="Times New Roman"/>
              </a:rPr>
              <a:t> </a:t>
            </a:r>
          </a:p>
          <a:p>
            <a:pPr marL="924550" algn="just"/>
            <a:r>
              <a:rPr lang="es-ES" dirty="0" smtClean="0">
                <a:ea typeface="Calibri"/>
                <a:cs typeface="Times New Roman"/>
              </a:rPr>
              <a:t> </a:t>
            </a:r>
          </a:p>
          <a:p>
            <a:pPr marL="346706" indent="-346706" algn="just">
              <a:spcAft>
                <a:spcPts val="1011"/>
              </a:spcAft>
              <a:buFont typeface="Symbol"/>
              <a:buChar char=""/>
            </a:pPr>
            <a:r>
              <a:rPr lang="es-ES" dirty="0" smtClean="0">
                <a:ea typeface="Calibri"/>
                <a:cs typeface="Times New Roman"/>
              </a:rPr>
              <a:t>Test de </a:t>
            </a:r>
            <a:r>
              <a:rPr lang="es-ES" dirty="0" err="1" smtClean="0">
                <a:ea typeface="Calibri"/>
                <a:cs typeface="Times New Roman"/>
              </a:rPr>
              <a:t>Screening</a:t>
            </a:r>
            <a:r>
              <a:rPr lang="es-ES" dirty="0" smtClean="0">
                <a:ea typeface="Calibri"/>
                <a:cs typeface="Times New Roman"/>
              </a:rPr>
              <a:t> o Cribado: Determine</a:t>
            </a:r>
          </a:p>
          <a:p>
            <a:pPr marL="346706" indent="-346706" algn="just">
              <a:spcAft>
                <a:spcPts val="1011"/>
              </a:spcAft>
              <a:buFont typeface="Symbol"/>
              <a:buChar char=""/>
            </a:pPr>
            <a:r>
              <a:rPr lang="es-ES" dirty="0" smtClean="0">
                <a:ea typeface="Calibri"/>
                <a:cs typeface="Times New Roman"/>
              </a:rPr>
              <a:t> </a:t>
            </a:r>
            <a:r>
              <a:rPr lang="es-ES" dirty="0" smtClean="0"/>
              <a:t>MNA</a:t>
            </a:r>
          </a:p>
          <a:p>
            <a:r>
              <a:rPr lang="es-ES_tradnl" dirty="0" smtClean="0"/>
              <a:t>Herramienta que evalúa de forma sencilla y práctica el estado nutricional, tanto  </a:t>
            </a:r>
            <a:r>
              <a:rPr lang="es-ES_tradnl" dirty="0" err="1" smtClean="0"/>
              <a:t>screening</a:t>
            </a:r>
            <a:r>
              <a:rPr lang="es-ES_tradnl" dirty="0" smtClean="0"/>
              <a:t>, como test diagnóstico. Test o escala apto para cribado como para valoración nutricional. Detecta el riesgo y la presencia de malnutrición. Validada para mayores institucionalizados como en el ámbito comunitario y el hospitalario.</a:t>
            </a:r>
            <a:endParaRPr lang="es-ES" dirty="0" smtClean="0"/>
          </a:p>
          <a:p>
            <a:r>
              <a:rPr lang="es-ES_tradnl" dirty="0" smtClean="0"/>
              <a:t> </a:t>
            </a:r>
            <a:endParaRPr lang="es-ES" dirty="0" smtClean="0"/>
          </a:p>
          <a:p>
            <a:r>
              <a:rPr lang="es-ES_tradnl" dirty="0" smtClean="0"/>
              <a:t>Test corto (15 minutos de aplicación), fiable, incruento, puede llevarse a cabo por personal sanitario mínimamente entrenado (Médico, DUE, etc.), barato y con alta relación coste-eficiencia.</a:t>
            </a:r>
            <a:endParaRPr lang="es-ES" dirty="0" smtClean="0"/>
          </a:p>
          <a:p>
            <a:r>
              <a:rPr lang="es-ES_tradnl" dirty="0" smtClean="0"/>
              <a:t>Excelente </a:t>
            </a:r>
            <a:r>
              <a:rPr lang="es-ES_tradnl" dirty="0" err="1" smtClean="0"/>
              <a:t>predictor</a:t>
            </a:r>
            <a:r>
              <a:rPr lang="es-ES_tradnl" dirty="0" smtClean="0"/>
              <a:t> de la mortalidad a un año: mortalidad del 0% para los </a:t>
            </a:r>
            <a:r>
              <a:rPr lang="es-ES_tradnl" dirty="0" err="1" smtClean="0"/>
              <a:t>normonutridos</a:t>
            </a:r>
            <a:r>
              <a:rPr lang="es-ES_tradnl" dirty="0" smtClean="0"/>
              <a:t>, 24% para los mayores en riesgo nutricional y 48% para los malnutridos. Excelente sensibilidad (96%) y especificidad (98%).</a:t>
            </a:r>
            <a:endParaRPr lang="es-ES" dirty="0" smtClean="0"/>
          </a:p>
          <a:p>
            <a:r>
              <a:rPr lang="es-ES_tradnl" dirty="0" smtClean="0"/>
              <a:t>Consta de 18 </a:t>
            </a:r>
            <a:r>
              <a:rPr lang="es-ES_tradnl" dirty="0" err="1" smtClean="0"/>
              <a:t>Items</a:t>
            </a:r>
            <a:r>
              <a:rPr lang="es-ES_tradnl" dirty="0" smtClean="0"/>
              <a:t> agrupados por áreas: Encuesta Dietética, Valores Antropométricos, Valoración Global, Valoración Subjetiva del propio paciente. Estos ítems y Áreas se estructuran en dos secciones:</a:t>
            </a:r>
            <a:endParaRPr lang="es-ES" dirty="0" smtClean="0"/>
          </a:p>
          <a:p>
            <a:pPr lvl="1"/>
            <a:r>
              <a:rPr lang="es-ES_tradnl" dirty="0" smtClean="0"/>
              <a:t>Primera (MNA-SF): 6 </a:t>
            </a:r>
            <a:r>
              <a:rPr lang="es-ES_tradnl" dirty="0" err="1" smtClean="0"/>
              <a:t>items</a:t>
            </a:r>
            <a:r>
              <a:rPr lang="es-ES_tradnl" dirty="0" smtClean="0"/>
              <a:t>, permite detectar el riesgo de malnutrición. Si es normal no sería preciso continuar con la siguiente sección.</a:t>
            </a:r>
            <a:endParaRPr lang="es-ES" dirty="0" smtClean="0"/>
          </a:p>
          <a:p>
            <a:pPr lvl="1"/>
            <a:r>
              <a:rPr lang="es-ES_tradnl" dirty="0" smtClean="0"/>
              <a:t>Segunda: incluye 12 </a:t>
            </a:r>
            <a:r>
              <a:rPr lang="es-ES_tradnl" dirty="0" err="1" smtClean="0"/>
              <a:t>items</a:t>
            </a:r>
            <a:r>
              <a:rPr lang="es-ES_tradnl" dirty="0" smtClean="0"/>
              <a:t>, permiten obtener una aproximación más precisa del estado nutricional. Sólo es necesario efectuarla en los casos en los que la Primera Sección ha sido anormal.</a:t>
            </a:r>
            <a:endParaRPr lang="es-ES" dirty="0" smtClean="0"/>
          </a:p>
          <a:p>
            <a:r>
              <a:rPr lang="es-ES_tradnl" b="1" dirty="0" smtClean="0"/>
              <a:t>MNA</a:t>
            </a:r>
            <a:endParaRPr lang="es-ES" dirty="0" smtClean="0"/>
          </a:p>
          <a:p>
            <a:r>
              <a:rPr lang="es-ES_tradnl" dirty="0" smtClean="0"/>
              <a:t>30-23,5 puntos</a:t>
            </a:r>
            <a:endParaRPr lang="es-ES" dirty="0" smtClean="0"/>
          </a:p>
          <a:p>
            <a:r>
              <a:rPr lang="es-ES_tradnl" dirty="0" smtClean="0"/>
              <a:t>NORMAL</a:t>
            </a:r>
            <a:endParaRPr lang="es-ES" dirty="0" smtClean="0"/>
          </a:p>
          <a:p>
            <a:r>
              <a:rPr lang="es-ES_tradnl" dirty="0" smtClean="0"/>
              <a:t>23,5-17 puntos</a:t>
            </a:r>
            <a:endParaRPr lang="es-ES" dirty="0" smtClean="0"/>
          </a:p>
          <a:p>
            <a:r>
              <a:rPr lang="es-ES_tradnl" dirty="0" smtClean="0"/>
              <a:t>RIESGO NUTRICIONAL</a:t>
            </a:r>
            <a:endParaRPr lang="es-ES" dirty="0" smtClean="0"/>
          </a:p>
          <a:p>
            <a:r>
              <a:rPr lang="es-ES_tradnl" dirty="0" smtClean="0"/>
              <a:t>&lt;17        puntos</a:t>
            </a:r>
            <a:endParaRPr lang="es-ES" dirty="0" smtClean="0"/>
          </a:p>
          <a:p>
            <a:r>
              <a:rPr lang="es-ES_tradnl" dirty="0" smtClean="0"/>
              <a:t>MALNUTRICIÓN</a:t>
            </a:r>
            <a:endParaRPr lang="es-ES" dirty="0" smtClean="0"/>
          </a:p>
          <a:p>
            <a:r>
              <a:rPr lang="es-ES_tradnl" dirty="0" smtClean="0"/>
              <a:t> </a:t>
            </a:r>
            <a:r>
              <a:rPr lang="es-ES" dirty="0" smtClean="0"/>
              <a:t> </a:t>
            </a:r>
          </a:p>
          <a:p>
            <a:pPr lvl="0"/>
            <a:r>
              <a:rPr lang="es-ES" b="1" dirty="0" smtClean="0"/>
              <a:t>VALORACIÓN NUTRICIONAL AMPLIADA</a:t>
            </a:r>
            <a:endParaRPr lang="es-ES" dirty="0" smtClean="0"/>
          </a:p>
          <a:p>
            <a:r>
              <a:rPr lang="es-ES_tradnl" dirty="0" smtClean="0"/>
              <a:t>1.- Valoración Social, 2.- Historia Clínica: Anamnesis (Síntomas), </a:t>
            </a:r>
            <a:r>
              <a:rPr lang="es-ES" dirty="0" smtClean="0"/>
              <a:t>3.- Historia Clínica: Exploración (Signos), 4.- Historia de Hábitos Dietéticos, 5.- Consumo de Fármacos, 6.- Datos Antropométricos y 7.- Datos Bioquímicos e Inmunológicos</a:t>
            </a:r>
          </a:p>
          <a:p>
            <a:r>
              <a:rPr lang="es-ES" b="1" dirty="0" smtClean="0"/>
              <a:t> </a:t>
            </a:r>
            <a:endParaRPr lang="es-ES" sz="1100" dirty="0" smtClean="0"/>
          </a:p>
          <a:p>
            <a:pPr lvl="0"/>
            <a:r>
              <a:rPr lang="es-ES" dirty="0" smtClean="0"/>
              <a:t>	Malnutrición:</a:t>
            </a:r>
          </a:p>
          <a:p>
            <a:r>
              <a:rPr lang="es-ES" dirty="0" smtClean="0"/>
              <a:t> </a:t>
            </a:r>
          </a:p>
          <a:p>
            <a:pPr lvl="1"/>
            <a:r>
              <a:rPr lang="es-ES" dirty="0" smtClean="0"/>
              <a:t>Desnutrición</a:t>
            </a:r>
          </a:p>
          <a:p>
            <a:pPr lvl="1"/>
            <a:r>
              <a:rPr lang="es-ES" dirty="0" smtClean="0"/>
              <a:t>Sobrepeso-Obesidad</a:t>
            </a:r>
          </a:p>
          <a:p>
            <a:endParaRPr lang="es-ES_tradnl" dirty="0" smtClean="0"/>
          </a:p>
          <a:p>
            <a:endParaRPr lang="es-ES"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endParaRPr lang="es-ES" dirty="0" smtClean="0"/>
          </a:p>
          <a:p>
            <a:pPr lvl="0">
              <a:buFont typeface="Arial" pitchFamily="34" charset="0"/>
              <a:buChar char="•"/>
            </a:pPr>
            <a:r>
              <a:rPr lang="es-ES" dirty="0" smtClean="0"/>
              <a:t> Actuación ante una Hipotermia:</a:t>
            </a:r>
          </a:p>
          <a:p>
            <a:pPr marL="473195" indent="-231137">
              <a:buFont typeface="+mj-lt"/>
              <a:buAutoNum type="arabicPeriod"/>
            </a:pPr>
            <a:r>
              <a:rPr lang="es-ES" dirty="0" smtClean="0"/>
              <a:t>Cubrir con una manta, quitar la ropa mojada o húmeda.</a:t>
            </a:r>
          </a:p>
          <a:p>
            <a:pPr marL="473195" indent="-231137">
              <a:buFont typeface="+mj-lt"/>
              <a:buAutoNum type="arabicPeriod"/>
            </a:pPr>
            <a:r>
              <a:rPr lang="es-ES" dirty="0" smtClean="0"/>
              <a:t>Control de Temperatura, Frecuencia Cardíaca, Presión Arterial y Glucemia.</a:t>
            </a:r>
          </a:p>
          <a:p>
            <a:pPr marL="473195" indent="-231137">
              <a:buFont typeface="+mj-lt"/>
              <a:buAutoNum type="arabicPeriod"/>
            </a:pPr>
            <a:r>
              <a:rPr lang="es-ES" dirty="0" smtClean="0"/>
              <a:t>Postura “en decúbito”. Evitar los movimientos bruscos por riesgo de arritmia (fibrilación ventricular).</a:t>
            </a:r>
          </a:p>
          <a:p>
            <a:pPr marL="473195" indent="-231137">
              <a:buFont typeface="+mj-lt"/>
              <a:buAutoNum type="arabicPeriod"/>
            </a:pPr>
            <a:r>
              <a:rPr lang="es-ES" dirty="0" smtClean="0"/>
              <a:t>Suero y electrolitos. Oxígeno. No corregir la hiperglucemia inicial. Antibióticos hasta descartar infección.</a:t>
            </a:r>
          </a:p>
          <a:p>
            <a:pPr marL="473195" indent="-231137">
              <a:buFont typeface="+mj-lt"/>
              <a:buAutoNum type="arabicPeriod"/>
            </a:pPr>
            <a:r>
              <a:rPr lang="es-ES" dirty="0" smtClean="0"/>
              <a:t>Si se acompaña de etilismo, administrar </a:t>
            </a:r>
            <a:r>
              <a:rPr lang="es-ES" dirty="0" err="1" smtClean="0"/>
              <a:t>tiamina</a:t>
            </a:r>
            <a:r>
              <a:rPr lang="es-ES" dirty="0" smtClean="0"/>
              <a:t>.</a:t>
            </a:r>
          </a:p>
          <a:p>
            <a:pPr marL="473195" indent="-231137">
              <a:buFont typeface="+mj-lt"/>
              <a:buAutoNum type="arabicPeriod"/>
            </a:pPr>
            <a:r>
              <a:rPr lang="es-ES" dirty="0" smtClean="0"/>
              <a:t>Recalentamiento externo pasivo, mediante mantas. Cuidado con el recalentamiento activo (manta eléctrica) pues puede producir una rápida vasodilatación y shock.</a:t>
            </a:r>
          </a:p>
          <a:p>
            <a:pPr marL="473195" indent="-231137">
              <a:buFont typeface="+mj-lt"/>
              <a:buAutoNum type="arabicPeriod"/>
            </a:pPr>
            <a:endParaRPr lang="es-ES" dirty="0" smtClean="0"/>
          </a:p>
          <a:p>
            <a:pPr lvl="0">
              <a:buFont typeface="Arial" pitchFamily="34" charset="0"/>
              <a:buChar char="•"/>
            </a:pPr>
            <a:r>
              <a:rPr lang="es-ES" dirty="0" smtClean="0"/>
              <a:t> Congelación: es el daño a la piel y los tejidos internos producidos por un frío extremo durante un tiempo prolongado. Suele afectar a zonas distales como manos, pies, orejas, etc. Los efectos del frio no se limitan solo a la piel, pueden afectar a músculos, órganos y vasos. </a:t>
            </a:r>
          </a:p>
          <a:p>
            <a:pPr lvl="0">
              <a:buFont typeface="Arial" pitchFamily="34" charset="0"/>
              <a:buChar char="•"/>
            </a:pPr>
            <a:endParaRPr lang="es-ES" dirty="0" smtClean="0"/>
          </a:p>
          <a:p>
            <a:pPr lvl="0">
              <a:buFont typeface="Arial" pitchFamily="34" charset="0"/>
              <a:buChar char="•"/>
            </a:pPr>
            <a:r>
              <a:rPr lang="es-ES" dirty="0" smtClean="0"/>
              <a:t> Ante una congelación debe comprobarse si existe hipotermia, y, ser tratada en primer lugar.</a:t>
            </a:r>
          </a:p>
          <a:p>
            <a:pPr lvl="0">
              <a:buFont typeface="Arial" pitchFamily="34" charset="0"/>
              <a:buChar char="•"/>
            </a:pPr>
            <a:endParaRPr lang="es-ES" dirty="0" smtClean="0"/>
          </a:p>
          <a:p>
            <a:pPr lvl="0">
              <a:buFont typeface="Arial" pitchFamily="34" charset="0"/>
              <a:buChar char="•"/>
            </a:pPr>
            <a:r>
              <a:rPr lang="es-ES" dirty="0" smtClean="0"/>
              <a:t> Para llegar a la congelación por la acción del frio se pasa por una serie de fases: vasoconstricción, anoxia, vasodilatación reactiva, edemas y ampollas.</a:t>
            </a:r>
          </a:p>
          <a:p>
            <a:pPr lvl="0"/>
            <a:endParaRPr lang="es-ES" dirty="0" smtClean="0"/>
          </a:p>
          <a:p>
            <a:pPr lvl="0">
              <a:buFont typeface="Arial" pitchFamily="34" charset="0"/>
              <a:buChar char="•"/>
            </a:pPr>
            <a:r>
              <a:rPr lang="es-ES" dirty="0" smtClean="0"/>
              <a:t> Grados de Congelación:  </a:t>
            </a:r>
          </a:p>
          <a:p>
            <a:pPr marL="473195"/>
            <a:r>
              <a:rPr lang="es-ES" dirty="0" smtClean="0"/>
              <a:t>1º Grado: palidez extrema sin dolor al principio. Más tarde sensación de pinchazos.</a:t>
            </a:r>
          </a:p>
          <a:p>
            <a:pPr marL="473195"/>
            <a:r>
              <a:rPr lang="es-ES" dirty="0" smtClean="0"/>
              <a:t>2º Grado: color amoratado, aparición de ampollas o flictenas, tensión y dolor que aumenta con el calor. Tras secarse las ampollas, aparecen costras negras.</a:t>
            </a:r>
          </a:p>
          <a:p>
            <a:pPr marL="473195"/>
            <a:r>
              <a:rPr lang="es-ES" dirty="0" smtClean="0"/>
              <a:t>3º Grado: necrosis (muerte) de tejidos y escaras. En este grado la amputación es la única opción.</a:t>
            </a:r>
          </a:p>
          <a:p>
            <a:pPr lvl="0"/>
            <a:endParaRPr lang="es-ES" dirty="0" smtClean="0"/>
          </a:p>
          <a:p>
            <a:pPr lvl="0">
              <a:buFont typeface="Arial" pitchFamily="34" charset="0"/>
              <a:buChar char="•"/>
            </a:pPr>
            <a:r>
              <a:rPr lang="es-ES" dirty="0" smtClean="0"/>
              <a:t> Actuación ante una Congelación:</a:t>
            </a:r>
          </a:p>
          <a:p>
            <a:pPr marL="231137" indent="-231137">
              <a:buFont typeface="+mj-lt"/>
              <a:buAutoNum type="arabicPeriod"/>
            </a:pPr>
            <a:r>
              <a:rPr lang="es-ES" dirty="0" smtClean="0"/>
              <a:t>Proteger del frío, trasladar a un lugar cálido y quitar la ropa mojada o húmeda. </a:t>
            </a:r>
          </a:p>
          <a:p>
            <a:pPr marL="231137" indent="-231137">
              <a:buFont typeface="+mj-lt"/>
              <a:buAutoNum type="arabicPeriod"/>
            </a:pPr>
            <a:r>
              <a:rPr lang="es-ES" dirty="0" smtClean="0"/>
              <a:t>Comprobar si sufre hipotermia, y ser tratada en primer lugar.</a:t>
            </a:r>
          </a:p>
          <a:p>
            <a:pPr marL="231137" indent="-231137">
              <a:buFont typeface="+mj-lt"/>
              <a:buAutoNum type="arabicPeriod"/>
            </a:pPr>
            <a:r>
              <a:rPr lang="es-ES" dirty="0" smtClean="0"/>
              <a:t>Si mantiene el nivel de consciencia, tomar bebidas calientes.</a:t>
            </a:r>
          </a:p>
          <a:p>
            <a:pPr marL="231137" indent="-231137">
              <a:buFont typeface="+mj-lt"/>
              <a:buAutoNum type="arabicPeriod"/>
            </a:pPr>
            <a:r>
              <a:rPr lang="es-ES" dirty="0" smtClean="0"/>
              <a:t>Envolver las zonas afectadas en compresas estériles (separar los dedos de las manos y pies).</a:t>
            </a:r>
          </a:p>
          <a:p>
            <a:pPr marL="231137" indent="-231137">
              <a:buFont typeface="+mj-lt"/>
              <a:buAutoNum type="arabicPeriod"/>
            </a:pPr>
            <a:r>
              <a:rPr lang="es-ES" dirty="0" smtClean="0"/>
              <a:t>Calentar la zona y entonces puede sentir ardor, hinchazón y cambios de color.</a:t>
            </a:r>
          </a:p>
          <a:p>
            <a:pPr marL="231137" indent="-231137">
              <a:buFont typeface="+mj-lt"/>
              <a:buAutoNum type="arabicPeriod"/>
            </a:pPr>
            <a:r>
              <a:rPr lang="es-ES" dirty="0" smtClean="0"/>
              <a:t>Elevar el miembro para evitar el edema, y mover las zonas descongeladas lo menos posible.</a:t>
            </a:r>
          </a:p>
          <a:p>
            <a:pPr marL="231137" indent="-231137">
              <a:buFont typeface="+mj-lt"/>
              <a:buAutoNum type="arabicPeriod"/>
            </a:pPr>
            <a:r>
              <a:rPr lang="es-ES" dirty="0" smtClean="0"/>
              <a:t>Proceder al traslado, tumbado y cubierto con mantas, a Urgencias.</a:t>
            </a:r>
          </a:p>
          <a:p>
            <a:endParaRPr lang="es-ES" b="0" dirty="0" smtClean="0"/>
          </a:p>
          <a:p>
            <a:endParaRPr lang="es-ES" dirty="0" smtClean="0"/>
          </a:p>
          <a:p>
            <a:endParaRPr lang="es-ES" dirty="0" smtClean="0"/>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81</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fontAlgn="base">
              <a:buFont typeface="Arial" pitchFamily="34" charset="0"/>
              <a:buChar char="•"/>
            </a:pPr>
            <a:r>
              <a:rPr lang="es-ES" dirty="0" smtClean="0"/>
              <a:t> Síndrome caracterizado por una progresiva y generalizada pérdida de masa y fuerza muscular esquelética con riesgo  de resultados negativos como discapacidad física, peor calidad de vida y muerte.</a:t>
            </a:r>
          </a:p>
          <a:p>
            <a:pPr fontAlgn="base">
              <a:buFont typeface="Arial" pitchFamily="34" charset="0"/>
              <a:buNone/>
            </a:pPr>
            <a:endParaRPr lang="es-ES" dirty="0" smtClean="0"/>
          </a:p>
          <a:p>
            <a:pPr fontAlgn="base">
              <a:buFont typeface="Arial" pitchFamily="34" charset="0"/>
              <a:buChar char="•"/>
            </a:pPr>
            <a:r>
              <a:rPr lang="es-ES" dirty="0" smtClean="0"/>
              <a:t> La </a:t>
            </a:r>
            <a:r>
              <a:rPr lang="es-ES" dirty="0" err="1" smtClean="0"/>
              <a:t>sarcopenia</a:t>
            </a:r>
            <a:r>
              <a:rPr lang="es-ES" dirty="0" smtClean="0"/>
              <a:t> cumple todos los criterios de un gran </a:t>
            </a:r>
            <a:r>
              <a:rPr lang="es-ES" b="1" dirty="0" smtClean="0"/>
              <a:t>síndrome geriátrico</a:t>
            </a:r>
          </a:p>
          <a:p>
            <a:pPr lvl="1" fontAlgn="base"/>
            <a:r>
              <a:rPr lang="es-ES" dirty="0" smtClean="0"/>
              <a:t>1.- Alta prevalencia</a:t>
            </a:r>
          </a:p>
          <a:p>
            <a:pPr lvl="1" fontAlgn="base"/>
            <a:r>
              <a:rPr lang="es-ES" dirty="0" smtClean="0"/>
              <a:t>2.- Factores de riesgo comunes: edad, deterioro de la movilidad, alteración de la cognición y de la función</a:t>
            </a:r>
          </a:p>
          <a:p>
            <a:pPr lvl="1" fontAlgn="base"/>
            <a:r>
              <a:rPr lang="es-ES" dirty="0" smtClean="0"/>
              <a:t>3.- Dramáticas consecuencias: fragilidad, discapacidad y mortalidad</a:t>
            </a:r>
          </a:p>
          <a:p>
            <a:pPr fontAlgn="base">
              <a:buFont typeface="Arial" pitchFamily="34" charset="0"/>
              <a:buChar char="•"/>
            </a:pPr>
            <a:r>
              <a:rPr lang="es-ES" dirty="0" smtClean="0"/>
              <a:t> </a:t>
            </a:r>
            <a:r>
              <a:rPr lang="es-ES" b="1" dirty="0" smtClean="0"/>
              <a:t>Prevalencia:</a:t>
            </a:r>
          </a:p>
          <a:p>
            <a:pPr lvl="1" fontAlgn="base">
              <a:buFont typeface="Arial" pitchFamily="34" charset="0"/>
              <a:buNone/>
            </a:pPr>
            <a:r>
              <a:rPr lang="es-ES" b="1" dirty="0" smtClean="0"/>
              <a:t>1.-Baumgartner et al.</a:t>
            </a:r>
            <a:r>
              <a:rPr lang="es-ES" dirty="0" smtClean="0"/>
              <a:t> (impedancia  </a:t>
            </a:r>
            <a:r>
              <a:rPr lang="es-ES" dirty="0" err="1" smtClean="0"/>
              <a:t>bioeléctrica</a:t>
            </a:r>
            <a:r>
              <a:rPr lang="es-ES" dirty="0" smtClean="0"/>
              <a:t>): frecuencia en hombres entre 70-75 años, 20% y en mayores de 80 años más del 50%. En mujeres entre 70-75, 25% y en mayores de 80 años, 40%.</a:t>
            </a:r>
          </a:p>
          <a:p>
            <a:pPr lvl="1" fontAlgn="base"/>
            <a:r>
              <a:rPr lang="es-ES" b="1" dirty="0" smtClean="0"/>
              <a:t>2.-Baumgartner et al  </a:t>
            </a:r>
            <a:r>
              <a:rPr lang="es-ES" dirty="0" smtClean="0"/>
              <a:t>(</a:t>
            </a:r>
            <a:r>
              <a:rPr lang="es-ES" dirty="0" err="1" smtClean="0"/>
              <a:t>absorciometría</a:t>
            </a:r>
            <a:r>
              <a:rPr lang="es-ES" dirty="0" smtClean="0"/>
              <a:t>  dual DXA): hombres entre los 60-70 años, 13,5% y en  mayores de 80 años, 29% ; en mujeres son inferiores entre 60-70 años, 8,8% y en mayores de 80 años, 16%.</a:t>
            </a:r>
          </a:p>
          <a:p>
            <a:pPr lvl="1" fontAlgn="base"/>
            <a:r>
              <a:rPr lang="es-ES" b="1" dirty="0" smtClean="0"/>
              <a:t>3.- El Estudio NHANES III:</a:t>
            </a:r>
            <a:r>
              <a:rPr lang="es-ES" dirty="0" smtClean="0"/>
              <a:t> 35% en mayores de 60 años en forma de </a:t>
            </a:r>
            <a:r>
              <a:rPr lang="es-ES" dirty="0" err="1" smtClean="0"/>
              <a:t>sarcopenia</a:t>
            </a:r>
            <a:r>
              <a:rPr lang="es-ES" dirty="0" smtClean="0"/>
              <a:t> moderada y 10% para las formas severas</a:t>
            </a:r>
          </a:p>
          <a:p>
            <a:pPr lvl="0" fontAlgn="base">
              <a:buFont typeface="Arial" pitchFamily="34" charset="0"/>
              <a:buChar char="•"/>
            </a:pP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82</a:t>
            </a:fld>
            <a:endParaRPr lang="es-E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77500" lnSpcReduction="20000"/>
          </a:bodyPr>
          <a:lstStyle/>
          <a:p>
            <a:pPr fontAlgn="base">
              <a:buFont typeface="Arial" pitchFamily="34" charset="0"/>
              <a:buNone/>
            </a:pPr>
            <a:r>
              <a:rPr lang="es-ES" b="1" dirty="0" smtClean="0"/>
              <a:t>E</a:t>
            </a:r>
            <a:r>
              <a:rPr lang="es-ES" b="1" dirty="0" smtClean="0"/>
              <a:t>TIOLOGÍA DE LA SARCOPENIA</a:t>
            </a:r>
            <a:r>
              <a:rPr lang="es-ES" dirty="0" smtClean="0"/>
              <a:t>: claramente multifactorial. </a:t>
            </a:r>
          </a:p>
          <a:p>
            <a:pPr fontAlgn="base">
              <a:buFont typeface="Arial" pitchFamily="34" charset="0"/>
              <a:buNone/>
            </a:pPr>
            <a:endParaRPr lang="es-ES" dirty="0" smtClean="0"/>
          </a:p>
          <a:p>
            <a:pPr fontAlgn="base">
              <a:buFont typeface="Arial" pitchFamily="34" charset="0"/>
              <a:buChar char="•"/>
            </a:pPr>
            <a:r>
              <a:rPr lang="es-ES" dirty="0" smtClean="0"/>
              <a:t> El control de la masa muscular es fundamentalmente debido a un balance entre la síntesis de proteínas musculares y su perdida. </a:t>
            </a:r>
          </a:p>
          <a:p>
            <a:pPr fontAlgn="base">
              <a:buFont typeface="Arial" pitchFamily="34" charset="0"/>
              <a:buChar char="•"/>
            </a:pPr>
            <a:r>
              <a:rPr lang="es-ES" dirty="0" smtClean="0"/>
              <a:t> El ejercicio y la nutrición son elementos importantes en la síntesis proteica muscular y deben ser considerados como dianas terapéuticas.</a:t>
            </a:r>
          </a:p>
          <a:p>
            <a:pPr fontAlgn="base">
              <a:buFont typeface="Arial" pitchFamily="34" charset="0"/>
              <a:buChar char="•"/>
            </a:pPr>
            <a:endParaRPr lang="es-ES" dirty="0" smtClean="0"/>
          </a:p>
          <a:p>
            <a:pPr lvl="1" fontAlgn="base"/>
            <a:r>
              <a:rPr lang="es-ES" b="1" dirty="0" smtClean="0"/>
              <a:t>1.- Mecanismos neurales: </a:t>
            </a:r>
            <a:r>
              <a:rPr lang="es-ES" dirty="0" smtClean="0"/>
              <a:t>Estos mecanismos actuarían a través de diversos sistemas de actuación:</a:t>
            </a:r>
          </a:p>
          <a:p>
            <a:pPr fontAlgn="base"/>
            <a:r>
              <a:rPr lang="es-ES" dirty="0" smtClean="0"/>
              <a:t>	Regulación a la baja del sistema </a:t>
            </a:r>
            <a:r>
              <a:rPr lang="es-ES" dirty="0" err="1" smtClean="0"/>
              <a:t>dopaminérgico</a:t>
            </a:r>
            <a:r>
              <a:rPr lang="es-ES" dirty="0" smtClean="0"/>
              <a:t> que produce reducción de la motivación y de la 	intensidad de la fuerza.</a:t>
            </a:r>
          </a:p>
          <a:p>
            <a:pPr fontAlgn="base"/>
            <a:r>
              <a:rPr lang="es-ES" dirty="0" smtClean="0"/>
              <a:t>	Fallos en los programas de adaptación motora que produce una disminución en el control motor y 	en la velocidad</a:t>
            </a:r>
          </a:p>
          <a:p>
            <a:pPr fontAlgn="base"/>
            <a:r>
              <a:rPr lang="es-ES" dirty="0" smtClean="0"/>
              <a:t>	Remodelación de los circuitos espinales con reducción de loa respuesta a los estímulos sensoriales y 	reducción en la coordinación y en el tiempo de reacción</a:t>
            </a:r>
          </a:p>
          <a:p>
            <a:pPr fontAlgn="base"/>
            <a:r>
              <a:rPr lang="es-ES" dirty="0" smtClean="0"/>
              <a:t>	Cambios en el sistema neuromuscular periférico</a:t>
            </a:r>
          </a:p>
          <a:p>
            <a:pPr lvl="1" fontAlgn="base"/>
            <a:r>
              <a:rPr lang="es-ES" b="1" dirty="0" smtClean="0"/>
              <a:t>2.- Nutrición:</a:t>
            </a:r>
            <a:r>
              <a:rPr lang="es-ES" dirty="0" smtClean="0"/>
              <a:t> Los aminoácidos esenciales, sobre todo la leucina, actúan directamente estimulándola síntesis de proteína muscular, mientras que los aminoácidos no esenciales parecen no tener un gran papel en la síntesis muscular. Los músculos de los mayores son menos sensibles a los efectos anabólicos de pequeñas dosis de leucina, mientras que se mantiene la respuesta anabólica a dosis mayores</a:t>
            </a:r>
          </a:p>
          <a:p>
            <a:pPr lvl="1" fontAlgn="base"/>
            <a:r>
              <a:rPr lang="es-ES" b="1" dirty="0" smtClean="0"/>
              <a:t>3.-Ejercicio: </a:t>
            </a:r>
            <a:r>
              <a:rPr lang="es-ES" dirty="0" smtClean="0"/>
              <a:t>Los ejercicios de resistencia incrementan la síntesis de proteínas musculares, la masa esquelética y la fuerza en las personas mayores, incluso en los frágiles. Sin embargo, esta capacidad es menor en los mayores que en los jóvenes e incluso en mujeres mayores de 85 años la respuesta está bloqueada.</a:t>
            </a:r>
          </a:p>
          <a:p>
            <a:pPr lvl="1" fontAlgn="base"/>
            <a:r>
              <a:rPr lang="es-ES" b="1" dirty="0" smtClean="0"/>
              <a:t>4.-Disfuncion endotelial: </a:t>
            </a:r>
            <a:r>
              <a:rPr lang="es-ES" dirty="0" smtClean="0"/>
              <a:t>se plantean en el proceso de envejecimiento si la resistencia a insulina es solo un producto de la disfunción endotelial. Uno de los efectos de la insulina es aumentar la perfusión muscular al inducir una vasodilatación dependiente del óxido nítrico. Los cambios que produce la insulina en la síntesis de proteínas musculares están más relacionados con los cambios en la perfusión y en la liberación de aminoácidos hacia el músculo.</a:t>
            </a:r>
          </a:p>
          <a:p>
            <a:pPr lvl="1" fontAlgn="base"/>
            <a:r>
              <a:rPr lang="es-ES" b="1" dirty="0" smtClean="0"/>
              <a:t>5.- Inflamación y estrés </a:t>
            </a:r>
            <a:r>
              <a:rPr lang="es-ES" b="1" dirty="0" err="1" smtClean="0"/>
              <a:t>oxidativo</a:t>
            </a:r>
            <a:r>
              <a:rPr lang="es-ES" b="1" dirty="0" smtClean="0"/>
              <a:t>: </a:t>
            </a:r>
            <a:r>
              <a:rPr lang="es-ES" dirty="0" smtClean="0"/>
              <a:t>Se incrementan con la edad y ambos son contribuyentes importantes de la disfunción endotelial y la </a:t>
            </a:r>
            <a:r>
              <a:rPr lang="es-ES" dirty="0" err="1" smtClean="0"/>
              <a:t>sarcopenia</a:t>
            </a:r>
            <a:r>
              <a:rPr lang="es-ES" dirty="0" smtClean="0"/>
              <a:t> TNF-α, en concreto puede reducir la vasodilatación endotelial alterando por disrupción en la comunicación intercelular, en consecuencia, alterando la coordinación a la respuesta vasodilatadora. La inflamación además de contribuir a la disfunción endotelial y, en consecuencia a la resistencia a insulina en el anabolismo proteico, también puede actuar directamente sobre las proteínas musculares degradándolas.</a:t>
            </a:r>
          </a:p>
          <a:p>
            <a:pPr lvl="1" fontAlgn="base"/>
            <a:r>
              <a:rPr lang="es-ES" b="1" dirty="0" smtClean="0"/>
              <a:t>6.- </a:t>
            </a:r>
            <a:r>
              <a:rPr lang="es-ES" b="1" dirty="0" err="1" smtClean="0"/>
              <a:t>Disregulación</a:t>
            </a:r>
            <a:r>
              <a:rPr lang="es-ES" b="1" dirty="0" smtClean="0"/>
              <a:t> </a:t>
            </a:r>
            <a:r>
              <a:rPr lang="es-ES" b="1" dirty="0" err="1" smtClean="0"/>
              <a:t>MicroRNA</a:t>
            </a:r>
            <a:r>
              <a:rPr lang="es-ES" b="1" dirty="0" smtClean="0"/>
              <a:t>: </a:t>
            </a:r>
            <a:r>
              <a:rPr lang="es-ES" dirty="0" smtClean="0"/>
              <a:t>se ha descubierto que la expresión de </a:t>
            </a:r>
            <a:r>
              <a:rPr lang="es-ES" dirty="0" err="1" smtClean="0"/>
              <a:t>microRNA</a:t>
            </a:r>
            <a:r>
              <a:rPr lang="es-ES" dirty="0" smtClean="0"/>
              <a:t> (</a:t>
            </a:r>
            <a:r>
              <a:rPr lang="es-ES" dirty="0" err="1" smtClean="0"/>
              <a:t>miRNA</a:t>
            </a:r>
            <a:r>
              <a:rPr lang="es-ES" dirty="0" smtClean="0"/>
              <a:t>) es totalmente diferente en mayores que en jóvenes. Específicamente la familia Let-7 del </a:t>
            </a:r>
            <a:r>
              <a:rPr lang="es-ES" dirty="0" err="1" smtClean="0"/>
              <a:t>MiRNA</a:t>
            </a:r>
            <a:r>
              <a:rPr lang="es-ES" dirty="0" smtClean="0"/>
              <a:t> está elevada de forma significativa en los mayores, y esto se asocia con una inhibición del ciclo celular y modifica el crecimiento, proliferación, diferenciación de todas las células.</a:t>
            </a:r>
          </a:p>
          <a:p>
            <a:pPr>
              <a:buFont typeface="Arial" pitchFamily="34" charset="0"/>
              <a:buChar char="•"/>
            </a:pPr>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83</a:t>
            </a:fld>
            <a:endParaRPr lang="es-E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47500" lnSpcReduction="20000"/>
          </a:bodyPr>
          <a:lstStyle/>
          <a:p>
            <a:r>
              <a:rPr lang="es-ES" b="1" dirty="0" smtClean="0"/>
              <a:t>DIAGNÓSTICO DE LA SARCOPENIA:</a:t>
            </a:r>
            <a:r>
              <a:rPr lang="es-ES" dirty="0" smtClean="0"/>
              <a:t> se debe establecer a base a la masa, la fuerza y la función muscular:</a:t>
            </a:r>
          </a:p>
          <a:p>
            <a:pPr fontAlgn="base"/>
            <a:endParaRPr lang="es-ES" dirty="0" smtClean="0"/>
          </a:p>
          <a:p>
            <a:pPr lvl="1" fontAlgn="base"/>
            <a:r>
              <a:rPr lang="es-ES" b="1" dirty="0" smtClean="0"/>
              <a:t>1.- La medida de la masa muscular: </a:t>
            </a:r>
            <a:r>
              <a:rPr lang="es-ES" dirty="0" smtClean="0"/>
              <a:t>se puede realizar mediante los siguientes métodos:</a:t>
            </a:r>
          </a:p>
          <a:p>
            <a:pPr lvl="2" fontAlgn="base">
              <a:buFont typeface="Arial" pitchFamily="34" charset="0"/>
              <a:buChar char="•"/>
            </a:pPr>
            <a:r>
              <a:rPr lang="es-ES" dirty="0" smtClean="0"/>
              <a:t> Índice de masa muscular: cantidad de masa muscular en relación con la estatura</a:t>
            </a:r>
          </a:p>
          <a:p>
            <a:pPr lvl="2" fontAlgn="base">
              <a:buFont typeface="Arial" pitchFamily="34" charset="0"/>
              <a:buChar char="•"/>
            </a:pPr>
            <a:r>
              <a:rPr lang="es-ES" dirty="0" smtClean="0"/>
              <a:t> Índice de masa esquelética: porcentaje de masa muscular en relación con el peso corporal</a:t>
            </a:r>
          </a:p>
          <a:p>
            <a:pPr lvl="2" fontAlgn="base">
              <a:buFont typeface="Arial" pitchFamily="34" charset="0"/>
              <a:buChar char="•"/>
            </a:pPr>
            <a:r>
              <a:rPr lang="es-ES" dirty="0" smtClean="0"/>
              <a:t> Tomografía Axial </a:t>
            </a:r>
            <a:r>
              <a:rPr lang="es-ES" dirty="0" err="1" smtClean="0"/>
              <a:t>Computerizada</a:t>
            </a:r>
            <a:r>
              <a:rPr lang="es-ES" dirty="0" smtClean="0"/>
              <a:t> (TAC) o Resonancia Nuclear Magnética (RNM)</a:t>
            </a:r>
          </a:p>
          <a:p>
            <a:pPr lvl="2" fontAlgn="base">
              <a:buFont typeface="Arial" pitchFamily="34" charset="0"/>
              <a:buChar char="•"/>
            </a:pPr>
            <a:r>
              <a:rPr lang="es-ES" dirty="0" smtClean="0"/>
              <a:t> </a:t>
            </a:r>
            <a:r>
              <a:rPr lang="es-ES" dirty="0" err="1" smtClean="0"/>
              <a:t>Absorciometría</a:t>
            </a:r>
            <a:r>
              <a:rPr lang="es-ES" dirty="0" smtClean="0"/>
              <a:t> dual (DXA)</a:t>
            </a:r>
          </a:p>
          <a:p>
            <a:pPr lvl="2" fontAlgn="base">
              <a:buFont typeface="Arial" pitchFamily="34" charset="0"/>
              <a:buChar char="•"/>
            </a:pPr>
            <a:r>
              <a:rPr lang="es-ES" dirty="0" smtClean="0"/>
              <a:t> </a:t>
            </a:r>
            <a:r>
              <a:rPr lang="es-ES" dirty="0" err="1" smtClean="0"/>
              <a:t>Bioimpedanciometría</a:t>
            </a:r>
            <a:r>
              <a:rPr lang="es-ES" dirty="0" smtClean="0"/>
              <a:t> (BIA)</a:t>
            </a:r>
          </a:p>
          <a:p>
            <a:pPr lvl="2" fontAlgn="base">
              <a:buFont typeface="Arial" pitchFamily="34" charset="0"/>
              <a:buChar char="•"/>
            </a:pPr>
            <a:r>
              <a:rPr lang="es-ES" dirty="0" smtClean="0"/>
              <a:t> Excreción urinaria de </a:t>
            </a:r>
            <a:r>
              <a:rPr lang="es-ES" dirty="0" err="1" smtClean="0"/>
              <a:t>creatinina</a:t>
            </a:r>
            <a:endParaRPr lang="es-ES" dirty="0" smtClean="0"/>
          </a:p>
          <a:p>
            <a:pPr lvl="1" fontAlgn="base"/>
            <a:r>
              <a:rPr lang="es-ES" b="1" dirty="0" smtClean="0"/>
              <a:t>2.- La fuerza muscular se determina:</a:t>
            </a:r>
            <a:endParaRPr lang="es-ES" dirty="0" smtClean="0"/>
          </a:p>
          <a:p>
            <a:pPr lvl="2" fontAlgn="base">
              <a:buFont typeface="Arial" pitchFamily="34" charset="0"/>
              <a:buChar char="•"/>
            </a:pPr>
            <a:r>
              <a:rPr lang="es-ES" dirty="0" smtClean="0"/>
              <a:t> En los miembros superiores mediante el </a:t>
            </a:r>
            <a:r>
              <a:rPr lang="es-ES" b="1" dirty="0" err="1" smtClean="0"/>
              <a:t>handgrip</a:t>
            </a:r>
            <a:r>
              <a:rPr lang="es-ES" dirty="0" smtClean="0"/>
              <a:t> realizado con un dinamómetro (tipo </a:t>
            </a:r>
            <a:r>
              <a:rPr lang="es-ES" dirty="0" err="1" smtClean="0"/>
              <a:t>Juumpa</a:t>
            </a:r>
            <a:r>
              <a:rPr lang="es-ES" dirty="0" smtClean="0"/>
              <a:t>)</a:t>
            </a:r>
          </a:p>
          <a:p>
            <a:pPr lvl="2" fontAlgn="base">
              <a:buFont typeface="Arial" pitchFamily="34" charset="0"/>
              <a:buChar char="•"/>
            </a:pPr>
            <a:r>
              <a:rPr lang="es-ES" dirty="0" smtClean="0"/>
              <a:t> En miembros inferiores mediante la fuerza de </a:t>
            </a:r>
            <a:r>
              <a:rPr lang="es-ES" b="1" dirty="0" err="1" smtClean="0"/>
              <a:t>flexoextension</a:t>
            </a:r>
            <a:r>
              <a:rPr lang="es-ES" dirty="0" smtClean="0"/>
              <a:t> medida a través del </a:t>
            </a:r>
            <a:r>
              <a:rPr lang="es-ES" dirty="0" err="1" smtClean="0"/>
              <a:t>Double</a:t>
            </a:r>
            <a:r>
              <a:rPr lang="es-ES" dirty="0" smtClean="0"/>
              <a:t> </a:t>
            </a:r>
            <a:r>
              <a:rPr lang="es-ES" dirty="0" err="1" smtClean="0"/>
              <a:t>Leg</a:t>
            </a:r>
            <a:r>
              <a:rPr lang="es-ES" dirty="0" smtClean="0"/>
              <a:t> </a:t>
            </a:r>
            <a:r>
              <a:rPr lang="es-ES" dirty="0" err="1" smtClean="0"/>
              <a:t>Press</a:t>
            </a:r>
            <a:r>
              <a:rPr lang="es-ES" dirty="0" smtClean="0"/>
              <a:t> o el </a:t>
            </a:r>
            <a:r>
              <a:rPr lang="es-ES" dirty="0" err="1" smtClean="0"/>
              <a:t>Nottingham</a:t>
            </a:r>
            <a:r>
              <a:rPr lang="es-ES" dirty="0" smtClean="0"/>
              <a:t> </a:t>
            </a:r>
            <a:r>
              <a:rPr lang="es-ES" dirty="0" err="1" smtClean="0"/>
              <a:t>Power</a:t>
            </a:r>
            <a:r>
              <a:rPr lang="es-ES" dirty="0" smtClean="0"/>
              <a:t> </a:t>
            </a:r>
            <a:r>
              <a:rPr lang="es-ES" dirty="0" err="1" smtClean="0"/>
              <a:t>Rig</a:t>
            </a:r>
            <a:endParaRPr lang="es-ES" dirty="0" smtClean="0"/>
          </a:p>
          <a:p>
            <a:pPr lvl="1" eaLnBrk="0" fontAlgn="base" hangingPunct="0"/>
            <a:r>
              <a:rPr lang="es-ES" b="1" dirty="0" smtClean="0"/>
              <a:t>3.- La función muscular: </a:t>
            </a:r>
            <a:r>
              <a:rPr lang="es-ES" dirty="0" smtClean="0"/>
              <a:t>puede analizarse a través de instrumentos o escalas los más difundidos son:</a:t>
            </a:r>
          </a:p>
          <a:p>
            <a:pPr lvl="2" eaLnBrk="0" fontAlgn="base" hangingPunct="0">
              <a:buFont typeface="Arial" pitchFamily="34" charset="0"/>
              <a:buChar char="•"/>
            </a:pPr>
            <a:r>
              <a:rPr lang="es-ES" dirty="0" smtClean="0"/>
              <a:t> </a:t>
            </a:r>
            <a:r>
              <a:rPr lang="en-US" dirty="0" smtClean="0"/>
              <a:t>Timed get up and go test</a:t>
            </a:r>
            <a:endParaRPr lang="es-ES" dirty="0" smtClean="0"/>
          </a:p>
          <a:p>
            <a:pPr lvl="2" eaLnBrk="0" fontAlgn="base" hangingPunct="0">
              <a:buFont typeface="Arial" pitchFamily="34" charset="0"/>
              <a:buChar char="•"/>
            </a:pPr>
            <a:r>
              <a:rPr lang="en-US" dirty="0" smtClean="0"/>
              <a:t> Stair climb power test</a:t>
            </a:r>
            <a:endParaRPr lang="es-ES" dirty="0" smtClean="0"/>
          </a:p>
          <a:p>
            <a:pPr lvl="2" eaLnBrk="0" fontAlgn="base" hangingPunct="0">
              <a:buFont typeface="Arial" pitchFamily="34" charset="0"/>
              <a:buChar char="•"/>
            </a:pPr>
            <a:r>
              <a:rPr lang="en-US" dirty="0" smtClean="0"/>
              <a:t> Short  Physical Performance Battery</a:t>
            </a:r>
            <a:endParaRPr lang="es-ES" dirty="0" smtClean="0"/>
          </a:p>
          <a:p>
            <a:pPr>
              <a:buFont typeface="Arial" pitchFamily="34" charset="0"/>
              <a:buNone/>
            </a:pPr>
            <a:endParaRPr lang="es-ES" b="1" dirty="0" smtClean="0"/>
          </a:p>
          <a:p>
            <a:pPr>
              <a:buFont typeface="Arial" pitchFamily="34" charset="0"/>
              <a:buNone/>
            </a:pPr>
            <a:r>
              <a:rPr lang="es-ES" b="1" dirty="0" smtClean="0"/>
              <a:t>TRATAMIENTO DE LA SARCOPENIA:</a:t>
            </a:r>
          </a:p>
          <a:p>
            <a:pPr fontAlgn="base"/>
            <a:r>
              <a:rPr lang="es-ES" b="1" dirty="0" smtClean="0"/>
              <a:t> </a:t>
            </a:r>
            <a:endParaRPr lang="es-ES" dirty="0" smtClean="0"/>
          </a:p>
          <a:p>
            <a:pPr fontAlgn="base">
              <a:buFont typeface="Arial" pitchFamily="34" charset="0"/>
              <a:buChar char="•"/>
            </a:pPr>
            <a:r>
              <a:rPr lang="es-ES" dirty="0" smtClean="0"/>
              <a:t> El tratamiento de la </a:t>
            </a:r>
            <a:r>
              <a:rPr lang="es-ES" dirty="0" err="1" smtClean="0"/>
              <a:t>sarcopenia</a:t>
            </a:r>
            <a:r>
              <a:rPr lang="es-ES" dirty="0" smtClean="0"/>
              <a:t> se realiza sobre dos pilares: nutrición y ejercicio. La utilidad de fármacos se encuentra en estos momentos en fase de investigación</a:t>
            </a:r>
          </a:p>
          <a:p>
            <a:pPr fontAlgn="base"/>
            <a:endParaRPr lang="es-ES" dirty="0" smtClean="0"/>
          </a:p>
          <a:p>
            <a:pPr lvl="1" fontAlgn="base"/>
            <a:r>
              <a:rPr lang="es-ES" b="1" dirty="0" smtClean="0"/>
              <a:t>1.- Nutrición:</a:t>
            </a:r>
          </a:p>
          <a:p>
            <a:pPr lvl="2" fontAlgn="base">
              <a:buFont typeface="Arial" pitchFamily="34" charset="0"/>
              <a:buChar char="•"/>
            </a:pPr>
            <a:r>
              <a:rPr lang="es-ES" dirty="0" smtClean="0"/>
              <a:t> La mayoría  de adultos se benefician de ingestas proteicas superiores a las establecidas por la </a:t>
            </a:r>
            <a:r>
              <a:rPr lang="es-ES" dirty="0" err="1" smtClean="0"/>
              <a:t>Dietary</a:t>
            </a:r>
            <a:r>
              <a:rPr lang="es-ES" dirty="0" smtClean="0"/>
              <a:t> </a:t>
            </a:r>
            <a:r>
              <a:rPr lang="es-ES" dirty="0" err="1" smtClean="0"/>
              <a:t>Reference</a:t>
            </a:r>
            <a:r>
              <a:rPr lang="es-ES" dirty="0" smtClean="0"/>
              <a:t> </a:t>
            </a:r>
            <a:r>
              <a:rPr lang="es-ES" dirty="0" err="1" smtClean="0"/>
              <a:t>Index</a:t>
            </a:r>
            <a:endParaRPr lang="es-ES" dirty="0" smtClean="0"/>
          </a:p>
          <a:p>
            <a:pPr lvl="2" fontAlgn="base">
              <a:buFont typeface="Arial" pitchFamily="34" charset="0"/>
              <a:buChar char="•"/>
            </a:pPr>
            <a:r>
              <a:rPr lang="es-ES" dirty="0" smtClean="0"/>
              <a:t> Los requerimientos de proteínas son proporcionales al peso corporal, no a la ingesta de energía, ya que esta se reduce con el envejecimiento.</a:t>
            </a:r>
          </a:p>
          <a:p>
            <a:pPr lvl="2" fontAlgn="base">
              <a:buFont typeface="Arial" pitchFamily="34" charset="0"/>
              <a:buChar char="•"/>
            </a:pPr>
            <a:r>
              <a:rPr lang="es-ES" dirty="0" smtClean="0"/>
              <a:t> La síntesis proteica muscular requiere al menos 30 gramos de proteínas totales o 15 gramos de aminoácidos esenciales. La leucina sería un aminoácido básico.</a:t>
            </a:r>
          </a:p>
          <a:p>
            <a:pPr lvl="2" fontAlgn="base">
              <a:buFont typeface="Arial" pitchFamily="34" charset="0"/>
              <a:buChar char="•"/>
            </a:pPr>
            <a:r>
              <a:rPr lang="es-ES" dirty="0" smtClean="0"/>
              <a:t> Un estilo de vida sedentario reduce la eficiencia de los aminoácidos. La calidad de la dieta y la actividad física son los factores limitantes para mantener un  adecuado recambio proteico que permita la regeneración muscular.</a:t>
            </a:r>
          </a:p>
          <a:p>
            <a:pPr lvl="2" fontAlgn="base">
              <a:buFont typeface="Arial" pitchFamily="34" charset="0"/>
              <a:buChar char="•"/>
            </a:pPr>
            <a:r>
              <a:rPr lang="es-ES" dirty="0" smtClean="0"/>
              <a:t> La edad altera la digestión y la </a:t>
            </a:r>
            <a:r>
              <a:rPr lang="es-ES" dirty="0" err="1" smtClean="0"/>
              <a:t>biodisponibilidad</a:t>
            </a:r>
            <a:r>
              <a:rPr lang="es-ES" dirty="0" smtClean="0"/>
              <a:t> de algunas proteínas. Las proteínas de la leche, se absorben mejor las proteínas procedentes del suero que las caseínas.</a:t>
            </a:r>
          </a:p>
          <a:p>
            <a:pPr lvl="2" fontAlgn="base">
              <a:buFont typeface="Arial" pitchFamily="34" charset="0"/>
              <a:buNone/>
            </a:pPr>
            <a:endParaRPr lang="es-ES" dirty="0" smtClean="0"/>
          </a:p>
          <a:p>
            <a:pPr lvl="1" fontAlgn="base">
              <a:buFont typeface="Arial" pitchFamily="34" charset="0"/>
              <a:buNone/>
            </a:pPr>
            <a:r>
              <a:rPr lang="es-ES" b="1" dirty="0" smtClean="0"/>
              <a:t>2.-Ejercicio:</a:t>
            </a:r>
            <a:r>
              <a:rPr lang="es-ES" dirty="0" smtClean="0"/>
              <a:t> Existen diversos tipos de ejercicio que mediante diversos mecanismos y en función de cada persona pueden ponerse en marcha: </a:t>
            </a:r>
          </a:p>
          <a:p>
            <a:pPr lvl="2" fontAlgn="base">
              <a:buFont typeface="Arial" pitchFamily="34" charset="0"/>
              <a:buChar char="•"/>
            </a:pPr>
            <a:r>
              <a:rPr lang="es-ES" dirty="0" smtClean="0"/>
              <a:t> </a:t>
            </a:r>
            <a:r>
              <a:rPr lang="es-ES" b="1" dirty="0" smtClean="0"/>
              <a:t>Aeróbico:</a:t>
            </a:r>
            <a:r>
              <a:rPr lang="es-ES" dirty="0" smtClean="0"/>
              <a:t> La American </a:t>
            </a:r>
            <a:r>
              <a:rPr lang="es-ES" dirty="0" err="1" smtClean="0"/>
              <a:t>College</a:t>
            </a:r>
            <a:r>
              <a:rPr lang="es-ES" dirty="0" smtClean="0"/>
              <a:t> of </a:t>
            </a:r>
            <a:r>
              <a:rPr lang="es-ES" dirty="0" err="1" smtClean="0"/>
              <a:t>Sports</a:t>
            </a:r>
            <a:r>
              <a:rPr lang="es-ES" dirty="0" smtClean="0"/>
              <a:t> Medicine y la American </a:t>
            </a:r>
            <a:r>
              <a:rPr lang="es-ES" dirty="0" err="1" smtClean="0"/>
              <a:t>Heart</a:t>
            </a:r>
            <a:r>
              <a:rPr lang="es-ES" dirty="0" smtClean="0"/>
              <a:t> </a:t>
            </a:r>
            <a:r>
              <a:rPr lang="es-ES" dirty="0" err="1" smtClean="0"/>
              <a:t>Association</a:t>
            </a:r>
            <a:r>
              <a:rPr lang="es-ES" dirty="0" smtClean="0"/>
              <a:t> han hecho especial énfasis hacia el ejercicio aeróbico realizado de forma regular. Siguiendo -estas guías se recomienda actividad de intensidad moderada durante 30-60 minutos/día y un ejercicio de mayor intensidad de 20-30 minutos/día. Estos ejercicios deben realizarse al menos 3 veces en semana, aunque es preferible 5 días en semana.</a:t>
            </a:r>
          </a:p>
          <a:p>
            <a:pPr lvl="2" fontAlgn="base">
              <a:buFont typeface="Arial" pitchFamily="34" charset="0"/>
              <a:buChar char="•"/>
            </a:pPr>
            <a:r>
              <a:rPr lang="es-ES" dirty="0" smtClean="0"/>
              <a:t> </a:t>
            </a:r>
            <a:r>
              <a:rPr lang="es-ES" b="1" dirty="0" smtClean="0"/>
              <a:t>Resistencia: </a:t>
            </a:r>
            <a:r>
              <a:rPr lang="es-ES" dirty="0" smtClean="0"/>
              <a:t>Realización de contracciones dinámicas o estáticas contra una resistencia. Aumentan masa y potencia muscular, equilibrio, capacidad aeróbica, flexibilidad, velocidad marcha. Un programa útil seria: 3 días/semana. 1-3 series de 8-12 repeticiones.</a:t>
            </a:r>
          </a:p>
          <a:p>
            <a:pPr lvl="2" fontAlgn="base">
              <a:buFont typeface="Arial" pitchFamily="34" charset="0"/>
              <a:buChar char="•"/>
            </a:pPr>
            <a:r>
              <a:rPr lang="es-ES" b="1" dirty="0" smtClean="0"/>
              <a:t> Equilibrio:</a:t>
            </a:r>
            <a:r>
              <a:rPr lang="es-ES" dirty="0" smtClean="0"/>
              <a:t> a modo de ejemplo el taichí, marcha en </a:t>
            </a:r>
            <a:r>
              <a:rPr lang="es-ES" dirty="0" err="1" smtClean="0"/>
              <a:t>tandem</a:t>
            </a:r>
            <a:r>
              <a:rPr lang="es-ES" dirty="0" smtClean="0"/>
              <a:t>, caminar sobre puntas</a:t>
            </a:r>
          </a:p>
          <a:p>
            <a:pPr lvl="2" fontAlgn="base">
              <a:buFont typeface="Arial" pitchFamily="34" charset="0"/>
              <a:buChar char="•"/>
            </a:pPr>
            <a:r>
              <a:rPr lang="es-ES" b="1" dirty="0" smtClean="0"/>
              <a:t> Flexibilidad: </a:t>
            </a:r>
            <a:r>
              <a:rPr lang="es-ES" dirty="0" smtClean="0"/>
              <a:t>Aumentar la amplitud de movimientos y distensión del musculo durante 20 segundos.</a:t>
            </a:r>
          </a:p>
          <a:p>
            <a:pPr lvl="1" fontAlgn="base">
              <a:buFont typeface="Arial" pitchFamily="34" charset="0"/>
              <a:buNone/>
            </a:pPr>
            <a:endParaRPr lang="es-ES" dirty="0" smtClean="0"/>
          </a:p>
          <a:p>
            <a:pPr lvl="1" fontAlgn="base">
              <a:buFont typeface="Arial" pitchFamily="34" charset="0"/>
              <a:buNone/>
            </a:pPr>
            <a:r>
              <a:rPr lang="es-ES" b="1" dirty="0" smtClean="0"/>
              <a:t>3.- Fármacos: </a:t>
            </a:r>
            <a:r>
              <a:rPr lang="es-ES" dirty="0" smtClean="0"/>
              <a:t>En el momento actual no existe suficiente evidencia científica para indicar alguna terapia farmacológica. Los principales grupos terapéuticos sobre los que existe una mayor información:</a:t>
            </a:r>
          </a:p>
          <a:p>
            <a:pPr lvl="2" fontAlgn="base">
              <a:buFont typeface="Arial" pitchFamily="34" charset="0"/>
              <a:buChar char="•"/>
            </a:pPr>
            <a:r>
              <a:rPr lang="es-ES" dirty="0" smtClean="0"/>
              <a:t> </a:t>
            </a:r>
            <a:r>
              <a:rPr lang="es-ES" b="1" dirty="0" smtClean="0"/>
              <a:t>Inhibidores del enzima convertidor de </a:t>
            </a:r>
            <a:r>
              <a:rPr lang="es-ES" b="1" dirty="0" err="1" smtClean="0"/>
              <a:t>Angiotensina</a:t>
            </a:r>
            <a:r>
              <a:rPr lang="es-ES" b="1" dirty="0" smtClean="0"/>
              <a:t> (</a:t>
            </a:r>
            <a:r>
              <a:rPr lang="es-ES" b="1" dirty="0" err="1" smtClean="0"/>
              <a:t>IECAs</a:t>
            </a:r>
            <a:r>
              <a:rPr lang="es-ES" b="1" dirty="0" smtClean="0"/>
              <a:t>)</a:t>
            </a:r>
            <a:r>
              <a:rPr lang="es-ES" dirty="0" smtClean="0"/>
              <a:t>: tiene efectos directo sobre la fibra muscular, pero también posee efectos metabólicos y acciones antiinflamatorias.</a:t>
            </a:r>
          </a:p>
          <a:p>
            <a:pPr lvl="2" fontAlgn="base">
              <a:buFont typeface="Arial" pitchFamily="34" charset="0"/>
              <a:buChar char="•"/>
            </a:pPr>
            <a:r>
              <a:rPr lang="es-ES" dirty="0" smtClean="0"/>
              <a:t> </a:t>
            </a:r>
            <a:r>
              <a:rPr lang="es-ES" b="1" dirty="0" err="1" smtClean="0"/>
              <a:t>Estatinas</a:t>
            </a:r>
            <a:r>
              <a:rPr lang="es-ES" b="1" dirty="0" smtClean="0"/>
              <a:t>:</a:t>
            </a:r>
            <a:r>
              <a:rPr lang="es-ES" dirty="0" smtClean="0"/>
              <a:t> poseen efectos vasculares al aumentar la perfusión y disminuir la ateroesclerosis pero también disminuye los marcadores inflamatorios y aumenta los nivele de óxido nítrico.</a:t>
            </a:r>
            <a:endParaRPr lang="es-ES" dirty="0" smtClean="0"/>
          </a:p>
          <a:p>
            <a:pPr lvl="2" fontAlgn="base">
              <a:buFont typeface="Arial" pitchFamily="34" charset="0"/>
              <a:buChar char="•"/>
            </a:pPr>
            <a:r>
              <a:rPr lang="es-ES" dirty="0" smtClean="0"/>
              <a:t> </a:t>
            </a:r>
            <a:r>
              <a:rPr lang="es-ES" b="1" dirty="0" smtClean="0"/>
              <a:t>Terapia hormonal</a:t>
            </a:r>
            <a:r>
              <a:rPr lang="es-ES" dirty="0" smtClean="0"/>
              <a:t>, posiblemente la más ampliamente utilizada e incluye: testosterona, estrógenos con </a:t>
            </a:r>
            <a:r>
              <a:rPr lang="es-ES" dirty="0" err="1" smtClean="0"/>
              <a:t>tibolona</a:t>
            </a:r>
            <a:r>
              <a:rPr lang="es-ES" dirty="0" smtClean="0"/>
              <a:t>, </a:t>
            </a:r>
            <a:r>
              <a:rPr lang="es-ES" dirty="0" err="1" smtClean="0"/>
              <a:t>dehidroepiandrosterona</a:t>
            </a:r>
            <a:r>
              <a:rPr lang="es-ES" dirty="0" smtClean="0"/>
              <a:t>, hormona de crecimiento, </a:t>
            </a:r>
            <a:r>
              <a:rPr lang="es-ES" dirty="0" err="1" smtClean="0"/>
              <a:t>Grelina</a:t>
            </a:r>
            <a:endParaRPr lang="es-ES" dirty="0" smtClean="0"/>
          </a:p>
          <a:p>
            <a:pPr lvl="2" fontAlgn="base">
              <a:buFont typeface="Arial" pitchFamily="34" charset="0"/>
              <a:buChar char="•"/>
            </a:pPr>
            <a:r>
              <a:rPr lang="es-ES" dirty="0" smtClean="0"/>
              <a:t> </a:t>
            </a:r>
            <a:r>
              <a:rPr lang="es-ES" b="1" dirty="0" smtClean="0"/>
              <a:t>Agentes metabólicos: </a:t>
            </a:r>
            <a:r>
              <a:rPr lang="es-ES" dirty="0" smtClean="0"/>
              <a:t>creatina a través de su acción anabólica, antioxidante y </a:t>
            </a:r>
            <a:r>
              <a:rPr lang="es-ES" dirty="0" err="1" smtClean="0"/>
              <a:t>neuroprotectora</a:t>
            </a:r>
            <a:r>
              <a:rPr lang="es-ES" dirty="0" smtClean="0"/>
              <a:t> y vitamina D que actúa con un efecto anabólico positivo, antiinflamatoria y metabólica.</a:t>
            </a:r>
          </a:p>
          <a:p>
            <a:pPr lvl="2" fontAlgn="base">
              <a:buFont typeface="Arial" pitchFamily="34" charset="0"/>
              <a:buChar char="•"/>
            </a:pPr>
            <a:r>
              <a:rPr lang="es-ES" dirty="0" smtClean="0"/>
              <a:t> Otros: Moduladores selectivos de los receptores </a:t>
            </a:r>
            <a:r>
              <a:rPr lang="es-ES" dirty="0" err="1" smtClean="0"/>
              <a:t>androgénicos</a:t>
            </a:r>
            <a:r>
              <a:rPr lang="es-ES" dirty="0" smtClean="0"/>
              <a:t>, antagonistas de los receptores de </a:t>
            </a:r>
            <a:r>
              <a:rPr lang="es-ES" dirty="0" err="1" smtClean="0"/>
              <a:t>melanocortina</a:t>
            </a:r>
            <a:r>
              <a:rPr lang="es-ES" dirty="0" smtClean="0"/>
              <a:t>, inhibidores de </a:t>
            </a:r>
            <a:r>
              <a:rPr lang="es-ES" dirty="0" err="1" smtClean="0"/>
              <a:t>miostatina</a:t>
            </a:r>
            <a:r>
              <a:rPr lang="es-ES" dirty="0" smtClean="0"/>
              <a:t>, </a:t>
            </a:r>
            <a:r>
              <a:rPr lang="es-ES" dirty="0" err="1" smtClean="0"/>
              <a:t>leptina</a:t>
            </a:r>
            <a:r>
              <a:rPr lang="es-ES" dirty="0" smtClean="0"/>
              <a:t>, etc.</a:t>
            </a:r>
            <a:endParaRPr lang="es-ES" b="1"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84</a:t>
            </a:fld>
            <a:endParaRPr lang="es-E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1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a:p>
            <a:pPr eaLnBrk="1" hangingPunct="1">
              <a:spcBef>
                <a:spcPct val="0"/>
              </a:spcBef>
            </a:pPr>
            <a:endParaRPr lang="es-ES" smtClean="0"/>
          </a:p>
          <a:p>
            <a:pPr eaLnBrk="1" hangingPunct="1">
              <a:spcBef>
                <a:spcPct val="0"/>
              </a:spcBef>
            </a:pPr>
            <a:endParaRPr lang="es-ES" smtClean="0"/>
          </a:p>
        </p:txBody>
      </p:sp>
      <p:sp>
        <p:nvSpPr>
          <p:cNvPr id="61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DE90C8-C020-480D-91E7-B414570BE00B}" type="slidenum">
              <a:rPr lang="es-ES" smtClean="0"/>
              <a:pPr fontAlgn="base">
                <a:spcBef>
                  <a:spcPct val="0"/>
                </a:spcBef>
                <a:spcAft>
                  <a:spcPct val="0"/>
                </a:spcAft>
              </a:pPr>
              <a:t>85</a:t>
            </a:fld>
            <a:endParaRPr lang="es-E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a:p>
            <a:pPr eaLnBrk="1" hangingPunct="1">
              <a:spcBef>
                <a:spcPct val="0"/>
              </a:spcBef>
            </a:pPr>
            <a:endParaRPr lang="es-ES" smtClean="0"/>
          </a:p>
          <a:p>
            <a:pPr eaLnBrk="1" hangingPunct="1">
              <a:spcBef>
                <a:spcPct val="0"/>
              </a:spcBef>
            </a:pPr>
            <a:endParaRPr lang="es-ES" smtClean="0"/>
          </a:p>
        </p:txBody>
      </p:sp>
      <p:sp>
        <p:nvSpPr>
          <p:cNvPr id="6148"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9B3731-D392-45A8-9339-5DB0A01C0227}" type="slidenum">
              <a:rPr lang="es-ES" smtClean="0"/>
              <a:pPr fontAlgn="base">
                <a:spcBef>
                  <a:spcPct val="0"/>
                </a:spcBef>
                <a:spcAft>
                  <a:spcPct val="0"/>
                </a:spcAft>
                <a:defRPr/>
              </a:pPr>
              <a:t>86</a:t>
            </a:fld>
            <a:endParaRPr lang="es-E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a:p>
            <a:pPr eaLnBrk="1" hangingPunct="1">
              <a:spcBef>
                <a:spcPct val="0"/>
              </a:spcBef>
            </a:pPr>
            <a:endParaRPr lang="es-ES" smtClean="0"/>
          </a:p>
          <a:p>
            <a:pPr eaLnBrk="1" hangingPunct="1">
              <a:spcBef>
                <a:spcPct val="0"/>
              </a:spcBef>
            </a:pPr>
            <a:endParaRPr lang="es-ES" smtClean="0"/>
          </a:p>
        </p:txBody>
      </p:sp>
      <p:sp>
        <p:nvSpPr>
          <p:cNvPr id="6148"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0E1740-5160-4E5B-A760-7F526654AFA8}" type="slidenum">
              <a:rPr lang="es-ES" smtClean="0"/>
              <a:pPr fontAlgn="base">
                <a:spcBef>
                  <a:spcPct val="0"/>
                </a:spcBef>
                <a:spcAft>
                  <a:spcPct val="0"/>
                </a:spcAft>
                <a:defRPr/>
              </a:pPr>
              <a:t>87</a:t>
            </a:fld>
            <a:endParaRPr lang="es-E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r>
              <a:rPr lang="es-ES" dirty="0" smtClean="0"/>
              <a:t> </a:t>
            </a:r>
          </a:p>
          <a:p>
            <a:pPr lvl="0">
              <a:buFont typeface="Arial" pitchFamily="34" charset="0"/>
              <a:buChar char="•"/>
            </a:pPr>
            <a:r>
              <a:rPr lang="es-ES" dirty="0" smtClean="0"/>
              <a:t>La edad es un factor de riesgo para el cáncer:</a:t>
            </a:r>
          </a:p>
          <a:p>
            <a:pPr lvl="1">
              <a:buFont typeface="Wingdings" pitchFamily="2" charset="2"/>
              <a:buChar char="v"/>
            </a:pPr>
            <a:r>
              <a:rPr lang="es-ES" dirty="0" smtClean="0"/>
              <a:t>La incidencia y prevalencia ha aumentado en los mayores (60% de los cánceres se dan en ≥65 años y el 30% en ≥75 años).</a:t>
            </a:r>
          </a:p>
          <a:p>
            <a:pPr lvl="1">
              <a:buFont typeface="Wingdings" pitchFamily="2" charset="2"/>
              <a:buChar char="v"/>
            </a:pPr>
            <a:r>
              <a:rPr lang="es-ES" dirty="0" smtClean="0"/>
              <a:t>Es la segunda causa muerte en los mayores (60% de las muertes por cáncer se dan en ≥65 años). </a:t>
            </a:r>
          </a:p>
          <a:p>
            <a:pPr lvl="1">
              <a:buFont typeface="Wingdings" pitchFamily="2" charset="2"/>
              <a:buChar char="v"/>
            </a:pPr>
            <a:endParaRPr lang="es-ES" dirty="0" smtClean="0"/>
          </a:p>
          <a:p>
            <a:pPr lvl="0">
              <a:buFont typeface="Arial" pitchFamily="34" charset="0"/>
              <a:buChar char="•"/>
            </a:pPr>
            <a:r>
              <a:rPr lang="es-ES" dirty="0" smtClean="0"/>
              <a:t>Los tumores más frecuentes en los mayores son: </a:t>
            </a:r>
          </a:p>
          <a:p>
            <a:pPr lvl="1">
              <a:buFont typeface="Wingdings" pitchFamily="2" charset="2"/>
              <a:buChar char="v"/>
            </a:pPr>
            <a:r>
              <a:rPr lang="es-ES" dirty="0" smtClean="0"/>
              <a:t> Hombre: Próstata, Pulmón, </a:t>
            </a:r>
            <a:r>
              <a:rPr lang="es-ES" dirty="0" err="1" smtClean="0"/>
              <a:t>Colorectal</a:t>
            </a:r>
            <a:r>
              <a:rPr lang="es-ES" dirty="0" smtClean="0"/>
              <a:t>, Vejiga y Estómago</a:t>
            </a:r>
          </a:p>
          <a:p>
            <a:pPr lvl="1">
              <a:buFont typeface="Wingdings" pitchFamily="2" charset="2"/>
              <a:buChar char="v"/>
            </a:pPr>
            <a:r>
              <a:rPr lang="es-ES" dirty="0" smtClean="0"/>
              <a:t> Mujer: Mama, </a:t>
            </a:r>
            <a:r>
              <a:rPr lang="es-ES" dirty="0" err="1" smtClean="0"/>
              <a:t>Colorectal</a:t>
            </a:r>
            <a:r>
              <a:rPr lang="es-ES" dirty="0" smtClean="0"/>
              <a:t>, Estómago y Cuerpo uterino</a:t>
            </a:r>
          </a:p>
          <a:p>
            <a:pPr lvl="1">
              <a:buFont typeface="Arial" pitchFamily="34" charset="0"/>
              <a:buChar char="•"/>
            </a:pPr>
            <a:endParaRPr lang="es-ES" dirty="0" smtClean="0"/>
          </a:p>
          <a:p>
            <a:pPr lvl="0">
              <a:buFont typeface="Arial" pitchFamily="34" charset="0"/>
              <a:buChar char="•"/>
            </a:pPr>
            <a:r>
              <a:rPr lang="es-ES" dirty="0" smtClean="0"/>
              <a:t>En los mayores hay tumores muy agresivos (Leucemia aguda y Linfoma no </a:t>
            </a:r>
            <a:r>
              <a:rPr lang="es-ES" dirty="0" err="1" smtClean="0"/>
              <a:t>Hogdkin</a:t>
            </a:r>
            <a:r>
              <a:rPr lang="es-ES" dirty="0" smtClean="0"/>
              <a:t>); mientras que otros son menos agresivos (cáncer de mama con mayor cantidad de receptores hormonales </a:t>
            </a:r>
            <a:r>
              <a:rPr lang="es-ES" dirty="0" err="1" smtClean="0"/>
              <a:t>esteroideos</a:t>
            </a:r>
            <a:r>
              <a:rPr lang="es-ES" dirty="0" smtClean="0"/>
              <a:t> o el de pulmón).</a:t>
            </a:r>
          </a:p>
          <a:p>
            <a:pPr lvl="0">
              <a:buFont typeface="Arial" pitchFamily="34" charset="0"/>
              <a:buChar char="•"/>
            </a:pPr>
            <a:endParaRPr lang="es-ES" dirty="0" smtClean="0"/>
          </a:p>
          <a:p>
            <a:pPr lvl="0">
              <a:buFont typeface="Arial" pitchFamily="34" charset="0"/>
              <a:buChar char="•"/>
            </a:pPr>
            <a:r>
              <a:rPr lang="es-ES" dirty="0" smtClean="0"/>
              <a:t>El diagnóstico del cáncer en los mayores a veces es más tardío por la existencia de enfermedades cuyos síntomas se enmascaran, y por la falta de estudios o cribado para la detección precoz en los mayores.</a:t>
            </a:r>
          </a:p>
          <a:p>
            <a:pPr lvl="0">
              <a:buFont typeface="Arial" pitchFamily="34" charset="0"/>
              <a:buNone/>
            </a:pPr>
            <a:endParaRPr lang="es-ES" dirty="0" smtClean="0"/>
          </a:p>
          <a:p>
            <a:pPr lvl="0">
              <a:buFont typeface="Arial" pitchFamily="34" charset="0"/>
              <a:buChar char="•"/>
            </a:pPr>
            <a:r>
              <a:rPr lang="es-ES" dirty="0" smtClean="0"/>
              <a:t>Mortalidad por cáncer:</a:t>
            </a:r>
          </a:p>
          <a:p>
            <a:endParaRPr lang="es-ES" b="1" dirty="0" smtClean="0"/>
          </a:p>
          <a:p>
            <a:pPr marL="363996"/>
            <a:r>
              <a:rPr lang="es-ES" b="1" dirty="0" smtClean="0"/>
              <a:t>60-79 AÑOS</a:t>
            </a:r>
          </a:p>
          <a:p>
            <a:pPr marL="727992"/>
            <a:r>
              <a:rPr lang="es-ES" dirty="0" smtClean="0"/>
              <a:t>HOMBRE: Bronco-Pulmonar, </a:t>
            </a:r>
            <a:r>
              <a:rPr lang="es-ES" dirty="0" err="1" smtClean="0"/>
              <a:t>Colo</a:t>
            </a:r>
            <a:r>
              <a:rPr lang="es-ES" dirty="0" smtClean="0"/>
              <a:t>-Rectal y Próstata</a:t>
            </a:r>
          </a:p>
          <a:p>
            <a:pPr marL="727992"/>
            <a:r>
              <a:rPr lang="es-ES" dirty="0" smtClean="0"/>
              <a:t>MUJER: Mama y </a:t>
            </a:r>
            <a:r>
              <a:rPr lang="es-ES" dirty="0" err="1" smtClean="0"/>
              <a:t>Colo</a:t>
            </a:r>
            <a:r>
              <a:rPr lang="es-ES" dirty="0" smtClean="0"/>
              <a:t>-Rectal</a:t>
            </a:r>
          </a:p>
          <a:p>
            <a:pPr marL="363996"/>
            <a:r>
              <a:rPr lang="es-ES" b="1" dirty="0" smtClean="0"/>
              <a:t>≥80 AÑOS</a:t>
            </a:r>
          </a:p>
          <a:p>
            <a:pPr marL="727992"/>
            <a:r>
              <a:rPr lang="es-ES" dirty="0" smtClean="0"/>
              <a:t>HOMBRE: Próstata, Bronco-Pulmonar y </a:t>
            </a:r>
            <a:r>
              <a:rPr lang="es-ES" dirty="0" err="1" smtClean="0"/>
              <a:t>Colo</a:t>
            </a:r>
            <a:r>
              <a:rPr lang="es-ES" dirty="0" smtClean="0"/>
              <a:t>-Rectal</a:t>
            </a:r>
          </a:p>
          <a:p>
            <a:pPr marL="727992" fontAlgn="ctr"/>
            <a:r>
              <a:rPr lang="es-ES" dirty="0" smtClean="0"/>
              <a:t>MUJER: </a:t>
            </a:r>
            <a:r>
              <a:rPr lang="es-ES" dirty="0" err="1" smtClean="0"/>
              <a:t>Colo</a:t>
            </a:r>
            <a:r>
              <a:rPr lang="es-ES" dirty="0" smtClean="0"/>
              <a:t>-Rectal y Mama</a:t>
            </a:r>
          </a:p>
          <a:p>
            <a:endParaRPr lang="es-ES" dirty="0" smtClean="0"/>
          </a:p>
          <a:p>
            <a:pPr>
              <a:buFont typeface="Arial" pitchFamily="34" charset="0"/>
              <a:buChar char="•"/>
            </a:pPr>
            <a:r>
              <a:rPr lang="es-ES" dirty="0" smtClean="0"/>
              <a:t> La respuesta al tratamiento oncológico está condicionada por una menor reserva de sus órganos vitales, apareciendo mayores efectos secundarios al mismo.</a:t>
            </a:r>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88</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lvl="0">
              <a:buFont typeface="Arial" pitchFamily="34" charset="0"/>
              <a:buChar char="•"/>
            </a:pPr>
            <a:r>
              <a:rPr lang="es-ES" dirty="0" smtClean="0"/>
              <a:t>La estrategia para la prevención del cáncer incluye:</a:t>
            </a:r>
          </a:p>
          <a:p>
            <a:pPr lvl="1">
              <a:buFont typeface="Wingdings" pitchFamily="2" charset="2"/>
              <a:buChar char="v"/>
            </a:pPr>
            <a:r>
              <a:rPr lang="es-ES" dirty="0" smtClean="0"/>
              <a:t> Prevención Primaria: detección de factores de riesgo asociados a su desarrollo: medioambientales, tabaco, alcohol, exposición solar, radiaciones, herencia, nivel socioeconómico, etc.</a:t>
            </a:r>
          </a:p>
          <a:p>
            <a:pPr lvl="1">
              <a:buFont typeface="Wingdings" pitchFamily="2" charset="2"/>
              <a:buChar char="v"/>
            </a:pPr>
            <a:r>
              <a:rPr lang="es-ES" dirty="0" smtClean="0"/>
              <a:t> Prevención Secundaria: se trata del cribado antes de las manifestaciones clínicas, para el tratamiento precoz de forma que mejore el pronóstico. </a:t>
            </a:r>
          </a:p>
          <a:p>
            <a:pPr lvl="1">
              <a:buFont typeface="Arial" pitchFamily="34" charset="0"/>
              <a:buChar char="•"/>
            </a:pPr>
            <a:endParaRPr lang="es-ES" dirty="0" smtClean="0"/>
          </a:p>
          <a:p>
            <a:pPr lvl="0">
              <a:buFont typeface="Arial" pitchFamily="34" charset="0"/>
              <a:buChar char="•"/>
            </a:pPr>
            <a:r>
              <a:rPr lang="es-ES" dirty="0" smtClean="0"/>
              <a:t>Prevención Primaria del Cáncer: </a:t>
            </a:r>
          </a:p>
          <a:p>
            <a:pPr lvl="1">
              <a:buFont typeface="Wingdings" pitchFamily="2" charset="2"/>
              <a:buChar char="v"/>
            </a:pPr>
            <a:r>
              <a:rPr lang="es-ES" dirty="0" smtClean="0"/>
              <a:t> Abandono del Tabaco (broncopulmonar y oral), Alcohol (cáncer oral y digestivo), Exposición excesiva al Sol (cáncer cutáneo)</a:t>
            </a:r>
          </a:p>
          <a:p>
            <a:pPr lvl="1">
              <a:buFont typeface="Wingdings" pitchFamily="2" charset="2"/>
              <a:buChar char="v"/>
            </a:pPr>
            <a:r>
              <a:rPr lang="es-ES" dirty="0" smtClean="0"/>
              <a:t> Abundante fruta y verdura y Ejercicio Físico (cáncer de colon y mama)</a:t>
            </a:r>
          </a:p>
          <a:p>
            <a:pPr lvl="1">
              <a:buFont typeface="Arial" pitchFamily="34" charset="0"/>
              <a:buChar char="•"/>
            </a:pPr>
            <a:endParaRPr lang="es-ES" dirty="0" smtClean="0"/>
          </a:p>
          <a:p>
            <a:pPr lvl="0">
              <a:buFont typeface="Arial" pitchFamily="34" charset="0"/>
              <a:buChar char="•"/>
            </a:pPr>
            <a:r>
              <a:rPr lang="es-ES" dirty="0" smtClean="0"/>
              <a:t>Prevención Secundaria: Diagnóstico Precoz del Cáncer basado en la evidencia científica: recomendaciones de organismos y agencias internacionales como la ACS (American Cáncer </a:t>
            </a:r>
            <a:r>
              <a:rPr lang="es-ES" dirty="0" err="1" smtClean="0"/>
              <a:t>Society</a:t>
            </a:r>
            <a:r>
              <a:rPr lang="es-ES" dirty="0" smtClean="0"/>
              <a:t>), la USPSTF (U.S. </a:t>
            </a:r>
            <a:r>
              <a:rPr lang="es-ES" dirty="0" err="1" smtClean="0"/>
              <a:t>Preventive</a:t>
            </a:r>
            <a:r>
              <a:rPr lang="es-ES" dirty="0" smtClean="0"/>
              <a:t> </a:t>
            </a:r>
            <a:r>
              <a:rPr lang="es-ES" dirty="0" err="1" smtClean="0"/>
              <a:t>Services</a:t>
            </a:r>
            <a:r>
              <a:rPr lang="es-ES" dirty="0" smtClean="0"/>
              <a:t> </a:t>
            </a:r>
            <a:r>
              <a:rPr lang="es-ES" dirty="0" err="1" smtClean="0"/>
              <a:t>Task</a:t>
            </a:r>
            <a:r>
              <a:rPr lang="es-ES" dirty="0" smtClean="0"/>
              <a:t> </a:t>
            </a:r>
            <a:r>
              <a:rPr lang="es-ES" dirty="0" err="1" smtClean="0"/>
              <a:t>Force</a:t>
            </a:r>
            <a:r>
              <a:rPr lang="es-ES" dirty="0" smtClean="0"/>
              <a:t>) o los PAPPS (Programas de Actividades Preventivas y de Promoción de la Salud), basados no solo en la capacidad de detección precoz del cáncer, sino en la mejora del pronóstico una vez diagnosticados.</a:t>
            </a:r>
          </a:p>
          <a:p>
            <a:pPr lvl="0">
              <a:buFont typeface="Arial" pitchFamily="34" charset="0"/>
              <a:buChar char="•"/>
            </a:pPr>
            <a:endParaRPr lang="es-ES" dirty="0" smtClean="0"/>
          </a:p>
          <a:p>
            <a:pPr lvl="0">
              <a:buFont typeface="Arial" pitchFamily="34" charset="0"/>
              <a:buChar char="•"/>
            </a:pPr>
            <a:r>
              <a:rPr lang="es-ES" dirty="0" smtClean="0"/>
              <a:t>Criterios para llevar a cabo un Cribado del Cáncer:</a:t>
            </a:r>
          </a:p>
          <a:p>
            <a:pPr marL="231137" indent="-231137">
              <a:buFont typeface="+mj-lt"/>
              <a:buAutoNum type="arabicPeriod"/>
            </a:pPr>
            <a:r>
              <a:rPr lang="es-ES" dirty="0" smtClean="0"/>
              <a:t>Que sea un problema de salud pública importante</a:t>
            </a:r>
          </a:p>
          <a:p>
            <a:pPr marL="231137" indent="-231137">
              <a:buFont typeface="+mj-lt"/>
              <a:buAutoNum type="arabicPeriod"/>
            </a:pPr>
            <a:r>
              <a:rPr lang="es-ES" dirty="0" smtClean="0"/>
              <a:t>Que presente una fase preclínica para su detección</a:t>
            </a:r>
          </a:p>
          <a:p>
            <a:pPr marL="231137" indent="-231137">
              <a:buFont typeface="+mj-lt"/>
              <a:buAutoNum type="arabicPeriod"/>
            </a:pPr>
            <a:r>
              <a:rPr lang="es-ES" dirty="0" smtClean="0"/>
              <a:t>Que se disponga de un tratamiento durante la fase preclínica que mejore el pronóstico</a:t>
            </a:r>
          </a:p>
          <a:p>
            <a:pPr marL="231137" indent="-231137">
              <a:buFont typeface="+mj-lt"/>
              <a:buAutoNum type="arabicPeriod"/>
            </a:pPr>
            <a:r>
              <a:rPr lang="es-ES" dirty="0" smtClean="0"/>
              <a:t>Exista una prueba diagnóstica que detecte el máximo número de lesiones posibles (sensibilidad) con el menor número de falsos positivos (especificidad), barata, aceptable, simple y que no cause molestias ni complicaciones.</a:t>
            </a:r>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89</a:t>
            </a:fld>
            <a:endParaRPr lang="es-ES"/>
          </a:p>
        </p:txBody>
      </p:sp>
    </p:spTree>
    <p:extLst>
      <p:ext uri="{BB962C8B-B14F-4D97-AF65-F5344CB8AC3E}">
        <p14:creationId xmlns="" xmlns:p14="http://schemas.microsoft.com/office/powerpoint/2010/main" val="1717843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5988" y="744538"/>
            <a:ext cx="4965700" cy="3724275"/>
          </a:xfrm>
        </p:spPr>
      </p:sp>
      <p:sp>
        <p:nvSpPr>
          <p:cNvPr id="3" name="2 Marcador de notas"/>
          <p:cNvSpPr>
            <a:spLocks noGrp="1"/>
          </p:cNvSpPr>
          <p:nvPr>
            <p:ph type="body" idx="1"/>
          </p:nvPr>
        </p:nvSpPr>
        <p:spPr/>
        <p:txBody>
          <a:bodyPr/>
          <a:lstStyle/>
          <a:p>
            <a:pPr indent="455212" algn="just">
              <a:lnSpc>
                <a:spcPct val="125000"/>
              </a:lnSpc>
              <a:spcAft>
                <a:spcPts val="1011"/>
              </a:spcAft>
            </a:pPr>
            <a:r>
              <a:rPr lang="es-ES_tradnl" sz="1000" b="1" dirty="0" smtClean="0">
                <a:solidFill>
                  <a:srgbClr val="000000"/>
                </a:solidFill>
                <a:ea typeface="Calibri"/>
                <a:cs typeface="Times New Roman"/>
              </a:rPr>
              <a:t>ELABORACIÓN DE LA DIETA. RACIONES DIETÉTICAS: RECOMENDACIONES:</a:t>
            </a:r>
            <a:endParaRPr lang="es-ES" sz="1000" dirty="0" smtClean="0">
              <a:ea typeface="Calibri"/>
              <a:cs typeface="Times New Roman"/>
            </a:endParaRPr>
          </a:p>
          <a:p>
            <a:pPr indent="455212" algn="just">
              <a:lnSpc>
                <a:spcPct val="125000"/>
              </a:lnSpc>
              <a:spcAft>
                <a:spcPts val="1011"/>
              </a:spcAft>
            </a:pPr>
            <a:r>
              <a:rPr lang="es-ES_tradnl" sz="1000" b="1" dirty="0" smtClean="0">
                <a:solidFill>
                  <a:srgbClr val="000000"/>
                </a:solidFill>
                <a:ea typeface="Calibri"/>
                <a:cs typeface="Times New Roman"/>
              </a:rPr>
              <a:t> </a:t>
            </a:r>
            <a:endParaRPr lang="es-ES" sz="1000" dirty="0" smtClean="0">
              <a:ea typeface="Calibri"/>
              <a:cs typeface="Times New Roman"/>
            </a:endParaRPr>
          </a:p>
          <a:p>
            <a:pPr marL="346706" indent="-346706" algn="just">
              <a:lnSpc>
                <a:spcPct val="125000"/>
              </a:lnSpc>
              <a:buFont typeface="Symbol"/>
              <a:buChar char=""/>
            </a:pPr>
            <a:r>
              <a:rPr lang="es-ES" sz="1000" dirty="0" smtClean="0">
                <a:ea typeface="Calibri"/>
                <a:cs typeface="Times New Roman"/>
              </a:rPr>
              <a:t>Los requerimientos nutricionales energéticos (</a:t>
            </a:r>
            <a:r>
              <a:rPr lang="es-ES" sz="1000" dirty="0" err="1" smtClean="0">
                <a:ea typeface="Calibri"/>
                <a:cs typeface="Times New Roman"/>
              </a:rPr>
              <a:t>macronutrientes</a:t>
            </a:r>
            <a:r>
              <a:rPr lang="es-ES" sz="1000" dirty="0" smtClean="0">
                <a:ea typeface="Calibri"/>
                <a:cs typeface="Times New Roman"/>
              </a:rPr>
              <a:t>) y no energéticos (micronutrientes, fibra, agua, etc.), determinan un adecuado equilibrio nutricional. Éstos, constituyen lo que denominamos las Ingestas Recomendadas y Objetivos Nutricionales.</a:t>
            </a:r>
          </a:p>
          <a:p>
            <a:pPr marL="229211" algn="just">
              <a:lnSpc>
                <a:spcPct val="125000"/>
              </a:lnSpc>
            </a:pPr>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Es conveniente ir aproximándose progresivamente a las ingestas recomendadas para cada nutriente, y no han de plantearse de una forma rígida e inflexible, ya que de esta forma aboca al rechazo y aversión de la dieta.</a:t>
            </a:r>
          </a:p>
          <a:p>
            <a:pPr marL="462275"/>
            <a:r>
              <a:rPr lang="es-ES" sz="1000" dirty="0" smtClean="0">
                <a:ea typeface="Calibri"/>
                <a:cs typeface="Times New Roman"/>
              </a:rPr>
              <a:t> </a:t>
            </a:r>
          </a:p>
          <a:p>
            <a:pPr marL="346706" indent="-346706" algn="just">
              <a:lnSpc>
                <a:spcPct val="125000"/>
              </a:lnSpc>
              <a:buFont typeface="Symbol"/>
              <a:buChar char=""/>
            </a:pPr>
            <a:r>
              <a:rPr lang="es-ES_tradnl" sz="1000" dirty="0" smtClean="0">
                <a:ea typeface="Calibri"/>
                <a:cs typeface="Times New Roman"/>
              </a:rPr>
              <a:t>Para la elaboración de la dieta diaria, hemos de combinar los diferentes alimentos, preparados de distintas formas, de forma que aporten los nutrientes necesarios para lograr un </a:t>
            </a:r>
            <a:r>
              <a:rPr lang="es-ES" sz="1000" dirty="0" smtClean="0">
                <a:ea typeface="Calibri"/>
                <a:cs typeface="Times New Roman"/>
              </a:rPr>
              <a:t>equilibrio nutricional.</a:t>
            </a:r>
          </a:p>
          <a:p>
            <a:pPr marL="462275"/>
            <a:r>
              <a:rPr lang="es-ES" sz="1000" dirty="0" smtClean="0">
                <a:ea typeface="Calibri"/>
                <a:cs typeface="Times New Roman"/>
              </a:rPr>
              <a:t> </a:t>
            </a:r>
          </a:p>
          <a:p>
            <a:pPr marL="462275"/>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La forma de alcanzar los objetivos nutricionales, es mediante las Guías Alimentarias, o conjunto de recomendaciones nutricionales para una población o un colectivo. En España, a partir de 1994, se estableció un documento de consenso por parte de la SENC (Sociedad Española de Nutrición Comunitaria), que se plasma de forma gráfica y didáctica, a través de la representación de una pirámide, denominada la “</a:t>
            </a:r>
            <a:r>
              <a:rPr lang="es-ES" sz="1000" i="1" dirty="0" smtClean="0">
                <a:ea typeface="Calibri"/>
                <a:cs typeface="Times New Roman"/>
              </a:rPr>
              <a:t>Pirámide de la Alimentación</a:t>
            </a:r>
            <a:r>
              <a:rPr lang="es-ES" sz="1000" dirty="0" smtClean="0">
                <a:ea typeface="Calibri"/>
                <a:cs typeface="Times New Roman"/>
              </a:rPr>
              <a:t>”. Sobre esta, se han efectuado modificaciones sucesivas dando lugar a la Pirámide de la Alimentación Saludable de la SENC (2001).</a:t>
            </a:r>
          </a:p>
          <a:p>
            <a:pPr marL="462275"/>
            <a:r>
              <a:rPr lang="es-ES" sz="800" dirty="0" smtClean="0">
                <a:ea typeface="Calibri"/>
                <a:cs typeface="Times New Roman"/>
              </a:rPr>
              <a:t> </a:t>
            </a:r>
            <a:endParaRPr lang="es-ES" sz="1000" dirty="0" smtClean="0">
              <a:ea typeface="Calibri"/>
              <a:cs typeface="Times New Roman"/>
            </a:endParaRPr>
          </a:p>
          <a:p>
            <a:pPr marL="346706" indent="-346706" algn="just">
              <a:lnSpc>
                <a:spcPct val="125000"/>
              </a:lnSpc>
              <a:buFont typeface="Symbol"/>
              <a:buChar char=""/>
            </a:pPr>
            <a:r>
              <a:rPr lang="es-ES" sz="1000" dirty="0" smtClean="0">
                <a:ea typeface="Calibri"/>
                <a:cs typeface="Times New Roman"/>
              </a:rPr>
              <a:t>De forma didáctica los alimentos se clasifican en grupos, determinando los Principales Grupos de Alimentos. Las pirámides determinan la dieta equilibrada, variada y saludable,  encuadrando en su base a aquellos alimentos que deben ser de consumo diario y de los que deben tomarse mayor número de raciones. A medida que vamos subiendo escalones en la pirámide encontramos alimentos que precisan tomarse en menor cuantía. Primer escalón definido por el agua (8 vasos), siguiente escalón pan-cereales, arroz, pasta-patatas (4-6 raciones), a continuación verduras, hortalizas y frutas (&gt;5 raciones), lácteos, y así, hasta llegar al vértice,  en el que se sitúan alimentos  que sólo deben consumirse de forma ocasional como las grasas, mantequilla-margarina, dulces, bollería, embutidos, etc.. </a:t>
            </a:r>
          </a:p>
          <a:p>
            <a:pPr marL="231137" algn="just">
              <a:lnSpc>
                <a:spcPct val="125000"/>
              </a:lnSpc>
            </a:pPr>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Las pirámides se han ido modificando encontrando el Abanico de la alimentación, el Rombo de la Alimentación, el Castillo de Alimentación, la Rueda de los Alimentos de la SEDCA, etc..</a:t>
            </a:r>
          </a:p>
          <a:p>
            <a:pPr marL="462275"/>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Para conseguir una ingesta de proteínas en torno al 12-15%, o bien de lípidos en torno al 30%, etc., se precisa combinar los diferentes alimentos que configuran la dieta o menú diario, de forma que garantice un aporte proporcional de los mismos. Es decir, necesitamos cuantificar el número de raciones de cada uno, de forma que el sumatorio de éstas a lo largo de un período de tiempo (día, semana, quincenas, etc.) garantice el aporte que en dicho período, ha de cubrir cada uno.</a:t>
            </a:r>
          </a:p>
          <a:p>
            <a:pPr marL="462275"/>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El objetivo que perseguimos es ofertar una dieta adecuada, equilibrada y saludable, que permita cubrir con las necesidades nutricionales de los mayores, en cuanto a energía y nutrientes (cuantitativa y cualitativamente); de forma que permita un funcionamiento y desarrollo del organismo correcto.</a:t>
            </a:r>
          </a:p>
          <a:p>
            <a:pPr marL="462275"/>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Esta dieta se consigue con una planificación adecuada, utilizando todos los alimentos de una forma programada, a través de las pirámides, ruedas, rombos, tablas, etc. de la alimentación. Es decir, mediante este sistema, garantizamos una dieta variada y equilibrada, ya que ningún alimento por sí mismo, contiene todos los nutrientes que precisa el organismo.</a:t>
            </a:r>
          </a:p>
          <a:p>
            <a:pPr marL="462275"/>
            <a:r>
              <a:rPr lang="es-ES" sz="1000" dirty="0" smtClean="0">
                <a:ea typeface="Calibri"/>
                <a:cs typeface="Times New Roman"/>
              </a:rPr>
              <a:t> </a:t>
            </a:r>
          </a:p>
          <a:p>
            <a:pPr marL="346706" indent="-346706" algn="just">
              <a:lnSpc>
                <a:spcPct val="125000"/>
              </a:lnSpc>
              <a:buFont typeface="Symbol"/>
              <a:buChar char=""/>
            </a:pPr>
            <a:r>
              <a:rPr lang="es-ES" sz="1000" dirty="0" smtClean="0">
                <a:ea typeface="Calibri"/>
                <a:cs typeface="Times New Roman"/>
              </a:rPr>
              <a:t>La dieta mediterránea, que coincide con el modelo de dieta que la población española, tenía establecido tradicionalmente en la década de los 60-70, cumple con estos criterios de dieta variada, equilibrada y saludable. </a:t>
            </a:r>
          </a:p>
          <a:p>
            <a:endParaRPr lang="es-ES" b="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6337ADBC-E6A1-4A20-986F-F16E33CB23AF}" type="slidenum">
              <a:rPr lang="es-ES" smtClean="0"/>
              <a:pPr/>
              <a:t>9</a:t>
            </a:fld>
            <a:endParaRPr lang="es-ES"/>
          </a:p>
        </p:txBody>
      </p:sp>
    </p:spTree>
    <p:extLst>
      <p:ext uri="{BB962C8B-B14F-4D97-AF65-F5344CB8AC3E}">
        <p14:creationId xmlns="" xmlns:p14="http://schemas.microsoft.com/office/powerpoint/2010/main" val="1717843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7"/>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A3AAC65A-03E5-4E57-8E1D-0B8995777F6B}" type="datetime1">
              <a:rPr lang="es-ES" smtClean="0"/>
              <a:pPr/>
              <a:t>24/11/2015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2574999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C84AA84-4CC8-48CF-8103-B18CEF315691}" type="datetime1">
              <a:rPr lang="es-ES" smtClean="0"/>
              <a:pPr/>
              <a:t>24/11/2015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2110388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40"/>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06CB96F-B15A-4CF3-92A0-0402F0F08E75}" type="datetime1">
              <a:rPr lang="es-ES" smtClean="0"/>
              <a:pPr/>
              <a:t>24/11/2015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2263355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379BB6C-1D1E-4676-B819-5BC1CE2D43B0}" type="datetime1">
              <a:rPr lang="es-ES" smtClean="0"/>
              <a:pPr/>
              <a:t>24/11/2015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34430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C8C89B7-1DC4-4A77-845E-9161B2F2AEF3}" type="datetime1">
              <a:rPr lang="es-ES" smtClean="0"/>
              <a:pPr/>
              <a:t>24/11/2015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123099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49BE25D8-99F0-443C-8AC3-A14D6EBEB5D8}" type="datetime1">
              <a:rPr lang="es-ES" smtClean="0"/>
              <a:pPr/>
              <a:t>24/11/2015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1423497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D8B0DD06-EB05-444A-B728-2418A1CEF6BE}" type="datetime1">
              <a:rPr lang="es-ES" smtClean="0"/>
              <a:pPr/>
              <a:t>24/11/2015</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1597373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AB5AB09-1051-4E02-BCED-4A4FE29D8F69}" type="datetime1">
              <a:rPr lang="es-ES" smtClean="0"/>
              <a:pPr/>
              <a:t>24/11/2015</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3526745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81D6D10-5A2A-40C7-9888-8C33FA130E10}" type="datetime1">
              <a:rPr lang="es-ES" smtClean="0"/>
              <a:pPr/>
              <a:t>24/11/2015</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3622824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2"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2ABAF2E-0855-4921-AA3D-70311A3259B5}" type="datetime1">
              <a:rPr lang="es-ES" smtClean="0"/>
              <a:pPr/>
              <a:t>24/11/2015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140394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3BB0048-3739-4768-B9CF-0C41F0BE80ED}" type="datetime1">
              <a:rPr lang="es-ES" smtClean="0"/>
              <a:pPr/>
              <a:t>24/11/2015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2907611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80B1AA-7B18-4CD9-B19F-2646E135115F}" type="datetime1">
              <a:rPr lang="es-ES" smtClean="0"/>
              <a:pPr/>
              <a:t>24/11/2015</a:t>
            </a:fld>
            <a:endParaRPr lang="es-ES"/>
          </a:p>
        </p:txBody>
      </p:sp>
      <p:sp>
        <p:nvSpPr>
          <p:cNvPr id="5" name="4 Marcador de pie de página"/>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2E46F5-2B39-41C9-93F4-6582E9DFCF60}" type="slidenum">
              <a:rPr lang="es-ES" smtClean="0"/>
              <a:pPr/>
              <a:t>‹Nº›</a:t>
            </a:fld>
            <a:endParaRPr lang="es-ES"/>
          </a:p>
        </p:txBody>
      </p:sp>
    </p:spTree>
    <p:extLst>
      <p:ext uri="{BB962C8B-B14F-4D97-AF65-F5344CB8AC3E}">
        <p14:creationId xmlns="" xmlns:p14="http://schemas.microsoft.com/office/powerpoint/2010/main" val="1678979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who.int/influenza/vaccines/virus/recommendations/2015_16_north/en/" TargetMode="Externa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emf"/><Relationship Id="rId3" Type="http://schemas.openxmlformats.org/officeDocument/2006/relationships/image" Target="../media/image17.emf"/><Relationship Id="rId7" Type="http://schemas.openxmlformats.org/officeDocument/2006/relationships/image" Target="../media/image21.png"/><Relationship Id="rId12" Type="http://schemas.openxmlformats.org/officeDocument/2006/relationships/image" Target="../media/image26.emf"/><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png"/><Relationship Id="rId9" Type="http://schemas.openxmlformats.org/officeDocument/2006/relationships/image" Target="../media/image38.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95536" y="476672"/>
            <a:ext cx="8280920" cy="1872208"/>
          </a:xfrm>
        </p:spPr>
        <p:txBody>
          <a:bodyPr>
            <a:normAutofit fontScale="90000"/>
          </a:bodyPr>
          <a:lstStyle/>
          <a:p>
            <a:r>
              <a:rPr lang="es-ES" sz="4200" b="1" dirty="0" smtClean="0">
                <a:solidFill>
                  <a:schemeClr val="tx2">
                    <a:lumMod val="75000"/>
                  </a:schemeClr>
                </a:solidFill>
              </a:rPr>
              <a:t>ENVEJECIMIENTO ACTIVO Y SALUDABLE</a:t>
            </a:r>
            <a:r>
              <a:rPr lang="es-ES" b="1" dirty="0" smtClean="0">
                <a:solidFill>
                  <a:schemeClr val="tx2">
                    <a:lumMod val="75000"/>
                  </a:schemeClr>
                </a:solidFill>
              </a:rPr>
              <a:t/>
            </a:r>
            <a:br>
              <a:rPr lang="es-ES" b="1" dirty="0" smtClean="0">
                <a:solidFill>
                  <a:schemeClr val="tx2">
                    <a:lumMod val="75000"/>
                  </a:schemeClr>
                </a:solidFill>
              </a:rPr>
            </a:br>
            <a:r>
              <a:rPr lang="es-ES" sz="2000" b="1" dirty="0" smtClean="0">
                <a:solidFill>
                  <a:schemeClr val="tx2">
                    <a:lumMod val="75000"/>
                  </a:schemeClr>
                </a:solidFill>
              </a:rPr>
              <a:t/>
            </a:r>
            <a:br>
              <a:rPr lang="es-ES" sz="2000" b="1" dirty="0" smtClean="0">
                <a:solidFill>
                  <a:schemeClr val="tx2">
                    <a:lumMod val="75000"/>
                  </a:schemeClr>
                </a:solidFill>
              </a:rPr>
            </a:br>
            <a:r>
              <a:rPr lang="es-ES" sz="4200" b="1" dirty="0" smtClean="0">
                <a:solidFill>
                  <a:schemeClr val="tx2">
                    <a:lumMod val="75000"/>
                  </a:schemeClr>
                </a:solidFill>
              </a:rPr>
              <a:t>Programa de Promoción de la Salud y Prevención de la Dependencia</a:t>
            </a:r>
            <a:endParaRPr lang="es-ES" sz="4200" b="1" dirty="0">
              <a:solidFill>
                <a:schemeClr val="tx2">
                  <a:lumMod val="75000"/>
                </a:schemeClr>
              </a:solidFill>
            </a:endParaRPr>
          </a:p>
        </p:txBody>
      </p:sp>
      <p:sp>
        <p:nvSpPr>
          <p:cNvPr id="3" name="2 Subtítulo"/>
          <p:cNvSpPr>
            <a:spLocks noGrp="1"/>
          </p:cNvSpPr>
          <p:nvPr>
            <p:ph type="subTitle" idx="1"/>
          </p:nvPr>
        </p:nvSpPr>
        <p:spPr>
          <a:xfrm>
            <a:off x="1115616" y="6209928"/>
            <a:ext cx="6616824" cy="648072"/>
          </a:xfrm>
        </p:spPr>
        <p:txBody>
          <a:bodyPr>
            <a:normAutofit lnSpcReduction="10000"/>
          </a:bodyPr>
          <a:lstStyle/>
          <a:p>
            <a:r>
              <a:rPr lang="es-ES" sz="1600" dirty="0" smtClean="0">
                <a:solidFill>
                  <a:schemeClr val="tx2">
                    <a:lumMod val="75000"/>
                  </a:schemeClr>
                </a:solidFill>
              </a:rPr>
              <a:t>Con la colaboración de </a:t>
            </a:r>
            <a:r>
              <a:rPr lang="es-ES" sz="2000" dirty="0" smtClean="0">
                <a:solidFill>
                  <a:schemeClr val="tx2">
                    <a:lumMod val="75000"/>
                  </a:schemeClr>
                </a:solidFill>
              </a:rPr>
              <a:t>SANOFI PASTEUR MSD</a:t>
            </a:r>
          </a:p>
          <a:p>
            <a:r>
              <a:rPr lang="es-ES" sz="1600" dirty="0" smtClean="0">
                <a:solidFill>
                  <a:schemeClr val="tx2">
                    <a:lumMod val="75000"/>
                  </a:schemeClr>
                </a:solidFill>
              </a:rPr>
              <a:t>Un compromiso de responsabilidad social corporativa (RSC)</a:t>
            </a:r>
          </a:p>
          <a:p>
            <a:endParaRPr lang="es-ES" sz="2400" dirty="0" smtClean="0">
              <a:solidFill>
                <a:schemeClr val="tx2">
                  <a:lumMod val="75000"/>
                </a:schemeClr>
              </a:solidFill>
            </a:endParaRPr>
          </a:p>
          <a:p>
            <a:endParaRPr lang="es-ES" dirty="0" smtClean="0">
              <a:solidFill>
                <a:schemeClr val="tx2">
                  <a:lumMod val="75000"/>
                </a:schemeClr>
              </a:solidFill>
            </a:endParaRPr>
          </a:p>
          <a:p>
            <a:endParaRPr lang="es-ES" sz="1800" dirty="0" smtClean="0">
              <a:solidFill>
                <a:schemeClr val="tx2">
                  <a:lumMod val="75000"/>
                </a:schemeClr>
              </a:solidFill>
            </a:endParaRPr>
          </a:p>
          <a:p>
            <a:endParaRPr lang="es-ES" dirty="0">
              <a:solidFill>
                <a:schemeClr val="tx2">
                  <a:lumMod val="75000"/>
                </a:schemeClr>
              </a:solidFill>
            </a:endParaRPr>
          </a:p>
        </p:txBody>
      </p:sp>
      <p:sp>
        <p:nvSpPr>
          <p:cNvPr id="5" name="4 Marcador de número de diapositiva"/>
          <p:cNvSpPr>
            <a:spLocks noGrp="1"/>
          </p:cNvSpPr>
          <p:nvPr>
            <p:ph type="sldNum" sz="quarter" idx="12"/>
          </p:nvPr>
        </p:nvSpPr>
        <p:spPr/>
        <p:txBody>
          <a:bodyPr/>
          <a:lstStyle/>
          <a:p>
            <a:fld id="{4B2E46F5-2B39-41C9-93F4-6582E9DFCF60}" type="slidenum">
              <a:rPr lang="es-ES" b="1" smtClean="0"/>
              <a:pPr/>
              <a:t>1</a:t>
            </a:fld>
            <a:endParaRPr lang="es-ES" b="1" dirty="0"/>
          </a:p>
        </p:txBody>
      </p:sp>
      <p:sp>
        <p:nvSpPr>
          <p:cNvPr id="8" name="2 Subtítulo"/>
          <p:cNvSpPr txBox="1">
            <a:spLocks/>
          </p:cNvSpPr>
          <p:nvPr/>
        </p:nvSpPr>
        <p:spPr>
          <a:xfrm>
            <a:off x="467544" y="4077072"/>
            <a:ext cx="8424936" cy="216024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s-ES" sz="2800" b="1" dirty="0" smtClean="0">
                <a:solidFill>
                  <a:schemeClr val="tx2">
                    <a:lumMod val="75000"/>
                  </a:schemeClr>
                </a:solidFill>
              </a:rPr>
              <a:t>GRUPO DE EXPERTOS DE LA SEGG:</a:t>
            </a:r>
          </a:p>
          <a:p>
            <a:pPr marL="0" marR="0" lvl="0" indent="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2200" b="1" i="0" u="none" strike="noStrike" kern="1200" cap="none" spc="0" normalizeH="0" baseline="0" noProof="0" dirty="0" smtClean="0">
                <a:ln>
                  <a:noFill/>
                </a:ln>
                <a:solidFill>
                  <a:schemeClr val="tx2">
                    <a:lumMod val="75000"/>
                  </a:schemeClr>
                </a:solidFill>
                <a:effectLst/>
                <a:uLnTx/>
                <a:uFillTx/>
                <a:latin typeface="+mn-lt"/>
                <a:ea typeface="+mn-ea"/>
                <a:cs typeface="+mn-cs"/>
              </a:rPr>
              <a:t> Coordinadores:</a:t>
            </a:r>
            <a:r>
              <a:rPr kumimoji="0" lang="es-ES" sz="2200" b="1" i="0" u="none" strike="noStrike" kern="1200" cap="none" spc="0" normalizeH="0" noProof="0" dirty="0" smtClean="0">
                <a:ln>
                  <a:noFill/>
                </a:ln>
                <a:solidFill>
                  <a:schemeClr val="tx2">
                    <a:lumMod val="75000"/>
                  </a:schemeClr>
                </a:solidFill>
                <a:effectLst/>
                <a:uLnTx/>
                <a:uFillTx/>
                <a:latin typeface="+mn-lt"/>
                <a:ea typeface="+mn-ea"/>
                <a:cs typeface="+mn-cs"/>
              </a:rPr>
              <a:t> Primitivo Ramos Cordero y José Antonio López Trigo</a:t>
            </a:r>
          </a:p>
          <a:p>
            <a:pPr lvl="0" algn="just">
              <a:spcBef>
                <a:spcPct val="20000"/>
              </a:spcBef>
              <a:buFont typeface="Arial" pitchFamily="34" charset="0"/>
              <a:buChar char="•"/>
              <a:defRPr/>
            </a:pPr>
            <a:r>
              <a:rPr lang="es-ES" sz="2200" b="1" baseline="0" dirty="0" smtClean="0">
                <a:solidFill>
                  <a:schemeClr val="tx2">
                    <a:lumMod val="75000"/>
                  </a:schemeClr>
                </a:solidFill>
              </a:rPr>
              <a:t> Autores: </a:t>
            </a:r>
            <a:r>
              <a:rPr kumimoji="0" lang="es-ES" sz="2200" b="1" i="0" u="none" strike="noStrike" kern="1200" cap="none" spc="0" normalizeH="0" noProof="0" dirty="0" smtClean="0">
                <a:ln>
                  <a:noFill/>
                </a:ln>
                <a:solidFill>
                  <a:schemeClr val="tx2">
                    <a:lumMod val="75000"/>
                  </a:schemeClr>
                </a:solidFill>
                <a:effectLst/>
                <a:uLnTx/>
                <a:uFillTx/>
                <a:latin typeface="+mn-lt"/>
                <a:ea typeface="+mn-ea"/>
                <a:cs typeface="+mn-cs"/>
              </a:rPr>
              <a:t>Ángeles García Antón, Pedro Gil Gregorio, Montserrat Lázaro del Nogal, </a:t>
            </a:r>
            <a:r>
              <a:rPr lang="es-ES" sz="2200" b="1" dirty="0" smtClean="0">
                <a:solidFill>
                  <a:schemeClr val="tx2">
                    <a:lumMod val="75000"/>
                  </a:schemeClr>
                </a:solidFill>
              </a:rPr>
              <a:t>José Antonio López Trigo, </a:t>
            </a:r>
            <a:r>
              <a:rPr kumimoji="0" lang="es-ES" sz="2200" b="1" i="0" u="none" strike="noStrike" kern="1200" cap="none" spc="0" normalizeH="0" noProof="0" dirty="0" smtClean="0">
                <a:ln>
                  <a:noFill/>
                </a:ln>
                <a:solidFill>
                  <a:schemeClr val="tx2">
                    <a:lumMod val="75000"/>
                  </a:schemeClr>
                </a:solidFill>
                <a:effectLst/>
                <a:uLnTx/>
                <a:uFillTx/>
                <a:latin typeface="+mn-lt"/>
                <a:ea typeface="+mn-ea"/>
                <a:cs typeface="+mn-cs"/>
              </a:rPr>
              <a:t>Mónica Merino Laínez, </a:t>
            </a:r>
            <a:r>
              <a:rPr lang="es-ES" sz="2200" b="1" dirty="0" smtClean="0">
                <a:solidFill>
                  <a:schemeClr val="tx2">
                    <a:lumMod val="75000"/>
                  </a:schemeClr>
                </a:solidFill>
              </a:rPr>
              <a:t>Norberto Moreno </a:t>
            </a:r>
            <a:r>
              <a:rPr lang="es-ES" sz="2200" b="1" dirty="0" err="1" smtClean="0">
                <a:solidFill>
                  <a:schemeClr val="tx2">
                    <a:lumMod val="75000"/>
                  </a:schemeClr>
                </a:solidFill>
              </a:rPr>
              <a:t>Villajos</a:t>
            </a:r>
            <a:r>
              <a:rPr lang="es-ES" sz="2200" b="1" dirty="0" smtClean="0">
                <a:solidFill>
                  <a:schemeClr val="tx2">
                    <a:lumMod val="75000"/>
                  </a:schemeClr>
                </a:solidFill>
              </a:rPr>
              <a:t>, Primitivo </a:t>
            </a:r>
            <a:r>
              <a:rPr kumimoji="0" lang="es-ES" sz="2200" b="1" i="0" u="none" strike="noStrike" kern="1200" cap="none" spc="0" normalizeH="0" noProof="0" dirty="0" smtClean="0">
                <a:ln>
                  <a:noFill/>
                </a:ln>
                <a:solidFill>
                  <a:schemeClr val="tx2">
                    <a:lumMod val="75000"/>
                  </a:schemeClr>
                </a:solidFill>
                <a:effectLst/>
                <a:uLnTx/>
                <a:uFillTx/>
                <a:latin typeface="+mn-lt"/>
                <a:ea typeface="+mn-ea"/>
                <a:cs typeface="+mn-cs"/>
              </a:rPr>
              <a:t>Ramos Cordero</a:t>
            </a:r>
            <a:r>
              <a:rPr lang="es-ES" sz="2200" b="1" dirty="0" smtClean="0">
                <a:solidFill>
                  <a:schemeClr val="tx2">
                    <a:lumMod val="75000"/>
                  </a:schemeClr>
                </a:solidFill>
              </a:rPr>
              <a:t>, Carlos Verdejo Bravo</a:t>
            </a:r>
            <a:endParaRPr kumimoji="0" lang="es-ES" sz="2200" b="1"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16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24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32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18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32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pic>
        <p:nvPicPr>
          <p:cNvPr id="1026" name="Picture 2" descr="C:\Users\Belen\AppData\Local\Microsoft\Windows\Temporary Internet Files\Content.Outlook\XFX10KQO\ESCUDO SOCIEDAD (2).jpeg"/>
          <p:cNvPicPr>
            <a:picLocks noChangeAspect="1" noChangeArrowheads="1"/>
          </p:cNvPicPr>
          <p:nvPr/>
        </p:nvPicPr>
        <p:blipFill>
          <a:blip r:embed="rId3" cstate="print"/>
          <a:srcRect/>
          <a:stretch>
            <a:fillRect/>
          </a:stretch>
        </p:blipFill>
        <p:spPr bwMode="auto">
          <a:xfrm>
            <a:off x="7020272" y="2708920"/>
            <a:ext cx="1224136" cy="1259841"/>
          </a:xfrm>
          <a:prstGeom prst="rect">
            <a:avLst/>
          </a:prstGeom>
          <a:noFill/>
        </p:spPr>
      </p:pic>
      <p:pic>
        <p:nvPicPr>
          <p:cNvPr id="181250" name="Picture 2" descr="M:\SEGG\LOGO SEGG\logo SEGG.GIF"/>
          <p:cNvPicPr>
            <a:picLocks noChangeAspect="1" noChangeArrowheads="1"/>
          </p:cNvPicPr>
          <p:nvPr/>
        </p:nvPicPr>
        <p:blipFill>
          <a:blip r:embed="rId4" cstate="print"/>
          <a:srcRect/>
          <a:stretch>
            <a:fillRect/>
          </a:stretch>
        </p:blipFill>
        <p:spPr bwMode="auto">
          <a:xfrm>
            <a:off x="539552" y="2708920"/>
            <a:ext cx="2376264" cy="1275679"/>
          </a:xfrm>
          <a:prstGeom prst="rect">
            <a:avLst/>
          </a:prstGeom>
          <a:noFill/>
        </p:spPr>
      </p:pic>
    </p:spTree>
    <p:extLst>
      <p:ext uri="{BB962C8B-B14F-4D97-AF65-F5344CB8AC3E}">
        <p14:creationId xmlns="" xmlns:p14="http://schemas.microsoft.com/office/powerpoint/2010/main" val="952362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05273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a)  ALIMENTACIÓN - NUTRICIÓN  E HIDRATACIÓN</a:t>
            </a:r>
            <a:endParaRPr lang="es-ES" sz="2400" b="1" i="1" dirty="0">
              <a:solidFill>
                <a:srgbClr val="C00000"/>
              </a:solidFill>
            </a:endParaRPr>
          </a:p>
        </p:txBody>
      </p:sp>
      <p:sp>
        <p:nvSpPr>
          <p:cNvPr id="3" name="2 Marcador de contenido"/>
          <p:cNvSpPr>
            <a:spLocks noGrp="1"/>
          </p:cNvSpPr>
          <p:nvPr>
            <p:ph idx="1"/>
          </p:nvPr>
        </p:nvSpPr>
        <p:spPr>
          <a:xfrm>
            <a:off x="0" y="1268760"/>
            <a:ext cx="9144000" cy="5589240"/>
          </a:xfrm>
        </p:spPr>
        <p:txBody>
          <a:bodyPr>
            <a:normAutofit fontScale="92500" lnSpcReduction="20000"/>
          </a:bodyPr>
          <a:lstStyle/>
          <a:p>
            <a:pPr marL="180000" lvl="0" indent="180000">
              <a:lnSpc>
                <a:spcPct val="124000"/>
              </a:lnSpc>
              <a:buClr>
                <a:srgbClr val="C00000"/>
              </a:buClr>
            </a:pPr>
            <a:r>
              <a:rPr lang="es-ES" sz="1400" b="1" dirty="0" smtClean="0">
                <a:solidFill>
                  <a:schemeClr val="tx2">
                    <a:lumMod val="75000"/>
                  </a:schemeClr>
                </a:solidFill>
              </a:rPr>
              <a:t>Líquidos</a:t>
            </a:r>
            <a:r>
              <a:rPr lang="es-ES" sz="1400" dirty="0" smtClean="0"/>
              <a:t>, especialmente el </a:t>
            </a:r>
            <a:r>
              <a:rPr lang="es-ES" sz="1400" b="1" dirty="0" smtClean="0">
                <a:solidFill>
                  <a:schemeClr val="tx2">
                    <a:lumMod val="75000"/>
                  </a:schemeClr>
                </a:solidFill>
              </a:rPr>
              <a:t>agua</a:t>
            </a:r>
            <a:r>
              <a:rPr lang="es-ES" sz="1400" dirty="0" smtClean="0"/>
              <a:t>, son </a:t>
            </a:r>
            <a:r>
              <a:rPr lang="es-ES" sz="1400" b="1" dirty="0" smtClean="0">
                <a:solidFill>
                  <a:schemeClr val="tx2">
                    <a:lumMod val="75000"/>
                  </a:schemeClr>
                </a:solidFill>
              </a:rPr>
              <a:t>un nutriente más</a:t>
            </a:r>
            <a:r>
              <a:rPr lang="es-ES" sz="1400" dirty="0" smtClean="0"/>
              <a:t>, </a:t>
            </a:r>
            <a:r>
              <a:rPr lang="es-ES" sz="1400" b="1" dirty="0" smtClean="0">
                <a:solidFill>
                  <a:schemeClr val="tx2">
                    <a:lumMod val="75000"/>
                  </a:schemeClr>
                </a:solidFill>
              </a:rPr>
              <a:t>no energéti</a:t>
            </a:r>
            <a:r>
              <a:rPr lang="es-ES" sz="1400" dirty="0" smtClean="0"/>
              <a:t>co,  pero con  aporte considerable de minerales.</a:t>
            </a:r>
          </a:p>
          <a:p>
            <a:pPr marL="180000" indent="180000">
              <a:lnSpc>
                <a:spcPct val="124000"/>
              </a:lnSpc>
              <a:buClr>
                <a:srgbClr val="C00000"/>
              </a:buClr>
            </a:pPr>
            <a:r>
              <a:rPr lang="es-ES" sz="1400" b="1" dirty="0" smtClean="0">
                <a:solidFill>
                  <a:schemeClr val="tx2">
                    <a:lumMod val="75000"/>
                  </a:schemeClr>
                </a:solidFill>
              </a:rPr>
              <a:t>Mayores</a:t>
            </a:r>
            <a:r>
              <a:rPr lang="es-ES" sz="1400" dirty="0" smtClean="0"/>
              <a:t>  tienen </a:t>
            </a:r>
            <a:r>
              <a:rPr lang="es-ES" sz="1400" b="1" dirty="0" smtClean="0">
                <a:solidFill>
                  <a:schemeClr val="tx2">
                    <a:lumMod val="75000"/>
                  </a:schemeClr>
                </a:solidFill>
              </a:rPr>
              <a:t>disminuida la percepción de sed</a:t>
            </a:r>
            <a:r>
              <a:rPr lang="es-ES" sz="1400" dirty="0" smtClean="0"/>
              <a:t>, y presentan una </a:t>
            </a:r>
            <a:r>
              <a:rPr lang="es-ES" sz="1400" b="1" dirty="0" smtClean="0">
                <a:solidFill>
                  <a:schemeClr val="tx2">
                    <a:lumMod val="75000"/>
                  </a:schemeClr>
                </a:solidFill>
              </a:rPr>
              <a:t>saciedad precoz </a:t>
            </a:r>
            <a:r>
              <a:rPr lang="es-ES" sz="1400" dirty="0" smtClean="0"/>
              <a:t>al iniciar la ingesta de líquidos. Esto les hace </a:t>
            </a:r>
            <a:r>
              <a:rPr lang="es-ES" sz="1400" b="1" dirty="0" smtClean="0">
                <a:solidFill>
                  <a:schemeClr val="tx2">
                    <a:lumMod val="75000"/>
                  </a:schemeClr>
                </a:solidFill>
              </a:rPr>
              <a:t>susceptibles a la deshidratación</a:t>
            </a:r>
            <a:r>
              <a:rPr lang="es-ES" sz="1400" dirty="0" smtClean="0"/>
              <a:t>, debiendo anticiparse y </a:t>
            </a:r>
            <a:r>
              <a:rPr lang="es-ES" sz="1400" b="1" dirty="0" smtClean="0">
                <a:solidFill>
                  <a:schemeClr val="tx2">
                    <a:lumMod val="75000"/>
                  </a:schemeClr>
                </a:solidFill>
              </a:rPr>
              <a:t>beber aún no teniendo ganas</a:t>
            </a:r>
            <a:r>
              <a:rPr lang="es-ES" sz="1400" dirty="0" smtClean="0"/>
              <a:t>.</a:t>
            </a:r>
          </a:p>
          <a:p>
            <a:pPr marL="180000" indent="180000">
              <a:lnSpc>
                <a:spcPct val="124000"/>
              </a:lnSpc>
              <a:buClr>
                <a:srgbClr val="C00000"/>
              </a:buClr>
            </a:pPr>
            <a:r>
              <a:rPr lang="es-ES" sz="1400" b="1" dirty="0" smtClean="0">
                <a:solidFill>
                  <a:schemeClr val="tx2">
                    <a:lumMod val="75000"/>
                  </a:schemeClr>
                </a:solidFill>
              </a:rPr>
              <a:t>Cuando notan sed, han perdido un 1-1,5% </a:t>
            </a:r>
            <a:r>
              <a:rPr lang="es-ES" sz="1400" dirty="0" smtClean="0"/>
              <a:t>de su peso a expensas de los líquidos, es decir una</a:t>
            </a:r>
            <a:r>
              <a:rPr lang="es-ES" sz="1400" b="1" dirty="0" smtClean="0">
                <a:solidFill>
                  <a:schemeClr val="tx2">
                    <a:lumMod val="75000"/>
                  </a:schemeClr>
                </a:solidFill>
              </a:rPr>
              <a:t> deshidratación </a:t>
            </a:r>
            <a:r>
              <a:rPr lang="es-ES" sz="1400" b="1" dirty="0" err="1" smtClean="0">
                <a:solidFill>
                  <a:schemeClr val="tx2">
                    <a:lumMod val="75000"/>
                  </a:schemeClr>
                </a:solidFill>
              </a:rPr>
              <a:t>subclínica</a:t>
            </a:r>
            <a:r>
              <a:rPr lang="es-ES" sz="1400" b="1" dirty="0" smtClean="0">
                <a:solidFill>
                  <a:schemeClr val="tx2">
                    <a:lumMod val="75000"/>
                  </a:schemeClr>
                </a:solidFill>
              </a:rPr>
              <a:t>.</a:t>
            </a:r>
          </a:p>
          <a:p>
            <a:pPr marL="180000" lvl="0" indent="180000">
              <a:lnSpc>
                <a:spcPct val="124000"/>
              </a:lnSpc>
              <a:buClr>
                <a:srgbClr val="C00000"/>
              </a:buClr>
            </a:pPr>
            <a:r>
              <a:rPr lang="es-ES" sz="1400" b="1" dirty="0" smtClean="0">
                <a:solidFill>
                  <a:schemeClr val="tx2">
                    <a:lumMod val="75000"/>
                  </a:schemeClr>
                </a:solidFill>
              </a:rPr>
              <a:t>Necesidades diarias de líquidos </a:t>
            </a:r>
            <a:r>
              <a:rPr lang="es-ES" sz="1400" dirty="0" smtClean="0"/>
              <a:t>(bebida y el aportado en alimentos) debe ser en torno a </a:t>
            </a:r>
            <a:r>
              <a:rPr lang="es-ES" sz="1400" b="1" dirty="0" smtClean="0">
                <a:solidFill>
                  <a:schemeClr val="tx2">
                    <a:lumMod val="75000"/>
                  </a:schemeClr>
                </a:solidFill>
              </a:rPr>
              <a:t>2500 </a:t>
            </a:r>
            <a:r>
              <a:rPr lang="es-ES" sz="1400" b="1" dirty="0" err="1" smtClean="0">
                <a:solidFill>
                  <a:schemeClr val="tx2">
                    <a:lumMod val="75000"/>
                  </a:schemeClr>
                </a:solidFill>
              </a:rPr>
              <a:t>cc</a:t>
            </a:r>
            <a:r>
              <a:rPr lang="es-ES" sz="1400" b="1" dirty="0" smtClean="0">
                <a:solidFill>
                  <a:schemeClr val="tx2">
                    <a:lumMod val="75000"/>
                  </a:schemeClr>
                </a:solidFill>
              </a:rPr>
              <a:t>.. </a:t>
            </a:r>
            <a:r>
              <a:rPr lang="es-ES" sz="1400" dirty="0" smtClean="0"/>
              <a:t>ó </a:t>
            </a:r>
            <a:r>
              <a:rPr lang="es-ES" sz="1400" b="1" dirty="0" smtClean="0">
                <a:solidFill>
                  <a:schemeClr val="tx2">
                    <a:lumMod val="75000"/>
                  </a:schemeClr>
                </a:solidFill>
              </a:rPr>
              <a:t>30-35 ml. por Kg./peso/día</a:t>
            </a:r>
            <a:r>
              <a:rPr lang="es-ES" sz="1400" dirty="0" smtClean="0"/>
              <a:t>, o bien </a:t>
            </a:r>
            <a:r>
              <a:rPr lang="es-ES" sz="1400" b="1" dirty="0" smtClean="0">
                <a:solidFill>
                  <a:schemeClr val="tx2">
                    <a:lumMod val="75000"/>
                  </a:schemeClr>
                </a:solidFill>
              </a:rPr>
              <a:t>1-1,5 ml./</a:t>
            </a:r>
            <a:r>
              <a:rPr lang="es-ES" sz="1400" b="1" dirty="0" err="1" smtClean="0">
                <a:solidFill>
                  <a:schemeClr val="tx2">
                    <a:lumMod val="75000"/>
                  </a:schemeClr>
                </a:solidFill>
              </a:rPr>
              <a:t>Kilocal</a:t>
            </a:r>
            <a:r>
              <a:rPr lang="es-ES" sz="1400" b="1" dirty="0" smtClean="0">
                <a:solidFill>
                  <a:schemeClr val="tx2">
                    <a:lumMod val="75000"/>
                  </a:schemeClr>
                </a:solidFill>
              </a:rPr>
              <a:t>. Ingerida/día</a:t>
            </a:r>
            <a:r>
              <a:rPr lang="es-ES" sz="1400" dirty="0" smtClean="0"/>
              <a:t>, en condiciones estándares.</a:t>
            </a:r>
          </a:p>
          <a:p>
            <a:pPr marL="180000" lvl="0" indent="180000">
              <a:lnSpc>
                <a:spcPct val="124000"/>
              </a:lnSpc>
              <a:buClr>
                <a:srgbClr val="C00000"/>
              </a:buClr>
              <a:buNone/>
            </a:pPr>
            <a:r>
              <a:rPr lang="es-ES" sz="1400" dirty="0" smtClean="0"/>
              <a:t> </a:t>
            </a:r>
          </a:p>
          <a:p>
            <a:pPr marL="180000" lvl="0" indent="180000">
              <a:lnSpc>
                <a:spcPct val="124000"/>
              </a:lnSpc>
              <a:buClr>
                <a:srgbClr val="C00000"/>
              </a:buClr>
            </a:pPr>
            <a:r>
              <a:rPr lang="es-ES" sz="1400" dirty="0" smtClean="0"/>
              <a:t>Balance Hídrico:</a:t>
            </a:r>
          </a:p>
          <a:p>
            <a:pPr marL="180000" indent="180000">
              <a:buClr>
                <a:srgbClr val="C00000"/>
              </a:buClr>
              <a:buNone/>
            </a:pPr>
            <a:r>
              <a:rPr lang="es-ES" sz="1400" dirty="0" smtClean="0"/>
              <a:t> </a:t>
            </a:r>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pPr>
            <a:endParaRPr lang="es-ES" sz="1400" dirty="0" smtClean="0"/>
          </a:p>
          <a:p>
            <a:pPr marL="180000" indent="180000">
              <a:buClr>
                <a:srgbClr val="C00000"/>
              </a:buClr>
              <a:buNone/>
            </a:pPr>
            <a:endParaRPr lang="es-ES" sz="1400" dirty="0" smtClean="0"/>
          </a:p>
          <a:p>
            <a:pPr marL="180000" indent="180000">
              <a:lnSpc>
                <a:spcPct val="124000"/>
              </a:lnSpc>
              <a:buClr>
                <a:srgbClr val="C00000"/>
              </a:buClr>
            </a:pPr>
            <a:r>
              <a:rPr lang="es-ES" sz="1400" b="1" dirty="0" smtClean="0">
                <a:solidFill>
                  <a:schemeClr val="tx2">
                    <a:lumMod val="75000"/>
                  </a:schemeClr>
                </a:solidFill>
              </a:rPr>
              <a:t>Aumentar la ingesta </a:t>
            </a:r>
            <a:r>
              <a:rPr lang="es-ES" sz="1400" dirty="0" smtClean="0"/>
              <a:t>ante:</a:t>
            </a:r>
          </a:p>
          <a:p>
            <a:pPr marL="540000" lvl="1" indent="180000">
              <a:lnSpc>
                <a:spcPct val="124000"/>
              </a:lnSpc>
              <a:buClr>
                <a:srgbClr val="C00000"/>
              </a:buClr>
              <a:buSzPct val="75000"/>
              <a:buFont typeface="Wingdings" pitchFamily="2" charset="2"/>
              <a:buChar char="v"/>
            </a:pPr>
            <a:r>
              <a:rPr lang="es-ES" sz="1400" b="1" dirty="0" smtClean="0">
                <a:solidFill>
                  <a:schemeClr val="tx2">
                    <a:lumMod val="75000"/>
                  </a:schemeClr>
                </a:solidFill>
              </a:rPr>
              <a:t>Calor Ambiental: </a:t>
            </a:r>
            <a:r>
              <a:rPr lang="es-ES" sz="1400" dirty="0" smtClean="0"/>
              <a:t>250-300 ml. por cada grado que supere los 37º C.</a:t>
            </a:r>
          </a:p>
          <a:p>
            <a:pPr marL="540000" lvl="1" indent="180000">
              <a:lnSpc>
                <a:spcPct val="124000"/>
              </a:lnSpc>
              <a:buClr>
                <a:srgbClr val="C00000"/>
              </a:buClr>
              <a:buSzPct val="75000"/>
              <a:buFont typeface="Wingdings" pitchFamily="2" charset="2"/>
              <a:buChar char="v"/>
            </a:pPr>
            <a:r>
              <a:rPr lang="es-ES" sz="1400" b="1" dirty="0" smtClean="0">
                <a:solidFill>
                  <a:schemeClr val="tx2">
                    <a:lumMod val="75000"/>
                  </a:schemeClr>
                </a:solidFill>
              </a:rPr>
              <a:t>Aumento de la Temperatura  Corporal</a:t>
            </a:r>
            <a:r>
              <a:rPr lang="es-ES" sz="1400" dirty="0" smtClean="0"/>
              <a:t>: 250-300 ml. por cada grado que supere los 37-37,5º C.</a:t>
            </a:r>
          </a:p>
          <a:p>
            <a:pPr marL="540000" lvl="1" indent="180000">
              <a:lnSpc>
                <a:spcPct val="124000"/>
              </a:lnSpc>
              <a:buClr>
                <a:srgbClr val="C00000"/>
              </a:buClr>
              <a:buSzPct val="75000"/>
              <a:buFont typeface="Wingdings" pitchFamily="2" charset="2"/>
              <a:buChar char="v"/>
            </a:pPr>
            <a:r>
              <a:rPr lang="es-ES" sz="1400" b="1" dirty="0" smtClean="0">
                <a:solidFill>
                  <a:schemeClr val="tx2">
                    <a:lumMod val="75000"/>
                  </a:schemeClr>
                </a:solidFill>
              </a:rPr>
              <a:t>Pérdidas  Orgánicas </a:t>
            </a:r>
            <a:r>
              <a:rPr lang="es-ES" sz="1400" dirty="0" smtClean="0"/>
              <a:t>de líquidos (vómitos, diarreas, quemaduras, heridas muy exudativas, etc.): 500-600 ml./día.</a:t>
            </a:r>
          </a:p>
          <a:p>
            <a:pPr marL="540000" lvl="1" indent="180000">
              <a:lnSpc>
                <a:spcPct val="124000"/>
              </a:lnSpc>
              <a:buClr>
                <a:srgbClr val="C00000"/>
              </a:buClr>
              <a:buSzPct val="75000"/>
              <a:buFont typeface="Wingdings" pitchFamily="2" charset="2"/>
              <a:buChar char="v"/>
            </a:pPr>
            <a:r>
              <a:rPr lang="es-ES" sz="1400" dirty="0" smtClean="0"/>
              <a:t>Uso de </a:t>
            </a:r>
            <a:r>
              <a:rPr lang="es-ES" sz="1400" b="1" dirty="0" smtClean="0">
                <a:solidFill>
                  <a:schemeClr val="tx2">
                    <a:lumMod val="75000"/>
                  </a:schemeClr>
                </a:solidFill>
              </a:rPr>
              <a:t>diuréticos, laxantes y enemas, o de medicamentos </a:t>
            </a:r>
            <a:r>
              <a:rPr lang="es-ES" sz="1400" dirty="0" smtClean="0"/>
              <a:t>que aumentan su consumo como la </a:t>
            </a:r>
            <a:r>
              <a:rPr lang="es-ES_tradnl" sz="1400" dirty="0" err="1" smtClean="0"/>
              <a:t>fenitoina</a:t>
            </a:r>
            <a:r>
              <a:rPr lang="es-ES_tradnl" sz="1400" dirty="0" smtClean="0"/>
              <a:t>, teofilina, broncodilatadores y el litio</a:t>
            </a:r>
            <a:r>
              <a:rPr lang="es-ES" sz="1400" dirty="0" smtClean="0"/>
              <a:t>. </a:t>
            </a:r>
          </a:p>
          <a:p>
            <a:pPr marL="180000" indent="180000">
              <a:lnSpc>
                <a:spcPct val="125000"/>
              </a:lnSpc>
              <a:spcBef>
                <a:spcPts val="0"/>
              </a:spcBef>
              <a:buClr>
                <a:srgbClr val="C00000"/>
              </a:buClr>
              <a:buNone/>
            </a:pPr>
            <a:endParaRPr lang="es-ES" sz="14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10</a:t>
            </a:fld>
            <a:endParaRPr lang="es-ES" dirty="0"/>
          </a:p>
        </p:txBody>
      </p:sp>
      <p:graphicFrame>
        <p:nvGraphicFramePr>
          <p:cNvPr id="6" name="5 Tabla"/>
          <p:cNvGraphicFramePr>
            <a:graphicFrameLocks noGrp="1"/>
          </p:cNvGraphicFramePr>
          <p:nvPr/>
        </p:nvGraphicFramePr>
        <p:xfrm>
          <a:off x="2267744" y="3068960"/>
          <a:ext cx="5256584" cy="1944215"/>
        </p:xfrm>
        <a:graphic>
          <a:graphicData uri="http://schemas.openxmlformats.org/drawingml/2006/table">
            <a:tbl>
              <a:tblPr firstRow="1" bandRow="1">
                <a:tableStyleId>{5C22544A-7EE6-4342-B048-85BDC9FD1C3A}</a:tableStyleId>
              </a:tblPr>
              <a:tblGrid>
                <a:gridCol w="1780457"/>
                <a:gridCol w="714194"/>
                <a:gridCol w="727127"/>
                <a:gridCol w="2034806"/>
              </a:tblGrid>
              <a:tr h="344105">
                <a:tc gridSpan="2">
                  <a:txBody>
                    <a:bodyPr/>
                    <a:lstStyle/>
                    <a:p>
                      <a:pPr algn="ctr"/>
                      <a:r>
                        <a:rPr lang="es-ES" sz="1400" dirty="0" smtClean="0"/>
                        <a:t>INGESTA HÍDRICA (LITROS)</a:t>
                      </a:r>
                      <a:endParaRPr lang="es-ES" sz="1400" dirty="0"/>
                    </a:p>
                  </a:txBody>
                  <a:tc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hMerge="1">
                  <a:txBody>
                    <a:bodyPr/>
                    <a:lstStyle/>
                    <a:p>
                      <a:endParaRPr lang="es-ES" sz="9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smtClean="0"/>
                        <a:t>ELIMINACIÓN HÍDRICA (LITROS)</a:t>
                      </a:r>
                    </a:p>
                  </a:txBody>
                  <a:tcPr/>
                </a:tc>
                <a:tc hMerge="1">
                  <a:txBody>
                    <a:bodyPr/>
                    <a:lstStyle/>
                    <a:p>
                      <a:endParaRPr lang="es-ES" sz="900" dirty="0"/>
                    </a:p>
                  </a:txBody>
                  <a:tcPr/>
                </a:tc>
              </a:tr>
              <a:tr h="320022">
                <a:tc>
                  <a:txBody>
                    <a:bodyPr/>
                    <a:lstStyle/>
                    <a:p>
                      <a:pPr algn="l"/>
                      <a:r>
                        <a:rPr lang="es-ES" sz="1200" b="1" dirty="0" smtClean="0"/>
                        <a:t>Alimentos</a:t>
                      </a:r>
                      <a:endParaRPr lang="es-ES" sz="1200" b="1" dirty="0"/>
                    </a:p>
                  </a:txBody>
                  <a:tcPr anchor="ctr">
                    <a:solidFill>
                      <a:schemeClr val="accent1">
                        <a:lumMod val="40000"/>
                        <a:lumOff val="60000"/>
                      </a:schemeClr>
                    </a:solidFill>
                  </a:tcPr>
                </a:tc>
                <a:tc>
                  <a:txBody>
                    <a:bodyPr/>
                    <a:lstStyle/>
                    <a:p>
                      <a:pPr algn="ctr"/>
                      <a:r>
                        <a:rPr lang="es-ES" sz="1200" b="1" dirty="0" smtClean="0"/>
                        <a:t>0,8</a:t>
                      </a:r>
                      <a:endParaRPr lang="es-ES" sz="1200" b="1" dirty="0"/>
                    </a:p>
                  </a:txBody>
                  <a:tcPr anchor="ctr">
                    <a:solidFill>
                      <a:schemeClr val="accent1">
                        <a:lumMod val="40000"/>
                        <a:lumOff val="60000"/>
                      </a:schemeClr>
                    </a:solidFill>
                  </a:tcPr>
                </a:tc>
                <a:tc>
                  <a:txBody>
                    <a:bodyPr/>
                    <a:lstStyle/>
                    <a:p>
                      <a:pPr algn="ctr"/>
                      <a:r>
                        <a:rPr lang="es-ES" sz="1200" b="1" dirty="0" smtClean="0"/>
                        <a:t>1,5</a:t>
                      </a:r>
                      <a:endParaRPr lang="es-ES" sz="1200" b="1" dirty="0"/>
                    </a:p>
                  </a:txBody>
                  <a:tcPr anchor="ctr">
                    <a:solidFill>
                      <a:schemeClr val="accent2">
                        <a:lumMod val="40000"/>
                        <a:lumOff val="60000"/>
                      </a:schemeClr>
                    </a:solidFill>
                  </a:tcPr>
                </a:tc>
                <a:tc>
                  <a:txBody>
                    <a:bodyPr/>
                    <a:lstStyle/>
                    <a:p>
                      <a:pPr algn="l"/>
                      <a:r>
                        <a:rPr lang="es-ES" sz="1200" b="1" dirty="0" smtClean="0"/>
                        <a:t>Orina</a:t>
                      </a:r>
                      <a:endParaRPr lang="es-ES" sz="1200" b="1" dirty="0"/>
                    </a:p>
                  </a:txBody>
                  <a:tcPr anchor="ctr">
                    <a:solidFill>
                      <a:schemeClr val="accent2">
                        <a:lumMod val="40000"/>
                        <a:lumOff val="60000"/>
                      </a:schemeClr>
                    </a:solidFill>
                  </a:tcPr>
                </a:tc>
              </a:tr>
              <a:tr h="320022">
                <a:tc>
                  <a:txBody>
                    <a:bodyPr/>
                    <a:lstStyle/>
                    <a:p>
                      <a:pPr algn="l"/>
                      <a:r>
                        <a:rPr lang="es-ES" sz="1200" b="1" dirty="0" smtClean="0"/>
                        <a:t>Oxidación Nutrientes</a:t>
                      </a:r>
                      <a:endParaRPr lang="es-ES" sz="1200" b="1" dirty="0"/>
                    </a:p>
                  </a:txBody>
                  <a:tcPr anchor="ctr">
                    <a:solidFill>
                      <a:schemeClr val="accent1">
                        <a:lumMod val="40000"/>
                        <a:lumOff val="60000"/>
                      </a:schemeClr>
                    </a:solidFill>
                  </a:tcPr>
                </a:tc>
                <a:tc>
                  <a:txBody>
                    <a:bodyPr/>
                    <a:lstStyle/>
                    <a:p>
                      <a:pPr algn="ctr"/>
                      <a:r>
                        <a:rPr lang="es-ES" sz="1200" b="1" dirty="0" smtClean="0"/>
                        <a:t>0,3</a:t>
                      </a:r>
                      <a:endParaRPr lang="es-ES" sz="1200" b="1" dirty="0"/>
                    </a:p>
                  </a:txBody>
                  <a:tcPr anchor="ctr">
                    <a:solidFill>
                      <a:schemeClr val="accent1">
                        <a:lumMod val="40000"/>
                        <a:lumOff val="60000"/>
                      </a:schemeClr>
                    </a:solidFill>
                  </a:tcPr>
                </a:tc>
                <a:tc>
                  <a:txBody>
                    <a:bodyPr/>
                    <a:lstStyle/>
                    <a:p>
                      <a:pPr algn="ctr"/>
                      <a:r>
                        <a:rPr lang="es-ES" sz="1200" b="1" dirty="0" smtClean="0"/>
                        <a:t>0,5</a:t>
                      </a:r>
                      <a:endParaRPr lang="es-ES" sz="1200" b="1" dirty="0"/>
                    </a:p>
                  </a:txBody>
                  <a:tcPr anchor="ctr">
                    <a:solidFill>
                      <a:schemeClr val="accent2">
                        <a:lumMod val="40000"/>
                        <a:lumOff val="60000"/>
                      </a:schemeClr>
                    </a:solidFill>
                  </a:tcPr>
                </a:tc>
                <a:tc>
                  <a:txBody>
                    <a:bodyPr/>
                    <a:lstStyle/>
                    <a:p>
                      <a:pPr algn="l"/>
                      <a:r>
                        <a:rPr lang="es-ES" sz="1200" b="1" dirty="0" smtClean="0"/>
                        <a:t>Sudoración</a:t>
                      </a:r>
                      <a:endParaRPr lang="es-ES" sz="1200" b="1" dirty="0"/>
                    </a:p>
                  </a:txBody>
                  <a:tcPr anchor="ctr">
                    <a:solidFill>
                      <a:schemeClr val="accent2">
                        <a:lumMod val="40000"/>
                        <a:lumOff val="60000"/>
                      </a:schemeClr>
                    </a:solidFill>
                  </a:tcPr>
                </a:tc>
              </a:tr>
              <a:tr h="320022">
                <a:tc>
                  <a:txBody>
                    <a:bodyPr/>
                    <a:lstStyle/>
                    <a:p>
                      <a:pPr algn="l"/>
                      <a:r>
                        <a:rPr lang="es-ES" sz="1200" b="1" dirty="0" smtClean="0"/>
                        <a:t>Agua Bebida</a:t>
                      </a:r>
                      <a:endParaRPr lang="es-ES" sz="1200" b="1" dirty="0"/>
                    </a:p>
                  </a:txBody>
                  <a:tcPr anchor="ctr">
                    <a:solidFill>
                      <a:schemeClr val="accent1">
                        <a:lumMod val="40000"/>
                        <a:lumOff val="60000"/>
                      </a:schemeClr>
                    </a:solidFill>
                  </a:tcPr>
                </a:tc>
                <a:tc>
                  <a:txBody>
                    <a:bodyPr/>
                    <a:lstStyle/>
                    <a:p>
                      <a:pPr algn="ctr"/>
                      <a:r>
                        <a:rPr lang="es-ES" sz="1200" b="1" dirty="0" smtClean="0"/>
                        <a:t>1,5</a:t>
                      </a:r>
                      <a:endParaRPr lang="es-ES" sz="1200" b="1" dirty="0"/>
                    </a:p>
                  </a:txBody>
                  <a:tcPr anchor="ctr">
                    <a:solidFill>
                      <a:schemeClr val="accent1">
                        <a:lumMod val="40000"/>
                        <a:lumOff val="60000"/>
                      </a:schemeClr>
                    </a:solidFill>
                  </a:tcPr>
                </a:tc>
                <a:tc>
                  <a:txBody>
                    <a:bodyPr/>
                    <a:lstStyle/>
                    <a:p>
                      <a:pPr algn="ctr"/>
                      <a:r>
                        <a:rPr lang="es-ES" sz="1200" b="1" dirty="0" smtClean="0"/>
                        <a:t>0,4</a:t>
                      </a:r>
                      <a:endParaRPr lang="es-ES" sz="1200" b="1" dirty="0"/>
                    </a:p>
                  </a:txBody>
                  <a:tcPr anchor="ctr">
                    <a:solidFill>
                      <a:schemeClr val="accent2">
                        <a:lumMod val="40000"/>
                        <a:lumOff val="60000"/>
                      </a:schemeClr>
                    </a:solidFill>
                  </a:tcPr>
                </a:tc>
                <a:tc>
                  <a:txBody>
                    <a:bodyPr/>
                    <a:lstStyle/>
                    <a:p>
                      <a:pPr algn="l"/>
                      <a:r>
                        <a:rPr lang="es-ES" sz="1200" b="1" dirty="0" smtClean="0"/>
                        <a:t>Respiración</a:t>
                      </a:r>
                      <a:endParaRPr lang="es-ES" sz="1200" b="1" dirty="0"/>
                    </a:p>
                  </a:txBody>
                  <a:tcPr anchor="ctr">
                    <a:solidFill>
                      <a:schemeClr val="accent2">
                        <a:lumMod val="40000"/>
                        <a:lumOff val="60000"/>
                      </a:schemeClr>
                    </a:solidFill>
                  </a:tcPr>
                </a:tc>
              </a:tr>
              <a:tr h="320022">
                <a:tc>
                  <a:txBody>
                    <a:bodyPr/>
                    <a:lstStyle/>
                    <a:p>
                      <a:pPr algn="l"/>
                      <a:endParaRPr lang="es-ES" sz="1200" b="1" dirty="0"/>
                    </a:p>
                  </a:txBody>
                  <a:tcPr anchor="ctr">
                    <a:solidFill>
                      <a:schemeClr val="accent1">
                        <a:lumMod val="40000"/>
                        <a:lumOff val="60000"/>
                      </a:schemeClr>
                    </a:solidFill>
                  </a:tcPr>
                </a:tc>
                <a:tc>
                  <a:txBody>
                    <a:bodyPr/>
                    <a:lstStyle/>
                    <a:p>
                      <a:pPr algn="ctr"/>
                      <a:endParaRPr lang="es-ES" sz="1200" b="1" dirty="0"/>
                    </a:p>
                  </a:txBody>
                  <a:tcPr anchor="ctr">
                    <a:solidFill>
                      <a:schemeClr val="accent1">
                        <a:lumMod val="40000"/>
                        <a:lumOff val="60000"/>
                      </a:schemeClr>
                    </a:solidFill>
                  </a:tcPr>
                </a:tc>
                <a:tc>
                  <a:txBody>
                    <a:bodyPr/>
                    <a:lstStyle/>
                    <a:p>
                      <a:pPr algn="ctr"/>
                      <a:r>
                        <a:rPr lang="es-ES" sz="1200" b="1" dirty="0" smtClean="0"/>
                        <a:t>0,2</a:t>
                      </a:r>
                      <a:endParaRPr lang="es-ES" sz="1200" b="1" dirty="0"/>
                    </a:p>
                  </a:txBody>
                  <a:tcPr anchor="ctr">
                    <a:solidFill>
                      <a:schemeClr val="accent2">
                        <a:lumMod val="40000"/>
                        <a:lumOff val="60000"/>
                      </a:schemeClr>
                    </a:solidFill>
                  </a:tcPr>
                </a:tc>
                <a:tc>
                  <a:txBody>
                    <a:bodyPr/>
                    <a:lstStyle/>
                    <a:p>
                      <a:pPr algn="l"/>
                      <a:r>
                        <a:rPr lang="es-ES" sz="1200" b="1" dirty="0" smtClean="0"/>
                        <a:t>Heces</a:t>
                      </a:r>
                      <a:endParaRPr lang="es-ES" sz="1200" b="1" dirty="0"/>
                    </a:p>
                  </a:txBody>
                  <a:tcPr anchor="ctr">
                    <a:solidFill>
                      <a:schemeClr val="accent2">
                        <a:lumMod val="40000"/>
                        <a:lumOff val="60000"/>
                      </a:schemeClr>
                    </a:solidFill>
                  </a:tcPr>
                </a:tc>
              </a:tr>
              <a:tr h="320022">
                <a:tc>
                  <a:txBody>
                    <a:bodyPr/>
                    <a:lstStyle/>
                    <a:p>
                      <a:pPr algn="l"/>
                      <a:r>
                        <a:rPr lang="es-ES" sz="1200" b="1" dirty="0" smtClean="0"/>
                        <a:t>TOTAL</a:t>
                      </a:r>
                      <a:endParaRPr lang="es-ES" sz="1200" b="1" dirty="0"/>
                    </a:p>
                  </a:txBody>
                  <a:tcPr anchor="ctr">
                    <a:solidFill>
                      <a:schemeClr val="accent1">
                        <a:lumMod val="40000"/>
                        <a:lumOff val="60000"/>
                      </a:schemeClr>
                    </a:solidFill>
                  </a:tcPr>
                </a:tc>
                <a:tc>
                  <a:txBody>
                    <a:bodyPr/>
                    <a:lstStyle/>
                    <a:p>
                      <a:pPr algn="ctr"/>
                      <a:r>
                        <a:rPr lang="es-ES" sz="1200" b="1" dirty="0" smtClean="0"/>
                        <a:t>2,6</a:t>
                      </a:r>
                      <a:endParaRPr lang="es-ES" sz="1200" b="1" dirty="0"/>
                    </a:p>
                  </a:txBody>
                  <a:tcPr anchor="ctr">
                    <a:solidFill>
                      <a:schemeClr val="accent1">
                        <a:lumMod val="40000"/>
                        <a:lumOff val="60000"/>
                      </a:schemeClr>
                    </a:solidFill>
                  </a:tcPr>
                </a:tc>
                <a:tc>
                  <a:txBody>
                    <a:bodyPr/>
                    <a:lstStyle/>
                    <a:p>
                      <a:pPr algn="ctr"/>
                      <a:r>
                        <a:rPr lang="es-ES" sz="1200" b="1" dirty="0" smtClean="0"/>
                        <a:t>2,6</a:t>
                      </a:r>
                      <a:endParaRPr lang="es-ES" sz="1200" b="1" dirty="0"/>
                    </a:p>
                  </a:txBody>
                  <a:tcPr anchor="ctr">
                    <a:solidFill>
                      <a:schemeClr val="accent2">
                        <a:lumMod val="40000"/>
                        <a:lumOff val="60000"/>
                      </a:schemeClr>
                    </a:solidFill>
                  </a:tcPr>
                </a:tc>
                <a:tc>
                  <a:txBody>
                    <a:bodyPr/>
                    <a:lstStyle/>
                    <a:p>
                      <a:pPr algn="l"/>
                      <a:r>
                        <a:rPr lang="es-ES" sz="1200" b="1" dirty="0" smtClean="0"/>
                        <a:t>TOTAL</a:t>
                      </a:r>
                      <a:endParaRPr lang="es-ES" sz="1200" b="1" dirty="0"/>
                    </a:p>
                  </a:txBody>
                  <a:tcPr anchor="ctr">
                    <a:solidFill>
                      <a:schemeClr val="accent2">
                        <a:lumMod val="40000"/>
                        <a:lumOff val="60000"/>
                      </a:schemeClr>
                    </a:solidFill>
                  </a:tcPr>
                </a:tc>
              </a:tr>
            </a:tbl>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05273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b) “ACTIVIDAD Y EJERCICIO FÍSICO”</a:t>
            </a:r>
            <a:endParaRPr lang="es-ES" sz="2400" b="1" i="1" dirty="0">
              <a:solidFill>
                <a:srgbClr val="C00000"/>
              </a:solidFill>
            </a:endParaRPr>
          </a:p>
        </p:txBody>
      </p:sp>
      <p:sp>
        <p:nvSpPr>
          <p:cNvPr id="3" name="2 Marcador de contenido"/>
          <p:cNvSpPr>
            <a:spLocks noGrp="1"/>
          </p:cNvSpPr>
          <p:nvPr>
            <p:ph idx="1"/>
          </p:nvPr>
        </p:nvSpPr>
        <p:spPr>
          <a:xfrm>
            <a:off x="179512" y="1772816"/>
            <a:ext cx="8964488" cy="4886003"/>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11</a:t>
            </a:fld>
            <a:endParaRPr lang="es-ES"/>
          </a:p>
        </p:txBody>
      </p:sp>
      <p:sp>
        <p:nvSpPr>
          <p:cNvPr id="5" name="2 Marcador de contenido"/>
          <p:cNvSpPr txBox="1">
            <a:spLocks/>
          </p:cNvSpPr>
          <p:nvPr/>
        </p:nvSpPr>
        <p:spPr>
          <a:xfrm>
            <a:off x="0" y="1052736"/>
            <a:ext cx="9324528" cy="5805264"/>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s-ES" sz="1200" b="0" i="0" u="none" strike="noStrike" kern="1200" cap="none" spc="0" normalizeH="0" baseline="0" noProof="0" dirty="0" smtClean="0">
              <a:ln>
                <a:noFill/>
              </a:ln>
              <a:solidFill>
                <a:srgbClr val="C00000"/>
              </a:solidFill>
              <a:effectLst/>
              <a:uLnTx/>
              <a:uFillTx/>
              <a:latin typeface="+mn-lt"/>
              <a:ea typeface="+mn-ea"/>
              <a:cs typeface="+mn-cs"/>
            </a:endParaRPr>
          </a:p>
          <a:p>
            <a:pPr marL="342900" marR="0" lvl="0" indent="-342900" algn="l" defTabSz="914400" rtl="0" eaLnBrk="1" fontAlgn="auto" latinLnBrk="0" hangingPunct="1">
              <a:lnSpc>
                <a:spcPct val="100000"/>
              </a:lnSpc>
              <a:spcBef>
                <a:spcPts val="150"/>
              </a:spcBef>
              <a:spcAft>
                <a:spcPts val="0"/>
              </a:spcAft>
              <a:buClr>
                <a:srgbClr val="C00000"/>
              </a:buClr>
              <a:buSzTx/>
              <a:buFont typeface="Wingdings" pitchFamily="2" charset="2"/>
              <a:buChar char="v"/>
              <a:tabLst/>
              <a:defRPr/>
            </a:pPr>
            <a:r>
              <a:rPr kumimoji="0" lang="es-ES" sz="1800" b="1" i="0" u="none" strike="noStrike" kern="1200" cap="none" spc="0" normalizeH="0" baseline="0" noProof="0" dirty="0" smtClean="0">
                <a:ln>
                  <a:noFill/>
                </a:ln>
                <a:solidFill>
                  <a:schemeClr val="tx2">
                    <a:lumMod val="75000"/>
                  </a:schemeClr>
                </a:solidFill>
                <a:effectLst/>
                <a:uLnTx/>
                <a:uFillTx/>
                <a:latin typeface="+mn-lt"/>
                <a:ea typeface="+mn-ea"/>
                <a:cs typeface="+mn-cs"/>
              </a:rPr>
              <a:t>Actividad Física:</a:t>
            </a:r>
            <a:r>
              <a:rPr kumimoji="0" lang="es-ES" sz="1800" b="1" i="0" u="none" strike="noStrike" kern="1200" cap="none" spc="0" normalizeH="0" noProof="0" dirty="0" smtClean="0">
                <a:ln>
                  <a:noFill/>
                </a:ln>
                <a:solidFill>
                  <a:schemeClr val="tx2">
                    <a:lumMod val="75000"/>
                  </a:schemeClr>
                </a:solidFill>
                <a:effectLst/>
                <a:uLnTx/>
                <a:uFillTx/>
                <a:latin typeface="+mn-lt"/>
                <a:ea typeface="+mn-ea"/>
                <a:cs typeface="+mn-cs"/>
              </a:rPr>
              <a:t> </a:t>
            </a:r>
            <a:r>
              <a:rPr kumimoji="0" lang="es-ES" sz="1600" i="0" u="none" strike="noStrike" kern="1200" cap="none" spc="0" normalizeH="0" noProof="0" dirty="0" smtClean="0">
                <a:ln>
                  <a:noFill/>
                </a:ln>
                <a:effectLst/>
                <a:uLnTx/>
                <a:uFillTx/>
                <a:latin typeface="+mn-lt"/>
                <a:ea typeface="+mn-ea"/>
                <a:cs typeface="+mn-cs"/>
              </a:rPr>
              <a:t>movimiento corporal por contracción de músculos, que produce un gasto energético </a:t>
            </a:r>
            <a:r>
              <a:rPr lang="es-ES" sz="1600" dirty="0" smtClean="0"/>
              <a:t>superior al de reposo (actividad laboral y del hogar, bailar, caminar, bicicleta, deporte).</a:t>
            </a:r>
            <a:r>
              <a:rPr kumimoji="0" lang="es-ES" sz="1600" i="0" u="none" strike="noStrike" kern="1200" cap="none" spc="0" normalizeH="0" noProof="0" dirty="0" smtClean="0">
                <a:ln>
                  <a:noFill/>
                </a:ln>
                <a:effectLst/>
                <a:uLnTx/>
                <a:uFillTx/>
                <a:latin typeface="+mn-lt"/>
                <a:ea typeface="+mn-ea"/>
                <a:cs typeface="+mn-cs"/>
              </a:rPr>
              <a:t> </a:t>
            </a:r>
            <a:endParaRPr kumimoji="0" lang="es-ES" sz="1800" i="0" u="none" strike="noStrike" kern="1200" cap="none" spc="0" normalizeH="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ts val="150"/>
              </a:spcBef>
              <a:spcAft>
                <a:spcPts val="0"/>
              </a:spcAft>
              <a:buClr>
                <a:srgbClr val="C00000"/>
              </a:buClr>
              <a:buSzTx/>
              <a:buFont typeface="Wingdings" pitchFamily="2" charset="2"/>
              <a:buChar char="v"/>
              <a:tabLst/>
              <a:defRPr/>
            </a:pPr>
            <a:endParaRPr kumimoji="0" lang="es-ES" sz="80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ts val="150"/>
              </a:spcBef>
              <a:spcAft>
                <a:spcPts val="0"/>
              </a:spcAft>
              <a:buClr>
                <a:srgbClr val="C00000"/>
              </a:buClr>
              <a:buSzTx/>
              <a:buFont typeface="Wingdings" pitchFamily="2" charset="2"/>
              <a:buChar char="v"/>
              <a:tabLst/>
              <a:defRPr/>
            </a:pPr>
            <a:r>
              <a:rPr lang="es-ES" b="1" dirty="0" smtClean="0">
                <a:solidFill>
                  <a:schemeClr val="tx2">
                    <a:lumMod val="75000"/>
                  </a:schemeClr>
                </a:solidFill>
              </a:rPr>
              <a:t>Ejercicio Físico: </a:t>
            </a:r>
            <a:r>
              <a:rPr lang="es-ES" sz="1600" dirty="0" smtClean="0"/>
              <a:t>actividad física con un movimiento corporal planificado, estructurado y repetitivo cuyo objetivo es mantener o mejorar la forma física.</a:t>
            </a:r>
            <a:endParaRPr lang="es-ES" dirty="0" smtClean="0"/>
          </a:p>
          <a:p>
            <a:pPr marL="800100" lvl="1" indent="-342900">
              <a:spcBef>
                <a:spcPts val="150"/>
              </a:spcBef>
              <a:buClr>
                <a:srgbClr val="C00000"/>
              </a:buClr>
              <a:buFont typeface="Arial" pitchFamily="34" charset="0"/>
              <a:buChar char="•"/>
            </a:pPr>
            <a:r>
              <a:rPr lang="es-ES" sz="1600" b="1" dirty="0" smtClean="0">
                <a:solidFill>
                  <a:schemeClr val="tx2">
                    <a:lumMod val="75000"/>
                  </a:schemeClr>
                </a:solidFill>
              </a:rPr>
              <a:t>Dinámico: </a:t>
            </a:r>
            <a:r>
              <a:rPr lang="es-ES" sz="1600" b="1" dirty="0" smtClean="0">
                <a:solidFill>
                  <a:srgbClr val="006600"/>
                </a:solidFill>
              </a:rPr>
              <a:t>Aeróbico</a:t>
            </a:r>
            <a:r>
              <a:rPr lang="es-ES" sz="1600" dirty="0" smtClean="0"/>
              <a:t>: dependen del oxígeno y</a:t>
            </a:r>
            <a:r>
              <a:rPr lang="es-ES" sz="1600" dirty="0" smtClean="0">
                <a:solidFill>
                  <a:schemeClr val="tx2">
                    <a:lumMod val="75000"/>
                  </a:schemeClr>
                </a:solidFill>
              </a:rPr>
              <a:t> </a:t>
            </a:r>
            <a:r>
              <a:rPr lang="es-ES" sz="1600" b="1" dirty="0" smtClean="0">
                <a:solidFill>
                  <a:srgbClr val="7030A0"/>
                </a:solidFill>
              </a:rPr>
              <a:t>Anaeróbico</a:t>
            </a:r>
            <a:r>
              <a:rPr lang="es-ES" sz="1600" dirty="0" smtClean="0"/>
              <a:t>: no depende del oxígeno. </a:t>
            </a:r>
            <a:r>
              <a:rPr lang="es-ES" sz="1600" dirty="0" err="1" smtClean="0"/>
              <a:t>Ejemp</a:t>
            </a:r>
            <a:r>
              <a:rPr lang="es-ES" sz="1600" dirty="0" smtClean="0"/>
              <a:t>.: paseo</a:t>
            </a:r>
            <a:endParaRPr lang="es-ES" sz="1600" b="1" dirty="0" smtClean="0"/>
          </a:p>
          <a:p>
            <a:pPr marL="800100" lvl="1" indent="-342900">
              <a:spcBef>
                <a:spcPts val="150"/>
              </a:spcBef>
              <a:buClr>
                <a:srgbClr val="C00000"/>
              </a:buClr>
              <a:buFont typeface="Arial" pitchFamily="34" charset="0"/>
              <a:buChar char="•"/>
            </a:pPr>
            <a:r>
              <a:rPr kumimoji="0" lang="es-ES" sz="1600" b="1" i="0" u="none" strike="noStrike" kern="1200" cap="none" spc="0" normalizeH="0" baseline="0" noProof="0" dirty="0" smtClean="0">
                <a:ln>
                  <a:noFill/>
                </a:ln>
                <a:solidFill>
                  <a:schemeClr val="tx2">
                    <a:lumMod val="75000"/>
                  </a:schemeClr>
                </a:solidFill>
                <a:effectLst/>
                <a:uLnTx/>
                <a:uFillTx/>
                <a:latin typeface="+mn-lt"/>
                <a:ea typeface="+mn-ea"/>
                <a:cs typeface="+mn-cs"/>
              </a:rPr>
              <a:t>Estático</a:t>
            </a:r>
            <a:r>
              <a:rPr kumimoji="0" lang="es-ES" sz="1600" b="1" i="0" u="none" strike="noStrike" kern="1200" cap="none" spc="0" normalizeH="0" noProof="0" dirty="0" smtClean="0">
                <a:ln>
                  <a:noFill/>
                </a:ln>
                <a:solidFill>
                  <a:schemeClr val="tx2">
                    <a:lumMod val="75000"/>
                  </a:schemeClr>
                </a:solidFill>
                <a:effectLst/>
                <a:uLnTx/>
                <a:uFillTx/>
                <a:latin typeface="+mn-lt"/>
                <a:ea typeface="+mn-ea"/>
                <a:cs typeface="+mn-cs"/>
              </a:rPr>
              <a:t> o Isométrico: </a:t>
            </a:r>
            <a:r>
              <a:rPr lang="es-ES" sz="1600" dirty="0" smtClean="0"/>
              <a:t>en general son </a:t>
            </a:r>
            <a:r>
              <a:rPr lang="es-ES" sz="1600" dirty="0" smtClean="0">
                <a:solidFill>
                  <a:schemeClr val="tx2">
                    <a:lumMod val="75000"/>
                  </a:schemeClr>
                </a:solidFill>
              </a:rPr>
              <a:t>Anaerobios </a:t>
            </a:r>
            <a:r>
              <a:rPr lang="es-ES" sz="1600" dirty="0" smtClean="0"/>
              <a:t>(</a:t>
            </a:r>
            <a:r>
              <a:rPr kumimoji="0" lang="es-ES" sz="1600" i="0" u="none" strike="noStrike" kern="1200" cap="none" spc="0" normalizeH="0" noProof="0" dirty="0" smtClean="0">
                <a:ln>
                  <a:noFill/>
                </a:ln>
                <a:effectLst/>
                <a:uLnTx/>
                <a:uFillTx/>
                <a:latin typeface="+mn-lt"/>
                <a:ea typeface="+mn-ea"/>
                <a:cs typeface="+mn-cs"/>
              </a:rPr>
              <a:t>levantar pesas)</a:t>
            </a:r>
          </a:p>
          <a:p>
            <a:pPr marL="800100" lvl="1" indent="-342900">
              <a:spcBef>
                <a:spcPts val="150"/>
              </a:spcBef>
              <a:buClr>
                <a:srgbClr val="C00000"/>
              </a:buClr>
              <a:buFont typeface="Arial" pitchFamily="34" charset="0"/>
              <a:buChar char="•"/>
            </a:pPr>
            <a:r>
              <a:rPr lang="es-ES" sz="1600" b="1" baseline="0" dirty="0" smtClean="0">
                <a:solidFill>
                  <a:schemeClr val="tx2">
                    <a:lumMod val="75000"/>
                  </a:schemeClr>
                </a:solidFill>
              </a:rPr>
              <a:t>Deporte: </a:t>
            </a:r>
            <a:r>
              <a:rPr lang="es-ES" sz="1600" dirty="0" smtClean="0"/>
              <a:t>en mayores aconsejable  paseo, senderismo, marcha, </a:t>
            </a:r>
            <a:r>
              <a:rPr lang="es-ES" sz="1600" dirty="0" err="1" smtClean="0"/>
              <a:t>footing</a:t>
            </a:r>
            <a:r>
              <a:rPr lang="es-ES" sz="1600" dirty="0" smtClean="0"/>
              <a:t>, natación, golf, tenis, ciclismo, baloncesto y </a:t>
            </a:r>
            <a:r>
              <a:rPr lang="es-ES" sz="1600" dirty="0" err="1" smtClean="0"/>
              <a:t>Tai</a:t>
            </a:r>
            <a:r>
              <a:rPr lang="es-ES" sz="1600" dirty="0" smtClean="0"/>
              <a:t>-Chi</a:t>
            </a:r>
            <a:endParaRPr kumimoji="0" lang="es-ES" sz="1600" b="1"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ts val="150"/>
              </a:spcBef>
              <a:spcAft>
                <a:spcPts val="0"/>
              </a:spcAft>
              <a:buClr>
                <a:srgbClr val="C00000"/>
              </a:buClr>
              <a:buSzTx/>
              <a:buFont typeface="Wingdings" pitchFamily="2" charset="2"/>
              <a:buChar char="v"/>
              <a:tabLst/>
              <a:defRPr/>
            </a:pPr>
            <a:endParaRPr kumimoji="0" lang="es-ES" sz="800" b="1"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ts val="150"/>
              </a:spcBef>
              <a:spcAft>
                <a:spcPts val="0"/>
              </a:spcAft>
              <a:buClr>
                <a:srgbClr val="C00000"/>
              </a:buClr>
              <a:buSzTx/>
              <a:buFont typeface="Wingdings" pitchFamily="2" charset="2"/>
              <a:buChar char="v"/>
              <a:tabLst/>
              <a:defRPr/>
            </a:pPr>
            <a:r>
              <a:rPr kumimoji="0" lang="es-ES" sz="1800" b="1" i="0" u="none" strike="noStrike" kern="1200" cap="none" spc="0" normalizeH="0" baseline="0" noProof="0" dirty="0" smtClean="0">
                <a:ln>
                  <a:noFill/>
                </a:ln>
                <a:solidFill>
                  <a:schemeClr val="tx2">
                    <a:lumMod val="75000"/>
                  </a:schemeClr>
                </a:solidFill>
                <a:effectLst/>
                <a:uLnTx/>
                <a:uFillTx/>
                <a:latin typeface="+mn-lt"/>
                <a:ea typeface="+mn-ea"/>
                <a:cs typeface="+mn-cs"/>
              </a:rPr>
              <a:t>Beneficios de</a:t>
            </a:r>
            <a:r>
              <a:rPr kumimoji="0" lang="es-ES" sz="1800" b="1" i="0" u="none" strike="noStrike" kern="1200" cap="none" spc="0" normalizeH="0" noProof="0" dirty="0" smtClean="0">
                <a:ln>
                  <a:noFill/>
                </a:ln>
                <a:solidFill>
                  <a:schemeClr val="tx2">
                    <a:lumMod val="75000"/>
                  </a:schemeClr>
                </a:solidFill>
                <a:effectLst/>
                <a:uLnTx/>
                <a:uFillTx/>
                <a:latin typeface="+mn-lt"/>
                <a:ea typeface="+mn-ea"/>
                <a:cs typeface="+mn-cs"/>
              </a:rPr>
              <a:t> la Actividad y Ejercicio Físico</a:t>
            </a:r>
            <a:r>
              <a:rPr kumimoji="0" lang="es-ES" sz="1800" b="1" i="0" u="none" strike="noStrike" kern="1200" cap="none" spc="0" normalizeH="0" baseline="0" noProof="0" dirty="0" smtClean="0">
                <a:ln>
                  <a:noFill/>
                </a:ln>
                <a:solidFill>
                  <a:schemeClr val="tx2">
                    <a:lumMod val="75000"/>
                  </a:schemeClr>
                </a:solidFill>
                <a:effectLst/>
                <a:uLnTx/>
                <a:uFillTx/>
                <a:latin typeface="+mn-lt"/>
                <a:ea typeface="+mn-ea"/>
                <a:cs typeface="+mn-cs"/>
              </a:rPr>
              <a:t>:</a:t>
            </a:r>
            <a:endParaRPr kumimoji="0" lang="es-ES" sz="1800" b="1" i="0" u="none" strike="noStrike" kern="1200" cap="none" spc="0" normalizeH="0" baseline="0" noProof="0" dirty="0" smtClean="0">
              <a:ln>
                <a:noFill/>
              </a:ln>
              <a:solidFill>
                <a:srgbClr val="C00000"/>
              </a:solidFill>
              <a:effectLst/>
              <a:uLnTx/>
              <a:uFillTx/>
              <a:latin typeface="+mn-lt"/>
              <a:ea typeface="+mn-ea"/>
              <a:cs typeface="+mn-cs"/>
            </a:endParaRPr>
          </a:p>
          <a:p>
            <a:pPr marL="648000" marR="0" lvl="1" indent="-285750" algn="l" defTabSz="914400" rtl="0" eaLnBrk="1" fontAlgn="auto" latinLnBrk="0" hangingPunct="1">
              <a:spcBef>
                <a:spcPts val="150"/>
              </a:spcBef>
              <a:spcAft>
                <a:spcPts val="0"/>
              </a:spcAft>
              <a:buClr>
                <a:srgbClr val="C00000"/>
              </a:buClr>
              <a:buSzTx/>
              <a:buFont typeface="Arial" pitchFamily="34" charset="0"/>
              <a:buChar char="•"/>
              <a:tabLst/>
              <a:defRPr/>
            </a:pPr>
            <a:r>
              <a:rPr kumimoji="0" lang="es-ES" sz="1600" b="0" i="0" u="none" strike="noStrike" kern="1200" cap="none" spc="0" normalizeH="0" baseline="0" noProof="0" dirty="0" smtClean="0">
                <a:ln>
                  <a:noFill/>
                </a:ln>
                <a:solidFill>
                  <a:schemeClr val="tx1"/>
                </a:solidFill>
                <a:effectLst/>
                <a:uLnTx/>
                <a:uFillTx/>
                <a:latin typeface="+mn-lt"/>
                <a:ea typeface="+mn-ea"/>
                <a:cs typeface="+mn-cs"/>
              </a:rPr>
              <a:t>Previene la </a:t>
            </a:r>
            <a:r>
              <a:rPr kumimoji="0" lang="es-ES" sz="1600" b="0" i="0" u="none" strike="noStrike" kern="1200" cap="none" spc="0" normalizeH="0" baseline="0" noProof="0" dirty="0" err="1" smtClean="0">
                <a:ln>
                  <a:noFill/>
                </a:ln>
                <a:solidFill>
                  <a:schemeClr val="tx1"/>
                </a:solidFill>
                <a:effectLst/>
                <a:uLnTx/>
                <a:uFillTx/>
                <a:latin typeface="+mn-lt"/>
                <a:ea typeface="+mn-ea"/>
                <a:cs typeface="+mn-cs"/>
              </a:rPr>
              <a:t>Morbi</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-Mortalidad</a:t>
            </a:r>
          </a:p>
          <a:p>
            <a:pPr marL="648000" marR="0" lvl="1" indent="-285750" algn="l" defTabSz="914400" rtl="0" eaLnBrk="1" fontAlgn="auto" latinLnBrk="0" hangingPunct="1">
              <a:spcBef>
                <a:spcPts val="150"/>
              </a:spcBef>
              <a:spcAft>
                <a:spcPts val="0"/>
              </a:spcAft>
              <a:buClr>
                <a:srgbClr val="C00000"/>
              </a:buClr>
              <a:buSzTx/>
              <a:buFont typeface="Arial" pitchFamily="34" charset="0"/>
              <a:buChar char="•"/>
              <a:tabLst/>
              <a:defRPr/>
            </a:pPr>
            <a:r>
              <a:rPr lang="es-ES" sz="1600" dirty="0" smtClean="0"/>
              <a:t>Retrasa déficits motores, mejora la capacidad funcional y evita dependencia </a:t>
            </a:r>
            <a:r>
              <a:rPr lang="es-ES" sz="1400" dirty="0" smtClean="0"/>
              <a:t>(Autonomía/Calidad de Vida)</a:t>
            </a:r>
            <a:endParaRPr lang="es-ES" sz="1600" dirty="0" smtClean="0"/>
          </a:p>
          <a:p>
            <a:pPr marL="648000" marR="0" lvl="1" indent="-285750" algn="l" defTabSz="914400" rtl="0" eaLnBrk="1" fontAlgn="auto" latinLnBrk="0" hangingPunct="1">
              <a:spcBef>
                <a:spcPts val="150"/>
              </a:spcBef>
              <a:spcAft>
                <a:spcPts val="0"/>
              </a:spcAft>
              <a:buClr>
                <a:srgbClr val="C00000"/>
              </a:buClr>
              <a:buSzTx/>
              <a:buFont typeface="Arial" pitchFamily="34" charset="0"/>
              <a:buChar char="•"/>
              <a:tabLst/>
              <a:defRPr/>
            </a:pPr>
            <a:r>
              <a:rPr lang="es-ES" sz="1600" dirty="0" smtClean="0"/>
              <a:t>Evita la Atrofia Muscular, mejora la Movilidad Articular, evita la desmineralización y descalcificación ósea (disminuye el dolor, previene osteoporosis, caídas y fracturas), mejoran la marcha y  equilibrio</a:t>
            </a:r>
          </a:p>
          <a:p>
            <a:pPr marL="648000" lvl="1" indent="-285750">
              <a:spcBef>
                <a:spcPts val="150"/>
              </a:spcBef>
              <a:buClr>
                <a:srgbClr val="C00000"/>
              </a:buClr>
              <a:buFont typeface="Arial" pitchFamily="34" charset="0"/>
              <a:buChar char="•"/>
            </a:pPr>
            <a:r>
              <a:rPr lang="es-ES" sz="1600" dirty="0" smtClean="0"/>
              <a:t>Mejora contracción cardíaca, mejora la Hipertensión Arterial, disminuye el riesgo de Arterioesclerosis,   de Cardiopatía Isquémica y de Ictus (trombosis-embolia)</a:t>
            </a:r>
          </a:p>
          <a:p>
            <a:pPr marL="648000" lvl="1" indent="-285750">
              <a:spcBef>
                <a:spcPts val="150"/>
              </a:spcBef>
              <a:buClr>
                <a:srgbClr val="C00000"/>
              </a:buClr>
              <a:buFont typeface="Arial" pitchFamily="34" charset="0"/>
              <a:buChar char="•"/>
            </a:pPr>
            <a:r>
              <a:rPr lang="es-ES" sz="1600" dirty="0" smtClean="0"/>
              <a:t>Mejora secreción hormonal, y evita o mejora el Sobrepeso-Obesidad, </a:t>
            </a:r>
            <a:r>
              <a:rPr lang="es-ES" sz="1600" dirty="0" err="1" smtClean="0"/>
              <a:t>Dislipemia</a:t>
            </a:r>
            <a:r>
              <a:rPr lang="es-ES" sz="1600" dirty="0" smtClean="0"/>
              <a:t> y Diabetes </a:t>
            </a:r>
            <a:r>
              <a:rPr lang="es-ES" sz="1600" dirty="0" err="1" smtClean="0"/>
              <a:t>Mellitus</a:t>
            </a:r>
            <a:endParaRPr lang="es-ES" sz="1600" dirty="0" smtClean="0"/>
          </a:p>
          <a:p>
            <a:pPr marL="648000" lvl="1" indent="-285750">
              <a:spcBef>
                <a:spcPts val="150"/>
              </a:spcBef>
              <a:buClr>
                <a:srgbClr val="C00000"/>
              </a:buClr>
              <a:buFont typeface="Arial" pitchFamily="34" charset="0"/>
              <a:buChar char="•"/>
            </a:pPr>
            <a:r>
              <a:rPr lang="es-ES" sz="1600" dirty="0" smtClean="0"/>
              <a:t>Cierto efecto protector frente al Cáncer de Colon y de Mama</a:t>
            </a:r>
          </a:p>
          <a:p>
            <a:pPr marL="648000" lvl="1" indent="-285750">
              <a:spcBef>
                <a:spcPts val="150"/>
              </a:spcBef>
              <a:buClr>
                <a:srgbClr val="C00000"/>
              </a:buClr>
              <a:buFont typeface="Arial" pitchFamily="34" charset="0"/>
              <a:buChar char="•"/>
            </a:pPr>
            <a:r>
              <a:rPr lang="es-ES" sz="1600" dirty="0" smtClean="0"/>
              <a:t>Mejora  el estado </a:t>
            </a:r>
            <a:r>
              <a:rPr lang="es-ES" sz="1600" dirty="0" err="1" smtClean="0"/>
              <a:t>psicoafectivo</a:t>
            </a:r>
            <a:r>
              <a:rPr lang="es-ES" sz="1600" dirty="0" smtClean="0"/>
              <a:t>, cognitivo y </a:t>
            </a:r>
            <a:r>
              <a:rPr lang="es-ES" sz="1600" dirty="0" err="1" smtClean="0"/>
              <a:t>neurosensorial</a:t>
            </a:r>
            <a:r>
              <a:rPr lang="es-ES" sz="1600" dirty="0" smtClean="0"/>
              <a:t>: sueño, ánimo, memoria y los sentidos</a:t>
            </a:r>
          </a:p>
          <a:p>
            <a:pPr marL="648000" lvl="1" indent="-285750">
              <a:spcBef>
                <a:spcPts val="150"/>
              </a:spcBef>
              <a:buClr>
                <a:srgbClr val="C00000"/>
              </a:buClr>
              <a:buFont typeface="Arial" pitchFamily="34" charset="0"/>
              <a:buChar char="•"/>
            </a:pPr>
            <a:r>
              <a:rPr lang="es-ES" sz="1600" dirty="0" smtClean="0"/>
              <a:t>Mejora la función </a:t>
            </a:r>
            <a:r>
              <a:rPr lang="es-ES" sz="1600" dirty="0" err="1" smtClean="0"/>
              <a:t>ventilatoria</a:t>
            </a:r>
            <a:r>
              <a:rPr lang="es-ES" sz="1600" dirty="0" smtClean="0"/>
              <a:t>-respiratoria, renal y previenen la incontinencia</a:t>
            </a:r>
          </a:p>
          <a:p>
            <a:pPr marL="742950" lvl="1" indent="-285750">
              <a:spcBef>
                <a:spcPct val="20000"/>
              </a:spcBef>
              <a:buClr>
                <a:srgbClr val="C00000"/>
              </a:buClr>
              <a:buFont typeface="Arial" pitchFamily="34" charset="0"/>
              <a:buChar char="•"/>
            </a:pPr>
            <a:endParaRPr lang="es-ES" sz="1600" dirty="0" smtClean="0"/>
          </a:p>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Char char="•"/>
              <a:tabLst/>
              <a:defRPr/>
            </a:pPr>
            <a:endParaRPr kumimoji="0" lang="es-ES" sz="16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05273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b) “ACTIVIDAD Y EJERCICIO FÍSICO”</a:t>
            </a:r>
            <a:endParaRPr lang="es-ES" sz="2400" b="1" i="1" dirty="0">
              <a:solidFill>
                <a:srgbClr val="C00000"/>
              </a:solidFill>
            </a:endParaRPr>
          </a:p>
        </p:txBody>
      </p:sp>
      <p:sp>
        <p:nvSpPr>
          <p:cNvPr id="3" name="2 Marcador de contenido"/>
          <p:cNvSpPr>
            <a:spLocks noGrp="1"/>
          </p:cNvSpPr>
          <p:nvPr>
            <p:ph idx="1"/>
          </p:nvPr>
        </p:nvSpPr>
        <p:spPr>
          <a:xfrm>
            <a:off x="0" y="1124744"/>
            <a:ext cx="9144000" cy="5534075"/>
          </a:xfrm>
        </p:spPr>
        <p:txBody>
          <a:bodyPr>
            <a:normAutofit/>
          </a:bodyPr>
          <a:lstStyle/>
          <a:p>
            <a:pPr marL="457200" indent="-457200">
              <a:lnSpc>
                <a:spcPct val="125000"/>
              </a:lnSpc>
              <a:buClr>
                <a:srgbClr val="C00000"/>
              </a:buClr>
              <a:buFont typeface="Wingdings" pitchFamily="2" charset="2"/>
              <a:buChar char="v"/>
            </a:pPr>
            <a:r>
              <a:rPr lang="es-ES" sz="1800" dirty="0" smtClean="0"/>
              <a:t>Beneficios de la Actividad y el Ejercicio Físico:</a:t>
            </a:r>
          </a:p>
          <a:p>
            <a:pPr marL="857250" lvl="1" indent="-457200">
              <a:lnSpc>
                <a:spcPct val="125000"/>
              </a:lnSpc>
              <a:buClr>
                <a:srgbClr val="C00000"/>
              </a:buClr>
              <a:buFont typeface="Wingdings" pitchFamily="2" charset="2"/>
              <a:buChar char="§"/>
            </a:pPr>
            <a:r>
              <a:rPr lang="es-ES" sz="1800" dirty="0" smtClean="0"/>
              <a:t>Previene y reduce la </a:t>
            </a:r>
            <a:r>
              <a:rPr lang="es-ES" sz="1800" dirty="0" smtClean="0">
                <a:ea typeface="Calibri" pitchFamily="34" charset="0"/>
                <a:cs typeface="Times New Roman" pitchFamily="18" charset="0"/>
              </a:rPr>
              <a:t>Morbilidad y la Mortalidad</a:t>
            </a:r>
          </a:p>
          <a:p>
            <a:pPr marL="857250" lvl="1" indent="-457200">
              <a:lnSpc>
                <a:spcPct val="125000"/>
              </a:lnSpc>
              <a:buClr>
                <a:srgbClr val="C00000"/>
              </a:buClr>
              <a:buFont typeface="Wingdings" pitchFamily="2" charset="2"/>
              <a:buChar char="§"/>
            </a:pPr>
            <a:r>
              <a:rPr lang="es-ES" sz="1800" dirty="0" smtClean="0"/>
              <a:t>Mejora la capacidad funcional, evita la discapacidad y evita o reduce la dependencia</a:t>
            </a: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12</a:t>
            </a:fld>
            <a:endParaRPr lang="es-ES"/>
          </a:p>
        </p:txBody>
      </p:sp>
      <p:sp>
        <p:nvSpPr>
          <p:cNvPr id="5" name="2 Marcador de contenido"/>
          <p:cNvSpPr txBox="1">
            <a:spLocks/>
          </p:cNvSpPr>
          <p:nvPr/>
        </p:nvSpPr>
        <p:spPr>
          <a:xfrm>
            <a:off x="0" y="1268760"/>
            <a:ext cx="9144000" cy="5589240"/>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s-ES" sz="1200" b="0" i="0" u="none" strike="noStrike" kern="1200" cap="none" spc="0" normalizeH="0" baseline="0" noProof="0" dirty="0" smtClean="0">
              <a:ln>
                <a:noFill/>
              </a:ln>
              <a:solidFill>
                <a:srgbClr val="C00000"/>
              </a:solidFill>
              <a:effectLst/>
              <a:uLnTx/>
              <a:uFillTx/>
              <a:latin typeface="+mn-lt"/>
              <a:ea typeface="+mn-ea"/>
              <a:cs typeface="+mn-cs"/>
            </a:endParaRPr>
          </a:p>
          <a:p>
            <a:pPr marL="540000" marR="0" lvl="0" indent="-342900" algn="l" defTabSz="914400" rtl="0" eaLnBrk="1" fontAlgn="auto" latinLnBrk="0" hangingPunct="1">
              <a:lnSpc>
                <a:spcPct val="100000"/>
              </a:lnSpc>
              <a:spcBef>
                <a:spcPct val="20000"/>
              </a:spcBef>
              <a:spcAft>
                <a:spcPts val="0"/>
              </a:spcAft>
              <a:buClr>
                <a:srgbClr val="C00000"/>
              </a:buClr>
              <a:buSzTx/>
              <a:buFont typeface="Wingdings" pitchFamily="2" charset="2"/>
              <a:buChar char="v"/>
              <a:tabLst/>
              <a:defRPr/>
            </a:pPr>
            <a:endParaRPr kumimoji="0" lang="es-ES" sz="80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742950" lvl="1" indent="-285750">
              <a:spcBef>
                <a:spcPct val="20000"/>
              </a:spcBef>
              <a:buClr>
                <a:srgbClr val="C00000"/>
              </a:buClr>
              <a:buFont typeface="Arial" pitchFamily="34" charset="0"/>
              <a:buChar char="•"/>
            </a:pPr>
            <a:endParaRPr lang="es-ES" sz="1600" dirty="0" smtClean="0"/>
          </a:p>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Char char="•"/>
              <a:tabLst/>
              <a:defRPr/>
            </a:pPr>
            <a:endParaRPr kumimoji="0" lang="es-ES" sz="1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il_fi" descr="http://www.mednet.cl/medios/medwave/agosto2009/congreso/1/MaiaFig2.jpg"/>
          <p:cNvPicPr/>
          <p:nvPr/>
        </p:nvPicPr>
        <p:blipFill>
          <a:blip r:embed="rId3" cstate="print"/>
          <a:srcRect/>
          <a:stretch>
            <a:fillRect/>
          </a:stretch>
        </p:blipFill>
        <p:spPr bwMode="auto">
          <a:xfrm>
            <a:off x="179512" y="2492896"/>
            <a:ext cx="4320480" cy="3960440"/>
          </a:xfrm>
          <a:prstGeom prst="rect">
            <a:avLst/>
          </a:prstGeom>
          <a:noFill/>
          <a:ln w="31750">
            <a:solidFill>
              <a:schemeClr val="tx2">
                <a:lumMod val="75000"/>
              </a:schemeClr>
            </a:solidFill>
            <a:miter lim="800000"/>
            <a:headEnd/>
            <a:tailEnd/>
          </a:ln>
        </p:spPr>
      </p:pic>
      <p:pic>
        <p:nvPicPr>
          <p:cNvPr id="7" name="il_fi" descr="http://www.mednet.cl/medios/medwave/agosto2009/congreso/1/MaiaFig8.jpg"/>
          <p:cNvPicPr/>
          <p:nvPr/>
        </p:nvPicPr>
        <p:blipFill>
          <a:blip r:embed="rId4" cstate="print"/>
          <a:srcRect/>
          <a:stretch>
            <a:fillRect/>
          </a:stretch>
        </p:blipFill>
        <p:spPr bwMode="auto">
          <a:xfrm>
            <a:off x="4572000" y="2492896"/>
            <a:ext cx="4392488" cy="3960440"/>
          </a:xfrm>
          <a:prstGeom prst="rect">
            <a:avLst/>
          </a:prstGeom>
          <a:noFill/>
          <a:ln w="25400">
            <a:solidFill>
              <a:schemeClr val="tx2">
                <a:lumMod val="75000"/>
              </a:schemeClr>
            </a:solidFill>
            <a:miter lim="800000"/>
            <a:headEnd/>
            <a:tailEnd/>
          </a:ln>
        </p:spPr>
      </p:pic>
      <p:sp>
        <p:nvSpPr>
          <p:cNvPr id="2049" name="Rectangle 1"/>
          <p:cNvSpPr>
            <a:spLocks noChangeArrowheads="1"/>
          </p:cNvSpPr>
          <p:nvPr/>
        </p:nvSpPr>
        <p:spPr bwMode="auto">
          <a:xfrm>
            <a:off x="3097219" y="1857454"/>
            <a:ext cx="22313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endParaRPr kumimoji="0" lang="es-E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05273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b) “ACTIVIDAD Y EJERCICIO FÍSICO”</a:t>
            </a:r>
            <a:endParaRPr lang="es-ES" sz="2400" b="1" i="1" dirty="0">
              <a:solidFill>
                <a:srgbClr val="C00000"/>
              </a:solidFill>
            </a:endParaRPr>
          </a:p>
        </p:txBody>
      </p:sp>
      <p:sp>
        <p:nvSpPr>
          <p:cNvPr id="3" name="2 Marcador de contenido"/>
          <p:cNvSpPr>
            <a:spLocks noGrp="1"/>
          </p:cNvSpPr>
          <p:nvPr>
            <p:ph idx="1"/>
          </p:nvPr>
        </p:nvSpPr>
        <p:spPr>
          <a:xfrm>
            <a:off x="179512" y="1772816"/>
            <a:ext cx="8964488" cy="4886003"/>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13</a:t>
            </a:fld>
            <a:endParaRPr lang="es-ES"/>
          </a:p>
        </p:txBody>
      </p:sp>
      <p:sp>
        <p:nvSpPr>
          <p:cNvPr id="5" name="2 Marcador de contenido"/>
          <p:cNvSpPr txBox="1">
            <a:spLocks/>
          </p:cNvSpPr>
          <p:nvPr/>
        </p:nvSpPr>
        <p:spPr>
          <a:xfrm>
            <a:off x="0" y="1268760"/>
            <a:ext cx="9144000" cy="5589240"/>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s-ES" sz="1200" b="0" i="0" u="none" strike="noStrike" kern="1200" cap="none" spc="0" normalizeH="0" baseline="0" noProof="0" dirty="0" smtClean="0">
              <a:ln>
                <a:noFill/>
              </a:ln>
              <a:solidFill>
                <a:srgbClr val="C00000"/>
              </a:solidFill>
              <a:effectLst/>
              <a:uLnTx/>
              <a:uFillTx/>
              <a:latin typeface="+mn-lt"/>
              <a:ea typeface="+mn-ea"/>
              <a:cs typeface="+mn-cs"/>
            </a:endParaRPr>
          </a:p>
          <a:p>
            <a:pPr marL="342900" lvl="0" indent="-342900">
              <a:spcBef>
                <a:spcPts val="200"/>
              </a:spcBef>
              <a:buClr>
                <a:srgbClr val="C00000"/>
              </a:buClr>
              <a:buFont typeface="Wingdings" pitchFamily="2" charset="2"/>
              <a:buChar char="v"/>
              <a:defRPr/>
            </a:pPr>
            <a:r>
              <a:rPr lang="es-ES" b="1" dirty="0" smtClean="0">
                <a:solidFill>
                  <a:schemeClr val="tx2">
                    <a:lumMod val="75000"/>
                  </a:schemeClr>
                </a:solidFill>
              </a:rPr>
              <a:t>Evidencia de la Actividad y Ejercicio Físico:</a:t>
            </a:r>
            <a:endParaRPr lang="es-ES" b="1" dirty="0" smtClean="0">
              <a:solidFill>
                <a:srgbClr val="C00000"/>
              </a:solidFill>
            </a:endParaRPr>
          </a:p>
          <a:p>
            <a:pPr marL="648000" lvl="1" indent="-285750">
              <a:spcBef>
                <a:spcPts val="200"/>
              </a:spcBef>
              <a:buClr>
                <a:srgbClr val="C00000"/>
              </a:buClr>
              <a:buFont typeface="Arial" pitchFamily="34" charset="0"/>
              <a:buChar char="•"/>
              <a:defRPr/>
            </a:pPr>
            <a:r>
              <a:rPr lang="es-ES" sz="1600" b="1" dirty="0" smtClean="0">
                <a:solidFill>
                  <a:schemeClr val="tx2">
                    <a:lumMod val="75000"/>
                  </a:schemeClr>
                </a:solidFill>
              </a:rPr>
              <a:t>Ejercicio Físico</a:t>
            </a:r>
            <a:r>
              <a:rPr lang="es-ES" sz="1600" dirty="0" smtClean="0"/>
              <a:t>: Actividad Preventiva con Recomendación </a:t>
            </a:r>
            <a:r>
              <a:rPr lang="es-ES" sz="1600" b="1" dirty="0" smtClean="0">
                <a:solidFill>
                  <a:schemeClr val="tx2">
                    <a:lumMod val="75000"/>
                  </a:schemeClr>
                </a:solidFill>
              </a:rPr>
              <a:t>Grado A Nivel I (USPSTF).</a:t>
            </a:r>
          </a:p>
          <a:p>
            <a:pPr marL="648000" lvl="1" indent="-285750">
              <a:spcBef>
                <a:spcPts val="200"/>
              </a:spcBef>
              <a:buClr>
                <a:srgbClr val="C00000"/>
              </a:buClr>
              <a:buFont typeface="Arial" pitchFamily="34" charset="0"/>
              <a:buChar char="•"/>
              <a:defRPr/>
            </a:pPr>
            <a:r>
              <a:rPr lang="es-ES" sz="1600" dirty="0" smtClean="0"/>
              <a:t>A todo mayor con expectativa de vida ≥ 2 años debe recomendarse ejercicio físico.</a:t>
            </a:r>
          </a:p>
          <a:p>
            <a:pPr marL="648000" lvl="1" indent="-285750">
              <a:spcBef>
                <a:spcPts val="200"/>
              </a:spcBef>
              <a:buClr>
                <a:srgbClr val="C00000"/>
              </a:buClr>
              <a:buFont typeface="Arial" pitchFamily="34" charset="0"/>
              <a:buChar char="•"/>
              <a:defRPr/>
            </a:pPr>
            <a:r>
              <a:rPr lang="es-ES" sz="1600" dirty="0" smtClean="0"/>
              <a:t>Es útil incluso en ancianos frágiles y ancianos institucionalizados.</a:t>
            </a:r>
          </a:p>
          <a:p>
            <a:pPr marL="742950" lvl="1" indent="-285750">
              <a:spcBef>
                <a:spcPts val="200"/>
              </a:spcBef>
              <a:buClr>
                <a:srgbClr val="C00000"/>
              </a:buClr>
              <a:defRPr/>
            </a:pPr>
            <a:endParaRPr lang="es-ES" sz="800" dirty="0" smtClean="0"/>
          </a:p>
          <a:p>
            <a:pPr marL="342900" lvl="0" indent="-342900">
              <a:spcBef>
                <a:spcPts val="200"/>
              </a:spcBef>
              <a:buClr>
                <a:srgbClr val="C00000"/>
              </a:buClr>
              <a:buFont typeface="Wingdings" pitchFamily="2" charset="2"/>
              <a:buChar char="v"/>
              <a:defRPr/>
            </a:pPr>
            <a:r>
              <a:rPr lang="es-ES" b="1" dirty="0" smtClean="0">
                <a:solidFill>
                  <a:schemeClr val="tx2">
                    <a:lumMod val="75000"/>
                  </a:schemeClr>
                </a:solidFill>
              </a:rPr>
              <a:t>Ejercicio Físico: TIPO E INTENSIDAD</a:t>
            </a:r>
            <a:endParaRPr lang="es-ES" dirty="0" smtClean="0"/>
          </a:p>
          <a:p>
            <a:pPr marL="648000" lvl="1" indent="-342900">
              <a:spcBef>
                <a:spcPts val="200"/>
              </a:spcBef>
              <a:buClr>
                <a:srgbClr val="C00000"/>
              </a:buClr>
              <a:buFont typeface="Arial" pitchFamily="34" charset="0"/>
              <a:buChar char="•"/>
            </a:pPr>
            <a:r>
              <a:rPr lang="es-ES" sz="1600" dirty="0" smtClean="0"/>
              <a:t>Debe ser individualizado a las circunstancias personales.</a:t>
            </a:r>
          </a:p>
          <a:p>
            <a:pPr marL="648000" lvl="1" indent="-342900">
              <a:spcBef>
                <a:spcPts val="200"/>
              </a:spcBef>
              <a:buClr>
                <a:srgbClr val="C00000"/>
              </a:buClr>
              <a:buFont typeface="Arial" pitchFamily="34" charset="0"/>
              <a:buChar char="•"/>
            </a:pPr>
            <a:r>
              <a:rPr lang="es-ES" sz="1600" dirty="0" smtClean="0"/>
              <a:t>Valoración y supervisión médica: estado de salud y nutricional, fuerza y masa muscular, flexibilidad, y equilibrio, electrocardiograma, capacidad aeróbica (test de Cooper, o la prueba del escalón).</a:t>
            </a:r>
          </a:p>
          <a:p>
            <a:pPr marL="648000" lvl="1" indent="-342900">
              <a:spcBef>
                <a:spcPts val="200"/>
              </a:spcBef>
              <a:buClr>
                <a:srgbClr val="C00000"/>
              </a:buClr>
              <a:buFont typeface="Arial" pitchFamily="34" charset="0"/>
              <a:buChar char="•"/>
            </a:pPr>
            <a:r>
              <a:rPr lang="es-ES" sz="1600" dirty="0" smtClean="0"/>
              <a:t>Inicio gradual, progresivo y regular (periódico y mantenido).</a:t>
            </a:r>
          </a:p>
          <a:p>
            <a:pPr marL="648000" lvl="1" indent="-342900">
              <a:spcBef>
                <a:spcPts val="200"/>
              </a:spcBef>
              <a:buClr>
                <a:srgbClr val="C00000"/>
              </a:buClr>
              <a:buFont typeface="Arial" pitchFamily="34" charset="0"/>
              <a:buChar char="•"/>
            </a:pPr>
            <a:r>
              <a:rPr lang="es-ES" sz="1600" dirty="0" smtClean="0"/>
              <a:t>Evitar el sobreesfuerzo y el dolor. Si aparece dolor detener.</a:t>
            </a:r>
          </a:p>
          <a:p>
            <a:pPr marL="648000" lvl="1" indent="-342900">
              <a:spcBef>
                <a:spcPts val="200"/>
              </a:spcBef>
              <a:buClr>
                <a:srgbClr val="C00000"/>
              </a:buClr>
              <a:buFont typeface="Arial" pitchFamily="34" charset="0"/>
              <a:buChar char="•"/>
            </a:pPr>
            <a:r>
              <a:rPr lang="es-ES" sz="1600" dirty="0" smtClean="0"/>
              <a:t>Se debe acompañar de un estilo de vida saludable: alimentación e hidratación adecuada, evitar hábitos tóxicos (alcohol, tabaco, etc.).</a:t>
            </a:r>
          </a:p>
          <a:p>
            <a:pPr marL="342900" lvl="0" indent="-342900">
              <a:spcBef>
                <a:spcPts val="200"/>
              </a:spcBef>
              <a:buClr>
                <a:srgbClr val="C00000"/>
              </a:buClr>
              <a:buFont typeface="Wingdings" pitchFamily="2" charset="2"/>
              <a:buChar char="v"/>
              <a:defRPr/>
            </a:pPr>
            <a:endParaRPr lang="es-ES" sz="800" b="1" dirty="0" smtClean="0">
              <a:solidFill>
                <a:schemeClr val="tx2">
                  <a:lumMod val="75000"/>
                </a:schemeClr>
              </a:solidFill>
            </a:endParaRPr>
          </a:p>
          <a:p>
            <a:pPr marL="342900" marR="0" lvl="0" indent="-342900" algn="l" defTabSz="914400" rtl="0" eaLnBrk="1" fontAlgn="auto" latinLnBrk="0" hangingPunct="1">
              <a:lnSpc>
                <a:spcPct val="100000"/>
              </a:lnSpc>
              <a:spcBef>
                <a:spcPts val="200"/>
              </a:spcBef>
              <a:spcAft>
                <a:spcPts val="0"/>
              </a:spcAft>
              <a:buClr>
                <a:srgbClr val="C00000"/>
              </a:buClr>
              <a:buSzTx/>
              <a:buFont typeface="Wingdings" pitchFamily="2" charset="2"/>
              <a:buChar char="v"/>
              <a:tabLst/>
              <a:defRPr/>
            </a:pPr>
            <a:r>
              <a:rPr kumimoji="0" lang="es-ES" sz="1800" b="1" i="0" u="none" strike="noStrike" kern="1200" cap="none" spc="0" normalizeH="0" baseline="0" noProof="0" dirty="0" smtClean="0">
                <a:ln>
                  <a:noFill/>
                </a:ln>
                <a:solidFill>
                  <a:schemeClr val="tx2">
                    <a:lumMod val="75000"/>
                  </a:schemeClr>
                </a:solidFill>
                <a:effectLst/>
                <a:uLnTx/>
                <a:uFillTx/>
                <a:latin typeface="+mn-lt"/>
                <a:ea typeface="+mn-ea"/>
                <a:cs typeface="+mn-cs"/>
              </a:rPr>
              <a:t>Límites del Ejercicio</a:t>
            </a:r>
            <a:r>
              <a:rPr kumimoji="0" lang="es-ES" sz="1800" b="1" i="0" u="none" strike="noStrike" kern="1200" cap="none" spc="0" normalizeH="0" noProof="0" dirty="0" smtClean="0">
                <a:ln>
                  <a:noFill/>
                </a:ln>
                <a:solidFill>
                  <a:schemeClr val="tx2">
                    <a:lumMod val="75000"/>
                  </a:schemeClr>
                </a:solidFill>
                <a:effectLst/>
                <a:uLnTx/>
                <a:uFillTx/>
                <a:latin typeface="+mn-lt"/>
                <a:ea typeface="+mn-ea"/>
                <a:cs typeface="+mn-cs"/>
              </a:rPr>
              <a:t> Físico: </a:t>
            </a:r>
          </a:p>
          <a:p>
            <a:pPr marL="540000" lvl="1" indent="-342900">
              <a:spcBef>
                <a:spcPts val="200"/>
              </a:spcBef>
              <a:buClr>
                <a:srgbClr val="C00000"/>
              </a:buClr>
              <a:buFont typeface="Arial" pitchFamily="34" charset="0"/>
              <a:buChar char="•"/>
              <a:defRPr/>
            </a:pPr>
            <a:r>
              <a:rPr lang="es-ES" sz="1600" b="1" dirty="0" smtClean="0">
                <a:solidFill>
                  <a:schemeClr val="tx2">
                    <a:lumMod val="75000"/>
                  </a:schemeClr>
                </a:solidFill>
              </a:rPr>
              <a:t>NO CONTRAINDICADO: </a:t>
            </a:r>
            <a:r>
              <a:rPr lang="es-ES" sz="1600" dirty="0" smtClean="0">
                <a:solidFill>
                  <a:schemeClr val="tx2">
                    <a:lumMod val="75000"/>
                  </a:schemeClr>
                </a:solidFill>
              </a:rPr>
              <a:t>Ni </a:t>
            </a:r>
            <a:r>
              <a:rPr kumimoji="0" lang="es-ES" sz="1600" i="0" u="none" strike="noStrike" kern="1200" cap="none" spc="0" normalizeH="0" noProof="0" dirty="0" smtClean="0">
                <a:ln>
                  <a:noFill/>
                </a:ln>
                <a:effectLst/>
                <a:uLnTx/>
                <a:uFillTx/>
                <a:latin typeface="+mn-lt"/>
                <a:ea typeface="+mn-ea"/>
                <a:cs typeface="+mn-cs"/>
              </a:rPr>
              <a:t>edad, Ni sexo, Ni la mayoría de problemas de salud de los mayores.</a:t>
            </a:r>
          </a:p>
          <a:p>
            <a:pPr marL="540000" lvl="1" indent="-342900">
              <a:spcBef>
                <a:spcPts val="200"/>
              </a:spcBef>
              <a:buClr>
                <a:srgbClr val="C00000"/>
              </a:buClr>
              <a:buFont typeface="Arial" pitchFamily="34" charset="0"/>
              <a:buChar char="•"/>
              <a:defRPr/>
            </a:pPr>
            <a:r>
              <a:rPr lang="es-ES" sz="1600" b="1" dirty="0" smtClean="0">
                <a:solidFill>
                  <a:schemeClr val="tx2">
                    <a:lumMod val="75000"/>
                  </a:schemeClr>
                </a:solidFill>
              </a:rPr>
              <a:t>CONTRAINDICADO:</a:t>
            </a:r>
            <a:r>
              <a:rPr kumimoji="0" lang="es-ES" sz="1600" i="0" u="none" strike="noStrike" kern="1200" cap="none" spc="0" normalizeH="0" noProof="0" dirty="0" smtClean="0">
                <a:ln>
                  <a:noFill/>
                </a:ln>
                <a:effectLst/>
                <a:uLnTx/>
                <a:uFillTx/>
                <a:latin typeface="+mn-lt"/>
                <a:ea typeface="+mn-ea"/>
                <a:cs typeface="+mn-cs"/>
              </a:rPr>
              <a:t> Infecciones agudas, Tumores malignos, Insuficiencias orgánicas avanzadas, Cardiopatía descompensada-inestable, Arritmias severas </a:t>
            </a:r>
            <a:r>
              <a:rPr lang="es-ES" sz="1600" dirty="0" smtClean="0"/>
              <a:t>no controladas (bloqueo A-V 2º y 3º Grado).</a:t>
            </a:r>
            <a:endParaRPr kumimoji="0" lang="es-ES" sz="1600" i="0" u="none" strike="noStrike" kern="1200" cap="none" spc="0" normalizeH="0" noProof="0" dirty="0" smtClean="0">
              <a:ln>
                <a:noFill/>
              </a:ln>
              <a:effectLst/>
              <a:uLnTx/>
              <a:uFillTx/>
              <a:latin typeface="+mn-lt"/>
              <a:ea typeface="+mn-ea"/>
              <a:cs typeface="+mn-cs"/>
            </a:endParaRPr>
          </a:p>
          <a:p>
            <a:pPr marL="540000" lvl="1" indent="-342900">
              <a:spcBef>
                <a:spcPts val="200"/>
              </a:spcBef>
              <a:buClr>
                <a:srgbClr val="C00000"/>
              </a:buClr>
              <a:buFont typeface="Arial" pitchFamily="34" charset="0"/>
              <a:buChar char="•"/>
              <a:defRPr/>
            </a:pPr>
            <a:r>
              <a:rPr lang="es-ES" sz="1600" dirty="0" smtClean="0"/>
              <a:t>Cuidado con el Ejercicio Físico y Deporte Intenso y Competitivo ya que son los que pueden suponer riesgos (muerte súbita, hipoglucemias, golpe de calor, etc.).</a:t>
            </a:r>
            <a:endParaRPr kumimoji="0" lang="es-ES" sz="1600" i="0" u="none" strike="noStrike" kern="1200" cap="none" spc="0" normalizeH="0" noProof="0" dirty="0" smtClean="0">
              <a:ln>
                <a:noFill/>
              </a:ln>
              <a:effectLst/>
              <a:uLnTx/>
              <a:uFillTx/>
              <a:latin typeface="+mn-lt"/>
              <a:ea typeface="+mn-ea"/>
              <a:cs typeface="+mn-cs"/>
            </a:endParaRPr>
          </a:p>
          <a:p>
            <a:pPr marL="540000" marR="0" lvl="0" indent="-342900" algn="l" defTabSz="914400" rtl="0" eaLnBrk="1" fontAlgn="auto" latinLnBrk="0" hangingPunct="1">
              <a:lnSpc>
                <a:spcPct val="100000"/>
              </a:lnSpc>
              <a:spcBef>
                <a:spcPct val="20000"/>
              </a:spcBef>
              <a:spcAft>
                <a:spcPts val="0"/>
              </a:spcAft>
              <a:buClr>
                <a:srgbClr val="C00000"/>
              </a:buClr>
              <a:buSzTx/>
              <a:buFont typeface="Wingdings" pitchFamily="2" charset="2"/>
              <a:buChar char="v"/>
              <a:tabLst/>
              <a:defRPr/>
            </a:pPr>
            <a:endParaRPr kumimoji="0" lang="es-ES" sz="800" i="0"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742950" lvl="1" indent="-285750">
              <a:spcBef>
                <a:spcPct val="20000"/>
              </a:spcBef>
              <a:buClr>
                <a:srgbClr val="C00000"/>
              </a:buClr>
              <a:buFont typeface="Arial" pitchFamily="34" charset="0"/>
              <a:buChar char="•"/>
            </a:pPr>
            <a:endParaRPr lang="es-ES" sz="1600" dirty="0" smtClean="0"/>
          </a:p>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Char char="•"/>
              <a:tabLst/>
              <a:defRPr/>
            </a:pPr>
            <a:endParaRPr kumimoji="0" lang="es-ES" sz="16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908720"/>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1.- </a:t>
            </a:r>
            <a:r>
              <a:rPr lang="es-ES" sz="2700" b="1" i="1" dirty="0" smtClean="0">
                <a:solidFill>
                  <a:srgbClr val="C00000"/>
                </a:solidFill>
              </a:rPr>
              <a:t>ENVEJECIMIENTO ACTIVO: </a:t>
            </a:r>
            <a:br>
              <a:rPr lang="es-ES" sz="2700" b="1" i="1" dirty="0" smtClean="0">
                <a:solidFill>
                  <a:srgbClr val="C00000"/>
                </a:solidFill>
              </a:rPr>
            </a:br>
            <a:r>
              <a:rPr lang="es-ES" sz="2700" b="1" i="1" dirty="0" smtClean="0">
                <a:solidFill>
                  <a:srgbClr val="C00000"/>
                </a:solidFill>
              </a:rPr>
              <a:t>c) “ACTIVIDAD MENTAL”</a:t>
            </a:r>
            <a:endParaRPr lang="es-ES" sz="2700" b="1" i="1" dirty="0">
              <a:solidFill>
                <a:srgbClr val="C00000"/>
              </a:solidFill>
            </a:endParaRPr>
          </a:p>
        </p:txBody>
      </p:sp>
      <p:sp>
        <p:nvSpPr>
          <p:cNvPr id="3" name="2 Marcador de contenido"/>
          <p:cNvSpPr>
            <a:spLocks noGrp="1"/>
          </p:cNvSpPr>
          <p:nvPr>
            <p:ph idx="1"/>
          </p:nvPr>
        </p:nvSpPr>
        <p:spPr>
          <a:xfrm>
            <a:off x="179512" y="1772816"/>
            <a:ext cx="8964488" cy="4886003"/>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14</a:t>
            </a:fld>
            <a:endParaRPr lang="es-ES"/>
          </a:p>
        </p:txBody>
      </p:sp>
      <p:sp>
        <p:nvSpPr>
          <p:cNvPr id="5" name="2 Marcador de contenido"/>
          <p:cNvSpPr txBox="1">
            <a:spLocks/>
          </p:cNvSpPr>
          <p:nvPr/>
        </p:nvSpPr>
        <p:spPr>
          <a:xfrm>
            <a:off x="0" y="980728"/>
            <a:ext cx="9144000" cy="5877272"/>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s-ES" sz="1200" b="0" i="0" u="none" strike="noStrike" kern="1200" cap="none" spc="0" normalizeH="0" baseline="0" noProof="0" dirty="0" smtClean="0">
              <a:ln>
                <a:noFill/>
              </a:ln>
              <a:solidFill>
                <a:srgbClr val="C00000"/>
              </a:solidFill>
              <a:effectLst/>
              <a:uLnTx/>
              <a:uFillTx/>
              <a:latin typeface="+mn-lt"/>
              <a:ea typeface="+mn-ea"/>
              <a:cs typeface="+mn-cs"/>
            </a:endParaRPr>
          </a:p>
          <a:p>
            <a:pPr marL="342900" lvl="0" indent="-342900">
              <a:spcBef>
                <a:spcPts val="200"/>
              </a:spcBef>
              <a:buClr>
                <a:srgbClr val="C00000"/>
              </a:buClr>
              <a:buFont typeface="Wingdings" pitchFamily="2" charset="2"/>
              <a:buChar char="v"/>
              <a:defRPr/>
            </a:pPr>
            <a:r>
              <a:rPr lang="es-ES" sz="1600" b="1" dirty="0" smtClean="0">
                <a:solidFill>
                  <a:schemeClr val="tx2">
                    <a:lumMod val="75000"/>
                  </a:schemeClr>
                </a:solidFill>
              </a:rPr>
              <a:t>Actividad Mental:  </a:t>
            </a:r>
            <a:r>
              <a:rPr lang="es-ES" sz="1600" b="1" dirty="0" smtClean="0">
                <a:solidFill>
                  <a:srgbClr val="C00000"/>
                </a:solidFill>
              </a:rPr>
              <a:t>¡Tan importante como la Actividad Física!</a:t>
            </a:r>
          </a:p>
          <a:p>
            <a:pPr marL="342900" lvl="0" indent="-342900">
              <a:spcBef>
                <a:spcPts val="200"/>
              </a:spcBef>
              <a:buClr>
                <a:srgbClr val="C00000"/>
              </a:buClr>
              <a:defRPr/>
            </a:pPr>
            <a:endParaRPr lang="es-ES" sz="500" b="1" dirty="0" smtClean="0">
              <a:solidFill>
                <a:srgbClr val="C00000"/>
              </a:solidFill>
            </a:endParaRPr>
          </a:p>
          <a:p>
            <a:pPr marL="432000" lvl="1" indent="-285750">
              <a:lnSpc>
                <a:spcPct val="114000"/>
              </a:lnSpc>
              <a:buClr>
                <a:srgbClr val="C00000"/>
              </a:buClr>
              <a:buFont typeface="Arial" pitchFamily="34" charset="0"/>
              <a:buChar char="•"/>
              <a:defRPr/>
            </a:pPr>
            <a:r>
              <a:rPr lang="es-ES" sz="1400" b="1" dirty="0" smtClean="0">
                <a:solidFill>
                  <a:schemeClr val="tx2">
                    <a:lumMod val="75000"/>
                  </a:schemeClr>
                </a:solidFill>
              </a:rPr>
              <a:t>Cambios sociales </a:t>
            </a:r>
            <a:r>
              <a:rPr lang="es-ES" sz="1400" dirty="0" smtClean="0"/>
              <a:t>en los mayores (jubilación-inactividad laboral, cambio del rol social y familiar, “nido vacío”, muerte de seres queridos y amigos, etc.), </a:t>
            </a:r>
            <a:r>
              <a:rPr lang="es-ES" sz="1400" b="1" dirty="0" smtClean="0">
                <a:solidFill>
                  <a:schemeClr val="tx2">
                    <a:lumMod val="75000"/>
                  </a:schemeClr>
                </a:solidFill>
              </a:rPr>
              <a:t>disminuyen su participación</a:t>
            </a:r>
            <a:r>
              <a:rPr lang="es-ES" sz="1400" dirty="0" smtClean="0"/>
              <a:t> y favorecen el </a:t>
            </a:r>
            <a:r>
              <a:rPr lang="es-ES" sz="1400" b="1" dirty="0" smtClean="0">
                <a:solidFill>
                  <a:schemeClr val="tx2">
                    <a:lumMod val="75000"/>
                  </a:schemeClr>
                </a:solidFill>
              </a:rPr>
              <a:t>aislamiento social </a:t>
            </a:r>
            <a:r>
              <a:rPr lang="es-ES" sz="1400" dirty="0" smtClean="0"/>
              <a:t>y aumentan la sensación de </a:t>
            </a:r>
            <a:r>
              <a:rPr lang="es-ES" sz="1400" b="1" dirty="0" smtClean="0">
                <a:solidFill>
                  <a:schemeClr val="tx2">
                    <a:lumMod val="75000"/>
                  </a:schemeClr>
                </a:solidFill>
              </a:rPr>
              <a:t>soledad</a:t>
            </a:r>
            <a:r>
              <a:rPr lang="es-ES" sz="1400" dirty="0" smtClean="0"/>
              <a:t>.</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 El </a:t>
            </a:r>
            <a:r>
              <a:rPr lang="es-ES" sz="1400" b="1" dirty="0" smtClean="0">
                <a:solidFill>
                  <a:schemeClr val="tx2">
                    <a:lumMod val="75000"/>
                  </a:schemeClr>
                </a:solidFill>
              </a:rPr>
              <a:t>envejecimiento</a:t>
            </a:r>
            <a:r>
              <a:rPr lang="es-ES" sz="1400" dirty="0" smtClean="0"/>
              <a:t> conlleva </a:t>
            </a:r>
            <a:r>
              <a:rPr lang="es-ES" sz="1400" b="1" dirty="0" smtClean="0">
                <a:solidFill>
                  <a:schemeClr val="tx2">
                    <a:lumMod val="75000"/>
                  </a:schemeClr>
                </a:solidFill>
              </a:rPr>
              <a:t>cambios intelectuales</a:t>
            </a:r>
            <a:r>
              <a:rPr lang="es-ES" sz="1400" dirty="0" smtClean="0"/>
              <a:t>, </a:t>
            </a:r>
            <a:r>
              <a:rPr lang="es-ES" sz="1400" b="1" dirty="0" smtClean="0">
                <a:solidFill>
                  <a:schemeClr val="tx2">
                    <a:lumMod val="75000"/>
                  </a:schemeClr>
                </a:solidFill>
              </a:rPr>
              <a:t>cognitivos</a:t>
            </a:r>
            <a:r>
              <a:rPr lang="es-ES" sz="1400" dirty="0" smtClean="0"/>
              <a:t>, sensoriales, afectivo-emocionales,     </a:t>
            </a:r>
            <a:r>
              <a:rPr lang="es-ES" sz="1400" dirty="0" err="1" smtClean="0"/>
              <a:t>comportamentales</a:t>
            </a:r>
            <a:r>
              <a:rPr lang="es-ES" sz="1400" dirty="0" smtClean="0"/>
              <a:t>, que </a:t>
            </a:r>
            <a:r>
              <a:rPr lang="es-ES" sz="1400" b="1" dirty="0" smtClean="0">
                <a:solidFill>
                  <a:schemeClr val="tx2">
                    <a:lumMod val="75000"/>
                  </a:schemeClr>
                </a:solidFill>
              </a:rPr>
              <a:t>merman el bienestar psicosocial </a:t>
            </a:r>
            <a:r>
              <a:rPr lang="es-ES" sz="1400" dirty="0" smtClean="0"/>
              <a:t>y producen </a:t>
            </a:r>
            <a:r>
              <a:rPr lang="es-ES" sz="1400" b="1" dirty="0" smtClean="0">
                <a:solidFill>
                  <a:schemeClr val="tx2">
                    <a:lumMod val="75000"/>
                  </a:schemeClr>
                </a:solidFill>
              </a:rPr>
              <a:t>disfunciones </a:t>
            </a:r>
            <a:r>
              <a:rPr lang="es-ES" sz="1400" b="1" dirty="0" err="1" smtClean="0">
                <a:solidFill>
                  <a:schemeClr val="tx2">
                    <a:lumMod val="75000"/>
                  </a:schemeClr>
                </a:solidFill>
              </a:rPr>
              <a:t>psicoafectivas</a:t>
            </a:r>
            <a:r>
              <a:rPr lang="es-ES" sz="1400" dirty="0" smtClean="0"/>
              <a:t>.</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Influenciado por la </a:t>
            </a:r>
            <a:r>
              <a:rPr lang="es-ES" sz="1400" b="1" dirty="0" smtClean="0">
                <a:solidFill>
                  <a:schemeClr val="tx2">
                    <a:lumMod val="75000"/>
                  </a:schemeClr>
                </a:solidFill>
              </a:rPr>
              <a:t>mayor incidencia de enfermedades  orgánicas </a:t>
            </a:r>
            <a:r>
              <a:rPr lang="es-ES" sz="1400" dirty="0" smtClean="0"/>
              <a:t>asociadas (</a:t>
            </a:r>
            <a:r>
              <a:rPr lang="es-ES" sz="1400" dirty="0" err="1" smtClean="0"/>
              <a:t>comorbilidad</a:t>
            </a:r>
            <a:r>
              <a:rPr lang="es-ES" sz="1400" dirty="0" smtClean="0"/>
              <a:t>), con tendencia a la </a:t>
            </a:r>
            <a:r>
              <a:rPr lang="es-ES" sz="1400" b="1" dirty="0" smtClean="0">
                <a:solidFill>
                  <a:schemeClr val="tx2">
                    <a:lumMod val="75000"/>
                  </a:schemeClr>
                </a:solidFill>
              </a:rPr>
              <a:t>cronicidad</a:t>
            </a:r>
            <a:r>
              <a:rPr lang="es-ES" sz="1400" dirty="0" smtClean="0"/>
              <a:t>, a la </a:t>
            </a:r>
            <a:r>
              <a:rPr lang="es-ES" sz="1400" b="1" dirty="0" smtClean="0">
                <a:solidFill>
                  <a:schemeClr val="tx2">
                    <a:lumMod val="75000"/>
                  </a:schemeClr>
                </a:solidFill>
              </a:rPr>
              <a:t>discapacidad</a:t>
            </a:r>
            <a:r>
              <a:rPr lang="es-ES" sz="1400" dirty="0" smtClean="0"/>
              <a:t> y a la </a:t>
            </a:r>
            <a:r>
              <a:rPr lang="es-ES" sz="1400" b="1" dirty="0" smtClean="0">
                <a:solidFill>
                  <a:schemeClr val="tx2">
                    <a:lumMod val="75000"/>
                  </a:schemeClr>
                </a:solidFill>
              </a:rPr>
              <a:t>dependencia</a:t>
            </a:r>
            <a:r>
              <a:rPr lang="es-ES" sz="1400" dirty="0" smtClean="0"/>
              <a:t>.</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En los mayores </a:t>
            </a:r>
            <a:r>
              <a:rPr lang="es-ES" sz="1400" b="1" dirty="0" smtClean="0">
                <a:solidFill>
                  <a:schemeClr val="tx2">
                    <a:lumMod val="75000"/>
                  </a:schemeClr>
                </a:solidFill>
              </a:rPr>
              <a:t>disminuye la capacidad de adaptación </a:t>
            </a:r>
            <a:r>
              <a:rPr lang="es-ES" sz="1400" dirty="0" smtClean="0"/>
              <a:t>al entorno , presentan mayor </a:t>
            </a:r>
            <a:r>
              <a:rPr lang="es-ES" sz="1400" b="1" dirty="0" smtClean="0">
                <a:solidFill>
                  <a:schemeClr val="tx2">
                    <a:lumMod val="75000"/>
                  </a:schemeClr>
                </a:solidFill>
              </a:rPr>
              <a:t>vulnerabilidad</a:t>
            </a:r>
            <a:r>
              <a:rPr lang="es-ES" sz="1400" dirty="0" smtClean="0"/>
              <a:t>, tienen </a:t>
            </a:r>
            <a:r>
              <a:rPr lang="es-ES" sz="1400" b="1" dirty="0" smtClean="0">
                <a:solidFill>
                  <a:schemeClr val="tx2">
                    <a:lumMod val="75000"/>
                  </a:schemeClr>
                </a:solidFill>
              </a:rPr>
              <a:t>menor reserva fisiológica</a:t>
            </a:r>
            <a:r>
              <a:rPr lang="es-ES" sz="1400" dirty="0" smtClean="0"/>
              <a:t>, mecanismos de </a:t>
            </a:r>
            <a:r>
              <a:rPr lang="es-ES" sz="1400" b="1" dirty="0" smtClean="0">
                <a:solidFill>
                  <a:schemeClr val="tx2">
                    <a:lumMod val="75000"/>
                  </a:schemeClr>
                </a:solidFill>
              </a:rPr>
              <a:t>defensa más limitados</a:t>
            </a:r>
            <a:r>
              <a:rPr lang="es-ES" sz="1400" dirty="0" smtClean="0"/>
              <a:t> y </a:t>
            </a:r>
            <a:r>
              <a:rPr lang="es-ES" sz="1400" b="1" dirty="0" smtClean="0">
                <a:solidFill>
                  <a:schemeClr val="tx2">
                    <a:lumMod val="75000"/>
                  </a:schemeClr>
                </a:solidFill>
              </a:rPr>
              <a:t>mayor facilidad para enfermar </a:t>
            </a:r>
            <a:r>
              <a:rPr lang="es-ES" sz="1400" dirty="0" smtClean="0"/>
              <a:t>frente a estímulos nocivos internos o externos.</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La </a:t>
            </a:r>
            <a:r>
              <a:rPr lang="es-ES" sz="1400" b="1" dirty="0" smtClean="0">
                <a:solidFill>
                  <a:schemeClr val="tx2">
                    <a:lumMod val="75000"/>
                  </a:schemeClr>
                </a:solidFill>
              </a:rPr>
              <a:t>memoria se vuelve más frágil </a:t>
            </a:r>
            <a:r>
              <a:rPr lang="es-ES" sz="1400" dirty="0" smtClean="0"/>
              <a:t>y es </a:t>
            </a:r>
            <a:r>
              <a:rPr lang="es-ES" sz="1400" b="1" dirty="0" smtClean="0">
                <a:solidFill>
                  <a:schemeClr val="tx2">
                    <a:lumMod val="75000"/>
                  </a:schemeClr>
                </a:solidFill>
              </a:rPr>
              <a:t>más lenta la capacidad de aprendizaje</a:t>
            </a:r>
            <a:r>
              <a:rPr lang="es-ES" sz="1400" dirty="0" smtClean="0"/>
              <a:t>.</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Con el tiempo se </a:t>
            </a:r>
            <a:r>
              <a:rPr lang="es-ES" sz="1400" b="1" dirty="0" smtClean="0">
                <a:solidFill>
                  <a:schemeClr val="tx2">
                    <a:lumMod val="75000"/>
                  </a:schemeClr>
                </a:solidFill>
              </a:rPr>
              <a:t>va perdiendo memoria, </a:t>
            </a:r>
            <a:r>
              <a:rPr lang="es-ES" sz="1400" dirty="0" smtClean="0"/>
              <a:t>especialmente memoria inminente y reciente, aparecen </a:t>
            </a:r>
            <a:r>
              <a:rPr lang="es-ES" sz="1400" b="1" dirty="0" smtClean="0">
                <a:solidFill>
                  <a:schemeClr val="tx2">
                    <a:lumMod val="75000"/>
                  </a:schemeClr>
                </a:solidFill>
              </a:rPr>
              <a:t>olvidos benignos de la vejez </a:t>
            </a:r>
            <a:r>
              <a:rPr lang="es-ES" sz="1400" dirty="0" smtClean="0"/>
              <a:t>y alteraciones de la memoria asociadas a la edad, aún “no patológicos” (olvidar llaves,  gafas, nombres de objetos o personas, etc..</a:t>
            </a:r>
          </a:p>
          <a:p>
            <a:pPr marL="432000" lvl="1" indent="-285750">
              <a:lnSpc>
                <a:spcPct val="114000"/>
              </a:lnSpc>
              <a:buClr>
                <a:srgbClr val="C00000"/>
              </a:buClr>
              <a:defRPr/>
            </a:pPr>
            <a:endParaRPr lang="es-ES" sz="900" dirty="0" smtClean="0"/>
          </a:p>
          <a:p>
            <a:pPr marL="432000" lvl="1" indent="-285750">
              <a:lnSpc>
                <a:spcPct val="114000"/>
              </a:lnSpc>
              <a:buClr>
                <a:srgbClr val="C00000"/>
              </a:buClr>
              <a:buFont typeface="Arial" pitchFamily="34" charset="0"/>
              <a:buChar char="•"/>
              <a:defRPr/>
            </a:pPr>
            <a:r>
              <a:rPr lang="es-ES" sz="1400" dirty="0" smtClean="0"/>
              <a:t>Cuando estos </a:t>
            </a:r>
            <a:r>
              <a:rPr lang="es-ES" sz="1400" b="1" dirty="0" smtClean="0">
                <a:solidFill>
                  <a:schemeClr val="tx2">
                    <a:lumMod val="75000"/>
                  </a:schemeClr>
                </a:solidFill>
              </a:rPr>
              <a:t>déficits progresan </a:t>
            </a:r>
            <a:r>
              <a:rPr lang="es-ES" sz="1400" dirty="0" smtClean="0"/>
              <a:t>y evolucionan, </a:t>
            </a:r>
            <a:r>
              <a:rPr lang="es-ES" sz="1400" b="1" dirty="0" smtClean="0">
                <a:solidFill>
                  <a:schemeClr val="tx2">
                    <a:lumMod val="75000"/>
                  </a:schemeClr>
                </a:solidFill>
              </a:rPr>
              <a:t>afectando  </a:t>
            </a:r>
            <a:r>
              <a:rPr lang="es-ES" sz="1400" dirty="0" smtClean="0"/>
              <a:t>a otras áreas (</a:t>
            </a:r>
            <a:r>
              <a:rPr lang="es-ES" sz="1400" b="1" dirty="0" smtClean="0">
                <a:solidFill>
                  <a:schemeClr val="tx2">
                    <a:lumMod val="75000"/>
                  </a:schemeClr>
                </a:solidFill>
              </a:rPr>
              <a:t>comportamiento, funcionalidad en Actividades de la Vida Diaria</a:t>
            </a:r>
            <a:r>
              <a:rPr lang="es-ES" sz="1400" dirty="0" smtClean="0"/>
              <a:t>, etc.), y producen </a:t>
            </a:r>
            <a:r>
              <a:rPr lang="es-ES" sz="1400" b="1" dirty="0" smtClean="0">
                <a:solidFill>
                  <a:schemeClr val="tx2">
                    <a:lumMod val="75000"/>
                  </a:schemeClr>
                </a:solidFill>
              </a:rPr>
              <a:t>desadaptación frente al  entorno  </a:t>
            </a:r>
            <a:r>
              <a:rPr lang="es-ES" sz="1400" dirty="0" smtClean="0"/>
              <a:t>habitual, desarrollan una </a:t>
            </a:r>
            <a:r>
              <a:rPr lang="es-ES" sz="1400" b="1" dirty="0" smtClean="0">
                <a:solidFill>
                  <a:schemeClr val="tx2">
                    <a:lumMod val="75000"/>
                  </a:schemeClr>
                </a:solidFill>
              </a:rPr>
              <a:t>demencia</a:t>
            </a:r>
            <a:r>
              <a:rPr lang="es-ES" sz="1400" dirty="0" smtClean="0"/>
              <a:t>.</a:t>
            </a:r>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kumimoji="0" lang="es-ES" sz="1600" b="0" i="0" u="none" strike="noStrike" kern="1200" cap="none" spc="0" normalizeH="0" baseline="0" noProof="0" dirty="0" smtClean="0">
              <a:ln>
                <a:noFill/>
              </a:ln>
              <a:effectLst/>
              <a:uLnTx/>
              <a:uFillTx/>
              <a:latin typeface="+mn-lt"/>
              <a:ea typeface="+mn-ea"/>
              <a:cs typeface="+mn-cs"/>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88640"/>
            <a:ext cx="8784976" cy="936104"/>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c) “ACTIVIDAD MENTAL”</a:t>
            </a:r>
            <a:endParaRPr lang="es-ES" sz="2400" b="1" i="1" dirty="0">
              <a:solidFill>
                <a:srgbClr val="C00000"/>
              </a:solidFill>
            </a:endParaRPr>
          </a:p>
        </p:txBody>
      </p:sp>
      <p:sp>
        <p:nvSpPr>
          <p:cNvPr id="3" name="2 Marcador de contenido"/>
          <p:cNvSpPr>
            <a:spLocks noGrp="1"/>
          </p:cNvSpPr>
          <p:nvPr>
            <p:ph idx="1"/>
          </p:nvPr>
        </p:nvSpPr>
        <p:spPr>
          <a:xfrm>
            <a:off x="179512" y="1772816"/>
            <a:ext cx="8964488" cy="4886003"/>
          </a:xfrm>
        </p:spPr>
        <p:txBody>
          <a:bodyPr>
            <a:normAutofit/>
          </a:bodyPr>
          <a:lstStyle/>
          <a:p>
            <a:pPr>
              <a:lnSpc>
                <a:spcPct val="150000"/>
              </a:lnSpc>
              <a:buClr>
                <a:srgbClr val="C00000"/>
              </a:buClr>
              <a:buNone/>
              <a:defRPr/>
            </a:pPr>
            <a:r>
              <a:rPr lang="es-ES" sz="2000" b="1" dirty="0" smtClean="0">
                <a:solidFill>
                  <a:schemeClr val="bg1"/>
                </a:solidFill>
              </a:rPr>
              <a:t>Disminución de la participación </a:t>
            </a: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15</a:t>
            </a:fld>
            <a:endParaRPr lang="es-ES"/>
          </a:p>
        </p:txBody>
      </p:sp>
      <p:sp>
        <p:nvSpPr>
          <p:cNvPr id="5" name="2 Marcador de contenido"/>
          <p:cNvSpPr txBox="1">
            <a:spLocks/>
          </p:cNvSpPr>
          <p:nvPr/>
        </p:nvSpPr>
        <p:spPr>
          <a:xfrm>
            <a:off x="0" y="1340768"/>
            <a:ext cx="9144000" cy="5517232"/>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s-ES" sz="1200" b="0" i="0" u="none" strike="noStrike" kern="1200" cap="none" spc="0" normalizeH="0" baseline="0" noProof="0" dirty="0" smtClean="0">
              <a:ln>
                <a:noFill/>
              </a:ln>
              <a:solidFill>
                <a:srgbClr val="C00000"/>
              </a:solidFill>
              <a:effectLst/>
              <a:uLnTx/>
              <a:uFillTx/>
              <a:latin typeface="+mn-lt"/>
              <a:ea typeface="+mn-ea"/>
              <a:cs typeface="+mn-cs"/>
            </a:endParaRPr>
          </a:p>
          <a:p>
            <a:pPr marL="342900" lvl="0" indent="-342900">
              <a:spcBef>
                <a:spcPts val="200"/>
              </a:spcBef>
              <a:buClr>
                <a:srgbClr val="C00000"/>
              </a:buClr>
              <a:buFont typeface="Wingdings" pitchFamily="2" charset="2"/>
              <a:buChar char="v"/>
              <a:defRPr/>
            </a:pPr>
            <a:r>
              <a:rPr lang="es-ES" sz="1600" b="1" dirty="0" smtClean="0">
                <a:solidFill>
                  <a:schemeClr val="tx2">
                    <a:lumMod val="75000"/>
                  </a:schemeClr>
                </a:solidFill>
              </a:rPr>
              <a:t>Actividad Mental:</a:t>
            </a:r>
          </a:p>
          <a:p>
            <a:pPr marL="342900" lvl="0" indent="-342900">
              <a:spcBef>
                <a:spcPts val="200"/>
              </a:spcBef>
              <a:buClr>
                <a:srgbClr val="C00000"/>
              </a:buClr>
              <a:defRPr/>
            </a:pPr>
            <a:endParaRPr lang="es-ES" sz="600" b="1" dirty="0" smtClean="0">
              <a:solidFill>
                <a:schemeClr val="tx2">
                  <a:lumMod val="75000"/>
                </a:schemeClr>
              </a:solidFill>
            </a:endParaRPr>
          </a:p>
          <a:p>
            <a:pPr marL="648000" lvl="1" indent="-285750">
              <a:lnSpc>
                <a:spcPct val="114000"/>
              </a:lnSpc>
              <a:buClr>
                <a:srgbClr val="C00000"/>
              </a:buClr>
              <a:buFont typeface="Arial" pitchFamily="34" charset="0"/>
              <a:buChar char="•"/>
              <a:defRPr/>
            </a:pPr>
            <a:r>
              <a:rPr lang="es-ES" sz="1400" dirty="0" smtClean="0"/>
              <a:t>El </a:t>
            </a:r>
            <a:r>
              <a:rPr lang="es-ES" sz="1400" b="1" dirty="0" smtClean="0">
                <a:solidFill>
                  <a:schemeClr val="tx2">
                    <a:lumMod val="75000"/>
                  </a:schemeClr>
                </a:solidFill>
              </a:rPr>
              <a:t>déficit de las funciones cognitivas </a:t>
            </a:r>
            <a:r>
              <a:rPr lang="es-ES" sz="1400" dirty="0" smtClean="0"/>
              <a:t>tiene una relación exponencial a la edad (</a:t>
            </a:r>
            <a:r>
              <a:rPr lang="es-ES" sz="1400" b="1" dirty="0" smtClean="0">
                <a:solidFill>
                  <a:schemeClr val="tx2">
                    <a:lumMod val="75000"/>
                  </a:schemeClr>
                </a:solidFill>
              </a:rPr>
              <a:t>Edad-Dependiente</a:t>
            </a:r>
            <a:r>
              <a:rPr lang="es-ES" sz="1400" dirty="0" smtClean="0"/>
              <a:t>).</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dirty="0" smtClean="0"/>
              <a:t>El deterioro cognitivo avanzado (</a:t>
            </a:r>
            <a:r>
              <a:rPr lang="es-ES" sz="1400" b="1" dirty="0" smtClean="0"/>
              <a:t>demencia</a:t>
            </a:r>
            <a:r>
              <a:rPr lang="es-ES" sz="1400" dirty="0" smtClean="0"/>
              <a:t>), es un proceso </a:t>
            </a:r>
            <a:r>
              <a:rPr lang="es-ES" sz="1400" b="1" dirty="0" smtClean="0">
                <a:solidFill>
                  <a:schemeClr val="tx2">
                    <a:lumMod val="75000"/>
                  </a:schemeClr>
                </a:solidFill>
              </a:rPr>
              <a:t>altamente </a:t>
            </a:r>
            <a:r>
              <a:rPr lang="es-ES" sz="1400" b="1" dirty="0" err="1" smtClean="0">
                <a:solidFill>
                  <a:schemeClr val="tx2">
                    <a:lumMod val="75000"/>
                  </a:schemeClr>
                </a:solidFill>
              </a:rPr>
              <a:t>discapacitante</a:t>
            </a:r>
            <a:r>
              <a:rPr lang="es-ES" sz="1400" b="1" dirty="0" smtClean="0">
                <a:solidFill>
                  <a:schemeClr val="tx2">
                    <a:lumMod val="75000"/>
                  </a:schemeClr>
                </a:solidFill>
              </a:rPr>
              <a:t>, </a:t>
            </a:r>
            <a:r>
              <a:rPr lang="es-ES" sz="1400" dirty="0" smtClean="0"/>
              <a:t>que genera </a:t>
            </a:r>
            <a:r>
              <a:rPr lang="es-ES" sz="1400" b="1" dirty="0" smtClean="0">
                <a:solidFill>
                  <a:schemeClr val="tx2">
                    <a:lumMod val="75000"/>
                  </a:schemeClr>
                </a:solidFill>
              </a:rPr>
              <a:t>dependencia</a:t>
            </a:r>
            <a:r>
              <a:rPr lang="es-ES" sz="1400" dirty="0" smtClean="0"/>
              <a:t> para  las actividades instrumentales y básicas de la vida diaria (50-60% de los dependientes son dementes). </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dirty="0" smtClean="0"/>
              <a:t>Los trastornos </a:t>
            </a:r>
            <a:r>
              <a:rPr lang="es-ES" sz="1400" dirty="0" err="1" smtClean="0"/>
              <a:t>psicoafectivos</a:t>
            </a:r>
            <a:r>
              <a:rPr lang="es-ES" sz="1400" dirty="0" smtClean="0"/>
              <a:t> (</a:t>
            </a:r>
            <a:r>
              <a:rPr lang="es-ES" sz="1400" b="1" dirty="0" smtClean="0">
                <a:solidFill>
                  <a:schemeClr val="tx2">
                    <a:lumMod val="75000"/>
                  </a:schemeClr>
                </a:solidFill>
              </a:rPr>
              <a:t>depresión</a:t>
            </a:r>
            <a:r>
              <a:rPr lang="es-ES" sz="1400" dirty="0" smtClean="0"/>
              <a:t>) tienen estrecha </a:t>
            </a:r>
            <a:r>
              <a:rPr lang="es-ES" sz="1400" b="1" dirty="0" smtClean="0">
                <a:solidFill>
                  <a:schemeClr val="tx2">
                    <a:lumMod val="75000"/>
                  </a:schemeClr>
                </a:solidFill>
              </a:rPr>
              <a:t>relación con la discapacidad y dependencia</a:t>
            </a:r>
            <a:r>
              <a:rPr lang="es-ES" sz="1400" dirty="0" smtClean="0"/>
              <a:t>, y viceversa.</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dirty="0" smtClean="0"/>
              <a:t>Por  ello, es importante </a:t>
            </a:r>
            <a:r>
              <a:rPr lang="es-ES" sz="1400" b="1" dirty="0" smtClean="0">
                <a:solidFill>
                  <a:srgbClr val="C00000"/>
                </a:solidFill>
              </a:rPr>
              <a:t>luchar contra estos cambios</a:t>
            </a:r>
            <a:r>
              <a:rPr lang="es-ES" sz="1400" dirty="0" smtClean="0"/>
              <a:t>, mantener la </a:t>
            </a:r>
            <a:r>
              <a:rPr lang="es-ES" sz="1400" b="1" dirty="0" smtClean="0">
                <a:solidFill>
                  <a:srgbClr val="C00000"/>
                </a:solidFill>
              </a:rPr>
              <a:t>mente activa y en forma</a:t>
            </a:r>
            <a:r>
              <a:rPr lang="es-ES" sz="1400" dirty="0" smtClean="0"/>
              <a:t>.</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dirty="0" smtClean="0"/>
              <a:t>La </a:t>
            </a:r>
            <a:r>
              <a:rPr lang="es-ES" sz="1400" b="1" dirty="0" smtClean="0">
                <a:solidFill>
                  <a:srgbClr val="C00000"/>
                </a:solidFill>
              </a:rPr>
              <a:t>mente debe ser estimulada y entrenada permanentemente</a:t>
            </a:r>
            <a:r>
              <a:rPr lang="es-ES" sz="1400" dirty="0" smtClean="0"/>
              <a:t>, mediante lectura,  escritura,  juegos de mesa (cartas, dominó, rompecabezas, ajedrez, etc.), visitas a museos, escuchar  radio, leer  prensa, e incluso ver televisión, coser, conversar, relacionarse, etc..</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dirty="0" smtClean="0"/>
              <a:t>La </a:t>
            </a:r>
            <a:r>
              <a:rPr lang="es-ES" sz="1400" b="1" dirty="0" smtClean="0">
                <a:solidFill>
                  <a:schemeClr val="tx2">
                    <a:lumMod val="75000"/>
                  </a:schemeClr>
                </a:solidFill>
              </a:rPr>
              <a:t>actividad mental proteger al cerebro</a:t>
            </a:r>
            <a:r>
              <a:rPr lang="es-ES" sz="1400" dirty="0" smtClean="0"/>
              <a:t>, </a:t>
            </a:r>
            <a:r>
              <a:rPr lang="es-ES" sz="1400" b="1" dirty="0" smtClean="0">
                <a:solidFill>
                  <a:schemeClr val="tx2">
                    <a:lumMod val="75000"/>
                  </a:schemeClr>
                </a:solidFill>
              </a:rPr>
              <a:t>retrasa el déficit cognitivo,</a:t>
            </a:r>
            <a:r>
              <a:rPr lang="es-ES" sz="1400" dirty="0" smtClean="0"/>
              <a:t> </a:t>
            </a:r>
            <a:r>
              <a:rPr lang="es-ES" sz="1400" b="1" dirty="0" smtClean="0">
                <a:solidFill>
                  <a:schemeClr val="tx2">
                    <a:lumMod val="75000"/>
                  </a:schemeClr>
                </a:solidFill>
              </a:rPr>
              <a:t>enlentece  su progresión</a:t>
            </a:r>
            <a:r>
              <a:rPr lang="es-ES" sz="1400" dirty="0" smtClean="0"/>
              <a:t> y además </a:t>
            </a:r>
            <a:r>
              <a:rPr lang="es-ES" sz="1400" b="1" dirty="0" smtClean="0">
                <a:solidFill>
                  <a:schemeClr val="tx2">
                    <a:lumMod val="75000"/>
                  </a:schemeClr>
                </a:solidFill>
              </a:rPr>
              <a:t>mejora el bienestar psicosocial </a:t>
            </a:r>
            <a:r>
              <a:rPr lang="es-ES" sz="1400" dirty="0" smtClean="0"/>
              <a:t>de los mayores.</a:t>
            </a:r>
          </a:p>
          <a:p>
            <a:pPr marL="648000" lvl="1" indent="-285750">
              <a:lnSpc>
                <a:spcPct val="114000"/>
              </a:lnSpc>
              <a:buClr>
                <a:srgbClr val="C00000"/>
              </a:buClr>
              <a:defRPr/>
            </a:pPr>
            <a:endParaRPr lang="es-ES" sz="900" dirty="0" smtClean="0"/>
          </a:p>
          <a:p>
            <a:pPr marL="648000" lvl="1" indent="-285750">
              <a:lnSpc>
                <a:spcPct val="114000"/>
              </a:lnSpc>
              <a:buClr>
                <a:srgbClr val="C00000"/>
              </a:buClr>
              <a:buFont typeface="Arial" pitchFamily="34" charset="0"/>
              <a:buChar char="•"/>
              <a:defRPr/>
            </a:pPr>
            <a:r>
              <a:rPr lang="es-ES" sz="1400" b="1" dirty="0" smtClean="0">
                <a:solidFill>
                  <a:schemeClr val="tx2">
                    <a:lumMod val="75000"/>
                  </a:schemeClr>
                </a:solidFill>
              </a:rPr>
              <a:t>Estimulación cognitiva: </a:t>
            </a:r>
            <a:r>
              <a:rPr lang="es-ES" sz="1400" dirty="0" smtClean="0"/>
              <a:t>objetivo </a:t>
            </a:r>
            <a:r>
              <a:rPr lang="es-ES" sz="1400" b="1" dirty="0" smtClean="0"/>
              <a:t>mejorar y mantener la reserva neuronal</a:t>
            </a:r>
            <a:r>
              <a:rPr lang="es-ES" sz="1400" dirty="0" smtClean="0"/>
              <a:t>  y </a:t>
            </a:r>
            <a:r>
              <a:rPr lang="es-ES" sz="1400" b="1" dirty="0" smtClean="0">
                <a:solidFill>
                  <a:schemeClr val="tx2">
                    <a:lumMod val="75000"/>
                  </a:schemeClr>
                </a:solidFill>
              </a:rPr>
              <a:t>optimizar el funcionamiento cerebral</a:t>
            </a:r>
            <a:r>
              <a:rPr lang="es-ES" sz="1400" dirty="0" smtClean="0"/>
              <a:t>.</a:t>
            </a:r>
          </a:p>
          <a:p>
            <a:pPr marL="648000" lvl="1" indent="-285750">
              <a:lnSpc>
                <a:spcPct val="114000"/>
              </a:lnSpc>
              <a:buClr>
                <a:srgbClr val="C00000"/>
              </a:buClr>
              <a:defRPr/>
            </a:pPr>
            <a:endParaRPr lang="es-ES" sz="900" dirty="0" smtClean="0"/>
          </a:p>
          <a:p>
            <a:pPr marL="648000" lvl="1" indent="-285750">
              <a:buClr>
                <a:srgbClr val="C00000"/>
              </a:buClr>
              <a:buFont typeface="Arial" pitchFamily="34" charset="0"/>
              <a:buChar char="•"/>
              <a:defRPr/>
            </a:pPr>
            <a:r>
              <a:rPr lang="es-ES" sz="1400" dirty="0" smtClean="0"/>
              <a:t>Los programas de estimulación cognitiva en mayores sanos, retrasan la aparición de la enfermedad, e incluso su manifestación clínica, ya que aún iniciada la enfermedad</a:t>
            </a:r>
            <a:r>
              <a:rPr lang="es-ES" sz="1400" b="1" dirty="0" smtClean="0"/>
              <a:t>, </a:t>
            </a:r>
            <a:r>
              <a:rPr lang="es-ES" sz="1400" dirty="0" smtClean="0"/>
              <a:t>desarrollan mecanismos compensatorios, capaces de ‘disimular’ sus déficits.</a:t>
            </a:r>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buClr>
                <a:srgbClr val="C00000"/>
              </a:buClr>
              <a:buFont typeface="Arial" pitchFamily="34" charset="0"/>
              <a:buChar char="•"/>
              <a:defRPr/>
            </a:pPr>
            <a:endParaRPr kumimoji="0" lang="es-ES" sz="1600" b="1" i="0" u="none" strike="noStrike" kern="1200" cap="none" spc="0" normalizeH="0" baseline="0" noProof="0" dirty="0" smtClean="0">
              <a:ln>
                <a:noFill/>
              </a:ln>
              <a:effectLst/>
              <a:uLnTx/>
              <a:uFillTx/>
              <a:latin typeface="+mn-lt"/>
              <a:ea typeface="+mn-ea"/>
              <a:cs typeface="+mn-cs"/>
            </a:endParaRPr>
          </a:p>
          <a:p>
            <a:pPr marL="648000" lvl="1" indent="-285750">
              <a:buClr>
                <a:srgbClr val="C00000"/>
              </a:buClr>
              <a:defRPr/>
            </a:pPr>
            <a:endParaRPr lang="es-ES" sz="1600" b="1" dirty="0" smtClean="0"/>
          </a:p>
          <a:p>
            <a:pPr marL="648000" lvl="1" indent="-285750">
              <a:buClr>
                <a:srgbClr val="C00000"/>
              </a:buClr>
              <a:buFont typeface="Arial" pitchFamily="34" charset="0"/>
              <a:buChar char="•"/>
              <a:defRPr/>
            </a:pPr>
            <a:endParaRPr kumimoji="0" lang="es-ES" sz="1600" b="1" i="0" u="none" strike="noStrike" kern="1200" cap="none" spc="0" normalizeH="0" baseline="0" noProof="0" dirty="0" smtClean="0">
              <a:ln>
                <a:noFill/>
              </a:ln>
              <a:effectLst/>
              <a:uLnTx/>
              <a:uFillTx/>
              <a:latin typeface="+mn-lt"/>
              <a:ea typeface="+mn-ea"/>
              <a:cs typeface="+mn-cs"/>
            </a:endParaRPr>
          </a:p>
          <a:p>
            <a:pPr marL="648000" lvl="1" indent="-285750">
              <a:buClr>
                <a:srgbClr val="C00000"/>
              </a:buClr>
              <a:buFont typeface="Arial" pitchFamily="34" charset="0"/>
              <a:buChar char="•"/>
              <a:defRPr/>
            </a:pPr>
            <a:endParaRPr lang="es-ES" sz="1600" b="1" dirty="0" smtClean="0"/>
          </a:p>
          <a:p>
            <a:pPr marL="648000" lvl="1" indent="-285750">
              <a:buClr>
                <a:srgbClr val="C00000"/>
              </a:buClr>
              <a:buFont typeface="Arial" pitchFamily="34" charset="0"/>
              <a:buChar char="•"/>
              <a:defRPr/>
            </a:pPr>
            <a:endParaRPr kumimoji="0" lang="es-ES" sz="1600" b="1" i="0" u="none" strike="noStrike" kern="1200" cap="none" spc="0" normalizeH="0" baseline="0" noProof="0" dirty="0" smtClean="0">
              <a:ln>
                <a:noFill/>
              </a:ln>
              <a:effectLst/>
              <a:uLnTx/>
              <a:uFillTx/>
              <a:latin typeface="+mn-lt"/>
              <a:ea typeface="+mn-ea"/>
              <a:cs typeface="+mn-cs"/>
            </a:endParaRPr>
          </a:p>
          <a:p>
            <a:pPr marL="648000" lvl="1" indent="-285750">
              <a:buClr>
                <a:srgbClr val="C00000"/>
              </a:buClr>
              <a:buFont typeface="Arial" pitchFamily="34" charset="0"/>
              <a:buChar char="•"/>
              <a:defRPr/>
            </a:pPr>
            <a:endParaRPr lang="es-ES" sz="1600" b="1" dirty="0" smtClean="0"/>
          </a:p>
          <a:p>
            <a:pPr marL="648000" lvl="1" indent="-285750">
              <a:buClr>
                <a:srgbClr val="C00000"/>
              </a:buClr>
              <a:buFont typeface="Arial" pitchFamily="34" charset="0"/>
              <a:buChar char="•"/>
              <a:defRPr/>
            </a:pPr>
            <a:endParaRPr kumimoji="0" lang="es-ES" sz="1600" b="0" i="0" u="none" strike="noStrike" kern="1200" cap="none" spc="0" normalizeH="0" baseline="0" noProof="0" dirty="0" smtClean="0">
              <a:ln>
                <a:noFill/>
              </a:ln>
              <a:effectLst/>
              <a:uLnTx/>
              <a:uFillTx/>
              <a:latin typeface="+mn-lt"/>
              <a:ea typeface="+mn-ea"/>
              <a:cs typeface="+mn-cs"/>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105273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2.-  </a:t>
            </a:r>
            <a:r>
              <a:rPr lang="es-ES" sz="2800" b="1" i="1" dirty="0" smtClean="0">
                <a:solidFill>
                  <a:srgbClr val="C00000"/>
                </a:solidFill>
              </a:rPr>
              <a:t>BIENESTAR PSICOSOCIAL</a:t>
            </a:r>
            <a:r>
              <a:rPr lang="es-ES" sz="2800" i="1" dirty="0" smtClean="0">
                <a:solidFill>
                  <a:srgbClr val="C00000"/>
                </a:solidFill>
              </a:rPr>
              <a:t>:</a:t>
            </a:r>
            <a:br>
              <a:rPr lang="es-ES" sz="2800" i="1" dirty="0" smtClean="0">
                <a:solidFill>
                  <a:srgbClr val="C00000"/>
                </a:solidFill>
              </a:rPr>
            </a:br>
            <a:r>
              <a:rPr lang="es-ES" sz="2800" b="1" i="1" dirty="0" smtClean="0">
                <a:solidFill>
                  <a:srgbClr val="C00000"/>
                </a:solidFill>
              </a:rPr>
              <a:t>a)  ESTADO DE ÁNIMO Y AFECTIVO</a:t>
            </a:r>
            <a:endParaRPr lang="es-ES" sz="2800" i="1" dirty="0">
              <a:solidFill>
                <a:srgbClr val="C00000"/>
              </a:solidFill>
            </a:endParaRPr>
          </a:p>
        </p:txBody>
      </p:sp>
      <p:sp>
        <p:nvSpPr>
          <p:cNvPr id="3" name="2 Marcador de contenido"/>
          <p:cNvSpPr>
            <a:spLocks noGrp="1"/>
          </p:cNvSpPr>
          <p:nvPr>
            <p:ph idx="1"/>
          </p:nvPr>
        </p:nvSpPr>
        <p:spPr>
          <a:xfrm>
            <a:off x="0" y="1196752"/>
            <a:ext cx="9144000" cy="5661248"/>
          </a:xfrm>
        </p:spPr>
        <p:txBody>
          <a:bodyPr>
            <a:normAutofit/>
          </a:bodyPr>
          <a:lstStyle/>
          <a:p>
            <a:pPr marL="360000" lvl="1">
              <a:lnSpc>
                <a:spcPct val="114000"/>
              </a:lnSpc>
              <a:buClr>
                <a:srgbClr val="C00000"/>
              </a:buClr>
              <a:buFont typeface="Arial" pitchFamily="34" charset="0"/>
              <a:buChar char="•"/>
              <a:defRPr/>
            </a:pPr>
            <a:r>
              <a:rPr lang="es-ES" sz="1600" b="1" dirty="0" smtClean="0">
                <a:solidFill>
                  <a:schemeClr val="tx2">
                    <a:lumMod val="75000"/>
                  </a:schemeClr>
                </a:solidFill>
              </a:rPr>
              <a:t>Síntomas Depresivos  </a:t>
            </a:r>
            <a:r>
              <a:rPr lang="es-ES" sz="1600" dirty="0" smtClean="0"/>
              <a:t>aunque no reúnan criterios clínicos de depresión: </a:t>
            </a:r>
            <a:r>
              <a:rPr lang="es-ES" sz="1600" b="1" dirty="0" smtClean="0">
                <a:solidFill>
                  <a:schemeClr val="tx2">
                    <a:lumMod val="75000"/>
                  </a:schemeClr>
                </a:solidFill>
              </a:rPr>
              <a:t>30% ámbito comunitario</a:t>
            </a:r>
            <a:r>
              <a:rPr lang="es-ES" sz="1600" dirty="0" smtClean="0"/>
              <a:t>,  </a:t>
            </a:r>
            <a:r>
              <a:rPr lang="es-ES" sz="1600" b="1" dirty="0" smtClean="0">
                <a:solidFill>
                  <a:schemeClr val="tx2">
                    <a:lumMod val="75000"/>
                  </a:schemeClr>
                </a:solidFill>
              </a:rPr>
              <a:t>11-45% en  hospitalizados </a:t>
            </a:r>
            <a:r>
              <a:rPr lang="es-ES" sz="1600" dirty="0" smtClean="0"/>
              <a:t>y  </a:t>
            </a:r>
            <a:r>
              <a:rPr lang="es-ES" sz="1600" b="1" dirty="0" smtClean="0">
                <a:solidFill>
                  <a:schemeClr val="tx2">
                    <a:lumMod val="75000"/>
                  </a:schemeClr>
                </a:solidFill>
              </a:rPr>
              <a:t>30-75% en residencias</a:t>
            </a:r>
            <a:r>
              <a:rPr lang="es-ES" sz="1600" dirty="0" smtClean="0"/>
              <a:t>.</a:t>
            </a:r>
          </a:p>
          <a:p>
            <a:pPr marL="360000" lvl="1">
              <a:lnSpc>
                <a:spcPct val="114000"/>
              </a:lnSpc>
              <a:buClr>
                <a:srgbClr val="C00000"/>
              </a:buClr>
              <a:buFont typeface="Arial" pitchFamily="34" charset="0"/>
              <a:buChar char="•"/>
              <a:defRPr/>
            </a:pPr>
            <a:r>
              <a:rPr lang="es-ES" sz="1600" dirty="0" smtClean="0"/>
              <a:t>Según criterios </a:t>
            </a:r>
            <a:r>
              <a:rPr lang="es-ES" sz="1600" b="1" dirty="0" smtClean="0">
                <a:solidFill>
                  <a:schemeClr val="tx2">
                    <a:lumMod val="75000"/>
                  </a:schemeClr>
                </a:solidFill>
              </a:rPr>
              <a:t>DSM-IV: Depresión Mayor 1-2% y </a:t>
            </a:r>
            <a:r>
              <a:rPr lang="es-ES" sz="1600" b="1" dirty="0" err="1" smtClean="0">
                <a:solidFill>
                  <a:schemeClr val="tx2">
                    <a:lumMod val="75000"/>
                  </a:schemeClr>
                </a:solidFill>
              </a:rPr>
              <a:t>Distimia</a:t>
            </a:r>
            <a:r>
              <a:rPr lang="es-ES" sz="1600" b="1" dirty="0" smtClean="0">
                <a:solidFill>
                  <a:schemeClr val="tx2">
                    <a:lumMod val="75000"/>
                  </a:schemeClr>
                </a:solidFill>
              </a:rPr>
              <a:t> 10-15%.</a:t>
            </a:r>
          </a:p>
          <a:p>
            <a:pPr marL="360000" lvl="1">
              <a:lnSpc>
                <a:spcPct val="114000"/>
              </a:lnSpc>
              <a:buClr>
                <a:srgbClr val="C00000"/>
              </a:buClr>
              <a:buFont typeface="Arial" pitchFamily="34" charset="0"/>
              <a:buChar char="•"/>
              <a:defRPr/>
            </a:pPr>
            <a:r>
              <a:rPr lang="es-ES" sz="1600" dirty="0" smtClean="0"/>
              <a:t>Prevalencia </a:t>
            </a:r>
            <a:r>
              <a:rPr lang="es-ES" sz="1600" b="1" dirty="0" smtClean="0">
                <a:solidFill>
                  <a:schemeClr val="tx2">
                    <a:lumMod val="75000"/>
                  </a:schemeClr>
                </a:solidFill>
              </a:rPr>
              <a:t>similar en ambos sexos</a:t>
            </a:r>
            <a:r>
              <a:rPr lang="es-ES" sz="1600" dirty="0" smtClean="0"/>
              <a:t>. En </a:t>
            </a:r>
            <a:r>
              <a:rPr lang="es-ES" sz="1600" b="1" dirty="0" smtClean="0">
                <a:solidFill>
                  <a:schemeClr val="tx2">
                    <a:lumMod val="75000"/>
                  </a:schemeClr>
                </a:solidFill>
              </a:rPr>
              <a:t>&gt;80 años aumenta en varón </a:t>
            </a:r>
            <a:r>
              <a:rPr lang="es-ES" sz="1600" dirty="0" smtClean="0"/>
              <a:t>(mayor fragilidad)</a:t>
            </a:r>
          </a:p>
          <a:p>
            <a:pPr marL="360000" lvl="1">
              <a:lnSpc>
                <a:spcPct val="114000"/>
              </a:lnSpc>
              <a:buClr>
                <a:srgbClr val="C00000"/>
              </a:buClr>
              <a:buFont typeface="Arial" pitchFamily="34" charset="0"/>
              <a:buChar char="•"/>
              <a:defRPr/>
            </a:pPr>
            <a:r>
              <a:rPr lang="es-ES" sz="1600" b="1" dirty="0" smtClean="0">
                <a:solidFill>
                  <a:schemeClr val="tx2">
                    <a:lumMod val="75000"/>
                  </a:schemeClr>
                </a:solidFill>
              </a:rPr>
              <a:t>Depresión: aumenta la hospitalización, institucionalización, mortalidad y disminuye la calidad de vida.</a:t>
            </a:r>
          </a:p>
          <a:p>
            <a:pPr marL="360000" lvl="1">
              <a:lnSpc>
                <a:spcPct val="114000"/>
              </a:lnSpc>
              <a:buClr>
                <a:srgbClr val="C00000"/>
              </a:buClr>
              <a:buFont typeface="Arial" pitchFamily="34" charset="0"/>
              <a:buChar char="•"/>
              <a:defRPr/>
            </a:pPr>
            <a:r>
              <a:rPr lang="es-ES" sz="1600" b="1" dirty="0" smtClean="0">
                <a:solidFill>
                  <a:schemeClr val="tx2">
                    <a:lumMod val="75000"/>
                  </a:schemeClr>
                </a:solidFill>
              </a:rPr>
              <a:t>D</a:t>
            </a:r>
            <a:r>
              <a:rPr lang="es-ES" sz="1600" dirty="0" smtClean="0"/>
              <a:t>epresión en mayores a veces </a:t>
            </a:r>
            <a:r>
              <a:rPr lang="es-ES" sz="1600" b="1" dirty="0" smtClean="0">
                <a:solidFill>
                  <a:schemeClr val="tx2">
                    <a:lumMod val="75000"/>
                  </a:schemeClr>
                </a:solidFill>
              </a:rPr>
              <a:t>recidivante </a:t>
            </a:r>
            <a:r>
              <a:rPr lang="es-ES" sz="1600" dirty="0" smtClean="0"/>
              <a:t>(25% sufre depresión más de una vez en su vida), de </a:t>
            </a:r>
            <a:r>
              <a:rPr lang="es-ES" sz="1600" b="1" dirty="0" smtClean="0">
                <a:solidFill>
                  <a:schemeClr val="tx2">
                    <a:lumMod val="75000"/>
                  </a:schemeClr>
                </a:solidFill>
              </a:rPr>
              <a:t>larga evolución y tiende a la cronicidad</a:t>
            </a:r>
            <a:r>
              <a:rPr lang="es-ES" sz="1600" dirty="0" smtClean="0"/>
              <a:t>.</a:t>
            </a:r>
          </a:p>
          <a:p>
            <a:pPr marL="360000" lvl="1">
              <a:lnSpc>
                <a:spcPct val="114000"/>
              </a:lnSpc>
              <a:buClr>
                <a:srgbClr val="C00000"/>
              </a:buClr>
              <a:buFont typeface="Arial" pitchFamily="34" charset="0"/>
              <a:buChar char="•"/>
              <a:defRPr/>
            </a:pPr>
            <a:r>
              <a:rPr lang="es-ES" sz="1600" dirty="0" smtClean="0"/>
              <a:t> </a:t>
            </a:r>
            <a:r>
              <a:rPr lang="es-ES" sz="1600" b="1" dirty="0" smtClean="0">
                <a:solidFill>
                  <a:schemeClr val="tx2">
                    <a:lumMod val="75000"/>
                  </a:schemeClr>
                </a:solidFill>
              </a:rPr>
              <a:t>Estrecha relación entre depresión y discapacidad-dependencia </a:t>
            </a:r>
            <a:r>
              <a:rPr lang="es-ES" sz="1600" dirty="0" smtClean="0"/>
              <a:t>(la depresión es la 5ª causa de discapacidad), y viceversa.</a:t>
            </a:r>
          </a:p>
          <a:p>
            <a:pPr marL="648000" lvl="1">
              <a:lnSpc>
                <a:spcPct val="114000"/>
              </a:lnSpc>
              <a:buClr>
                <a:srgbClr val="C00000"/>
              </a:buClr>
              <a:buFont typeface="Arial" pitchFamily="34" charset="0"/>
              <a:buChar char="•"/>
              <a:defRPr/>
            </a:pPr>
            <a:r>
              <a:rPr lang="es-ES" sz="1600" b="1" dirty="0" smtClean="0">
                <a:solidFill>
                  <a:schemeClr val="tx2">
                    <a:lumMod val="75000"/>
                  </a:schemeClr>
                </a:solidFill>
              </a:rPr>
              <a:t>Factores de Riesgo Psicosocial de Depresión</a:t>
            </a:r>
            <a:r>
              <a:rPr lang="es-ES" sz="1600" dirty="0" smtClean="0"/>
              <a:t>:</a:t>
            </a:r>
          </a:p>
          <a:p>
            <a:pPr lvl="2">
              <a:lnSpc>
                <a:spcPct val="114000"/>
              </a:lnSpc>
              <a:buClr>
                <a:srgbClr val="C00000"/>
              </a:buClr>
              <a:buFont typeface="Wingdings" pitchFamily="2" charset="2"/>
              <a:buChar char="v"/>
            </a:pPr>
            <a:r>
              <a:rPr lang="es-ES" sz="1200" dirty="0" smtClean="0"/>
              <a:t>Muerte de cónyuge o ser querido (alto riesgo en primer año, se mantiene 3 años)</a:t>
            </a:r>
          </a:p>
          <a:p>
            <a:pPr lvl="2">
              <a:lnSpc>
                <a:spcPct val="114000"/>
              </a:lnSpc>
              <a:buClr>
                <a:srgbClr val="C00000"/>
              </a:buClr>
              <a:buFont typeface="Wingdings" pitchFamily="2" charset="2"/>
              <a:buChar char="v"/>
            </a:pPr>
            <a:r>
              <a:rPr lang="es-ES" sz="1200" dirty="0" smtClean="0"/>
              <a:t>Enfermedad Médico-Quirúrgica: Diabetes, </a:t>
            </a:r>
            <a:r>
              <a:rPr lang="es-ES" sz="1200" dirty="0" err="1" smtClean="0"/>
              <a:t>Enf</a:t>
            </a:r>
            <a:r>
              <a:rPr lang="es-ES" sz="1200" dirty="0" smtClean="0"/>
              <a:t>. Neurodegenerativa (Parkinson 50%, Demencia 35%), HTA, ACVA, etc.</a:t>
            </a:r>
          </a:p>
          <a:p>
            <a:pPr lvl="2">
              <a:lnSpc>
                <a:spcPct val="114000"/>
              </a:lnSpc>
              <a:buClr>
                <a:srgbClr val="C00000"/>
              </a:buClr>
              <a:buFont typeface="Wingdings" pitchFamily="2" charset="2"/>
              <a:buChar char="v"/>
            </a:pPr>
            <a:r>
              <a:rPr lang="es-ES" sz="1200" dirty="0" smtClean="0"/>
              <a:t>Incapacidad y Pérdida funcional</a:t>
            </a:r>
          </a:p>
          <a:p>
            <a:pPr lvl="2">
              <a:lnSpc>
                <a:spcPct val="114000"/>
              </a:lnSpc>
              <a:buClr>
                <a:srgbClr val="C00000"/>
              </a:buClr>
              <a:buFont typeface="Wingdings" pitchFamily="2" charset="2"/>
              <a:buChar char="v"/>
            </a:pPr>
            <a:r>
              <a:rPr lang="es-ES" sz="1200" dirty="0" smtClean="0"/>
              <a:t>Escaso soporte social</a:t>
            </a:r>
            <a:endParaRPr lang="es-ES" sz="1600" dirty="0" smtClean="0"/>
          </a:p>
          <a:p>
            <a:pPr marL="648000" lvl="1">
              <a:lnSpc>
                <a:spcPct val="114000"/>
              </a:lnSpc>
              <a:buClr>
                <a:srgbClr val="C00000"/>
              </a:buClr>
              <a:buFont typeface="Arial" pitchFamily="34" charset="0"/>
              <a:buChar char="•"/>
              <a:defRPr/>
            </a:pPr>
            <a:r>
              <a:rPr lang="es-ES" sz="1600" dirty="0" smtClean="0"/>
              <a:t> </a:t>
            </a:r>
            <a:r>
              <a:rPr lang="es-ES" sz="1600" b="1" dirty="0" err="1" smtClean="0">
                <a:solidFill>
                  <a:schemeClr val="tx2">
                    <a:lumMod val="75000"/>
                  </a:schemeClr>
                </a:solidFill>
              </a:rPr>
              <a:t>Médicamentos</a:t>
            </a:r>
            <a:r>
              <a:rPr lang="es-ES" sz="1600" b="1" dirty="0" smtClean="0">
                <a:solidFill>
                  <a:schemeClr val="tx2">
                    <a:lumMod val="75000"/>
                  </a:schemeClr>
                </a:solidFill>
              </a:rPr>
              <a:t> Inductores</a:t>
            </a:r>
          </a:p>
          <a:p>
            <a:pPr marL="648000" lvl="1">
              <a:lnSpc>
                <a:spcPct val="114000"/>
              </a:lnSpc>
              <a:buClr>
                <a:srgbClr val="C00000"/>
              </a:buClr>
              <a:buNone/>
              <a:defRPr/>
            </a:pPr>
            <a:r>
              <a:rPr lang="es-ES" sz="1600" b="1" dirty="0" smtClean="0">
                <a:solidFill>
                  <a:schemeClr val="tx2">
                    <a:lumMod val="75000"/>
                  </a:schemeClr>
                </a:solidFill>
              </a:rPr>
              <a:t> de Síntomas Depresivos</a:t>
            </a:r>
            <a:r>
              <a:rPr lang="es-ES" sz="1600" dirty="0" smtClean="0"/>
              <a:t>:</a:t>
            </a:r>
            <a:endParaRPr lang="es-ES" sz="12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16</a:t>
            </a:fld>
            <a:endParaRPr lang="es-ES"/>
          </a:p>
        </p:txBody>
      </p:sp>
      <p:sp>
        <p:nvSpPr>
          <p:cNvPr id="5" name="4 Rectángulo"/>
          <p:cNvSpPr/>
          <p:nvPr/>
        </p:nvSpPr>
        <p:spPr>
          <a:xfrm>
            <a:off x="0" y="1340768"/>
            <a:ext cx="8784976" cy="2899512"/>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defRPr/>
            </a:pPr>
            <a:endParaRPr lang="es-ES" sz="1600" dirty="0" smtClean="0"/>
          </a:p>
          <a:p>
            <a:pPr marL="648000" lvl="1" indent="-285750">
              <a:lnSpc>
                <a:spcPct val="114000"/>
              </a:lnSpc>
              <a:buClr>
                <a:srgbClr val="C00000"/>
              </a:buCl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graphicFrame>
        <p:nvGraphicFramePr>
          <p:cNvPr id="6" name="5 Tabla"/>
          <p:cNvGraphicFramePr>
            <a:graphicFrameLocks noGrp="1"/>
          </p:cNvGraphicFramePr>
          <p:nvPr/>
        </p:nvGraphicFramePr>
        <p:xfrm>
          <a:off x="3347864" y="5157192"/>
          <a:ext cx="5040560" cy="1549904"/>
        </p:xfrm>
        <a:graphic>
          <a:graphicData uri="http://schemas.openxmlformats.org/drawingml/2006/table">
            <a:tbl>
              <a:tblPr/>
              <a:tblGrid>
                <a:gridCol w="1525433"/>
                <a:gridCol w="1525433"/>
                <a:gridCol w="1989694"/>
              </a:tblGrid>
              <a:tr h="1549904">
                <a:tc>
                  <a:txBody>
                    <a:bodyPr/>
                    <a:lstStyle/>
                    <a:p>
                      <a:pPr>
                        <a:lnSpc>
                          <a:spcPct val="115000"/>
                        </a:lnSpc>
                        <a:spcAft>
                          <a:spcPts val="0"/>
                        </a:spcAft>
                      </a:pPr>
                      <a:r>
                        <a:rPr lang="es-ES" sz="1400" dirty="0">
                          <a:latin typeface="Times New Roman"/>
                          <a:ea typeface="SimSun"/>
                          <a:cs typeface="Times New Roman"/>
                        </a:rPr>
                        <a:t>Diuréticos</a:t>
                      </a:r>
                      <a:endParaRPr lang="es-ES" sz="1800" dirty="0">
                        <a:latin typeface="Calibri"/>
                        <a:ea typeface="Calibri"/>
                        <a:cs typeface="Times New Roman"/>
                      </a:endParaRPr>
                    </a:p>
                    <a:p>
                      <a:pPr>
                        <a:lnSpc>
                          <a:spcPct val="115000"/>
                        </a:lnSpc>
                        <a:spcAft>
                          <a:spcPts val="0"/>
                        </a:spcAft>
                      </a:pPr>
                      <a:r>
                        <a:rPr lang="es-ES" sz="1400" dirty="0">
                          <a:latin typeface="Times New Roman"/>
                          <a:ea typeface="SimSun"/>
                          <a:cs typeface="Times New Roman"/>
                        </a:rPr>
                        <a:t>Betabloqueantes</a:t>
                      </a:r>
                      <a:endParaRPr lang="es-ES" sz="1800" dirty="0">
                        <a:latin typeface="Calibri"/>
                        <a:ea typeface="Calibri"/>
                        <a:cs typeface="Times New Roman"/>
                      </a:endParaRPr>
                    </a:p>
                    <a:p>
                      <a:pPr>
                        <a:lnSpc>
                          <a:spcPct val="115000"/>
                        </a:lnSpc>
                        <a:spcAft>
                          <a:spcPts val="0"/>
                        </a:spcAft>
                      </a:pPr>
                      <a:r>
                        <a:rPr lang="es-ES" sz="1400" dirty="0">
                          <a:latin typeface="Times New Roman"/>
                          <a:ea typeface="SimSun"/>
                          <a:cs typeface="Times New Roman"/>
                        </a:rPr>
                        <a:t>IECA</a:t>
                      </a:r>
                      <a:endParaRPr lang="es-ES" sz="1800" dirty="0">
                        <a:latin typeface="Calibri"/>
                        <a:ea typeface="Calibri"/>
                        <a:cs typeface="Times New Roman"/>
                      </a:endParaRPr>
                    </a:p>
                    <a:p>
                      <a:pPr>
                        <a:lnSpc>
                          <a:spcPct val="115000"/>
                        </a:lnSpc>
                        <a:spcAft>
                          <a:spcPts val="0"/>
                        </a:spcAft>
                      </a:pPr>
                      <a:r>
                        <a:rPr lang="es-ES" sz="1400" dirty="0">
                          <a:latin typeface="Times New Roman"/>
                          <a:ea typeface="SimSun"/>
                          <a:cs typeface="Times New Roman"/>
                        </a:rPr>
                        <a:t>Ca-Antagonistas</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Digitalicos</a:t>
                      </a:r>
                      <a:endParaRPr lang="es-ES" sz="1800" dirty="0">
                        <a:latin typeface="Calibri"/>
                        <a:ea typeface="Calibri"/>
                        <a:cs typeface="Times New Roman"/>
                      </a:endParaRPr>
                    </a:p>
                    <a:p>
                      <a:pPr>
                        <a:lnSpc>
                          <a:spcPct val="115000"/>
                        </a:lnSpc>
                        <a:spcAft>
                          <a:spcPts val="0"/>
                        </a:spcAft>
                      </a:pPr>
                      <a:r>
                        <a:rPr lang="es-ES" sz="1400" dirty="0">
                          <a:latin typeface="Times New Roman"/>
                          <a:ea typeface="SimSun"/>
                          <a:cs typeface="Times New Roman"/>
                        </a:rPr>
                        <a:t>Anticoagulantes</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0"/>
                        </a:spcAft>
                      </a:pPr>
                      <a:r>
                        <a:rPr lang="es-ES" sz="1400" dirty="0">
                          <a:latin typeface="Times New Roman"/>
                          <a:ea typeface="SimSun"/>
                          <a:cs typeface="Times New Roman"/>
                        </a:rPr>
                        <a:t>Corticoides</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Indometacina</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AINEs</a:t>
                      </a:r>
                      <a:endParaRPr lang="es-ES" sz="1800" dirty="0">
                        <a:latin typeface="Calibri"/>
                        <a:ea typeface="Calibri"/>
                        <a:cs typeface="Times New Roman"/>
                      </a:endParaRPr>
                    </a:p>
                    <a:p>
                      <a:pPr>
                        <a:lnSpc>
                          <a:spcPct val="115000"/>
                        </a:lnSpc>
                        <a:spcAft>
                          <a:spcPts val="0"/>
                        </a:spcAft>
                      </a:pPr>
                      <a:r>
                        <a:rPr lang="es-ES" sz="1400" dirty="0">
                          <a:latin typeface="Times New Roman"/>
                          <a:ea typeface="SimSun"/>
                          <a:cs typeface="Times New Roman"/>
                        </a:rPr>
                        <a:t>Ibuprofeno</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Carbamacepina</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Fenitoina</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nSpc>
                          <a:spcPct val="115000"/>
                        </a:lnSpc>
                        <a:spcAft>
                          <a:spcPts val="0"/>
                        </a:spcAft>
                      </a:pPr>
                      <a:r>
                        <a:rPr lang="es-ES" sz="1400" dirty="0">
                          <a:latin typeface="Times New Roman"/>
                          <a:ea typeface="SimSun"/>
                          <a:cs typeface="Times New Roman"/>
                        </a:rPr>
                        <a:t>Neurolépticos</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Levodopa</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Lovastatina</a:t>
                      </a:r>
                      <a:endParaRPr lang="es-ES" sz="1800" dirty="0">
                        <a:latin typeface="Calibri"/>
                        <a:ea typeface="Calibri"/>
                        <a:cs typeface="Times New Roman"/>
                      </a:endParaRPr>
                    </a:p>
                    <a:p>
                      <a:pPr>
                        <a:lnSpc>
                          <a:spcPct val="115000"/>
                        </a:lnSpc>
                        <a:spcAft>
                          <a:spcPts val="0"/>
                        </a:spcAft>
                      </a:pPr>
                      <a:r>
                        <a:rPr lang="es-ES" sz="1400" dirty="0" err="1">
                          <a:latin typeface="Times New Roman"/>
                          <a:ea typeface="SimSun"/>
                          <a:cs typeface="Times New Roman"/>
                        </a:rPr>
                        <a:t>Pravastatina</a:t>
                      </a:r>
                      <a:endParaRPr lang="es-ES" sz="1800" dirty="0">
                        <a:latin typeface="Calibri"/>
                        <a:ea typeface="Calibri"/>
                        <a:cs typeface="Times New Roman"/>
                      </a:endParaRPr>
                    </a:p>
                    <a:p>
                      <a:pPr>
                        <a:lnSpc>
                          <a:spcPct val="115000"/>
                        </a:lnSpc>
                        <a:spcAft>
                          <a:spcPts val="0"/>
                        </a:spcAft>
                      </a:pPr>
                      <a:r>
                        <a:rPr lang="es-ES" sz="1400" dirty="0" err="1" smtClean="0">
                          <a:latin typeface="Times New Roman"/>
                          <a:ea typeface="SimSun"/>
                          <a:cs typeface="Times New Roman"/>
                        </a:rPr>
                        <a:t>Metronidazol</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908720"/>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2.-  </a:t>
            </a:r>
            <a:r>
              <a:rPr lang="es-ES" sz="2400" b="1" dirty="0" smtClean="0">
                <a:solidFill>
                  <a:schemeClr val="tx2">
                    <a:lumMod val="75000"/>
                  </a:schemeClr>
                </a:solidFill>
              </a:rPr>
              <a:t> </a:t>
            </a:r>
            <a:r>
              <a:rPr lang="es-ES" sz="2400" b="1" i="1" dirty="0" smtClean="0">
                <a:solidFill>
                  <a:srgbClr val="C00000"/>
                </a:solidFill>
              </a:rPr>
              <a:t>BIENESTAR PSICOSOCIAL</a:t>
            </a:r>
            <a:r>
              <a:rPr lang="es-ES" sz="2400" i="1" dirty="0" smtClean="0">
                <a:solidFill>
                  <a:srgbClr val="C00000"/>
                </a:solidFill>
              </a:rPr>
              <a:t>:</a:t>
            </a:r>
            <a:br>
              <a:rPr lang="es-ES" sz="2400" i="1" dirty="0" smtClean="0">
                <a:solidFill>
                  <a:srgbClr val="C00000"/>
                </a:solidFill>
              </a:rPr>
            </a:br>
            <a:r>
              <a:rPr lang="es-ES" sz="2400" b="1" i="1" dirty="0" smtClean="0">
                <a:solidFill>
                  <a:srgbClr val="C00000"/>
                </a:solidFill>
              </a:rPr>
              <a:t>a)  ESTADO DE ÁNIMO Y AFECTIVO</a:t>
            </a:r>
            <a:endParaRPr lang="es-ES" sz="2400" i="1" dirty="0">
              <a:solidFill>
                <a:srgbClr val="C00000"/>
              </a:solidFill>
            </a:endParaRPr>
          </a:p>
        </p:txBody>
      </p:sp>
      <p:sp>
        <p:nvSpPr>
          <p:cNvPr id="3" name="2 Marcador de contenido"/>
          <p:cNvSpPr>
            <a:spLocks noGrp="1"/>
          </p:cNvSpPr>
          <p:nvPr>
            <p:ph idx="1"/>
          </p:nvPr>
        </p:nvSpPr>
        <p:spPr>
          <a:xfrm>
            <a:off x="0" y="1700808"/>
            <a:ext cx="9144000"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17</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7" name="6 Rectángulo"/>
          <p:cNvSpPr/>
          <p:nvPr/>
        </p:nvSpPr>
        <p:spPr>
          <a:xfrm>
            <a:off x="0" y="1052736"/>
            <a:ext cx="9144000" cy="6569491"/>
          </a:xfrm>
          <a:prstGeom prst="rect">
            <a:avLst/>
          </a:prstGeom>
        </p:spPr>
        <p:txBody>
          <a:bodyPr wrap="square">
            <a:spAutoFit/>
          </a:bodyPr>
          <a:lstStyle/>
          <a:p>
            <a:pPr lvl="0">
              <a:lnSpc>
                <a:spcPct val="110000"/>
              </a:lnSpc>
              <a:buClr>
                <a:srgbClr val="C00000"/>
              </a:buClr>
              <a:buFont typeface="Arial" pitchFamily="34" charset="0"/>
              <a:buChar char="•"/>
            </a:pPr>
            <a:r>
              <a:rPr lang="es-ES" sz="1600" dirty="0" smtClean="0"/>
              <a:t>  </a:t>
            </a:r>
            <a:r>
              <a:rPr lang="es-ES" sz="1600" b="1" dirty="0" smtClean="0">
                <a:solidFill>
                  <a:schemeClr val="tx2">
                    <a:lumMod val="75000"/>
                  </a:schemeClr>
                </a:solidFill>
              </a:rPr>
              <a:t>Síntomas</a:t>
            </a:r>
            <a:r>
              <a:rPr lang="es-ES" sz="1600" dirty="0" smtClean="0"/>
              <a:t> que deben hacer </a:t>
            </a:r>
            <a:r>
              <a:rPr lang="es-ES" sz="1600" b="1" dirty="0" smtClean="0">
                <a:solidFill>
                  <a:schemeClr val="tx2">
                    <a:lumMod val="75000"/>
                  </a:schemeClr>
                </a:solidFill>
              </a:rPr>
              <a:t>sospechar Depresión</a:t>
            </a:r>
            <a:r>
              <a:rPr lang="es-ES" sz="1600" dirty="0" smtClean="0"/>
              <a:t>:</a:t>
            </a:r>
          </a:p>
          <a:p>
            <a:pPr marL="144000">
              <a:lnSpc>
                <a:spcPct val="110000"/>
              </a:lnSpc>
              <a:buClr>
                <a:srgbClr val="006600"/>
              </a:buClr>
              <a:buFont typeface="Courier New" pitchFamily="49" charset="0"/>
              <a:buChar char="o"/>
            </a:pPr>
            <a:r>
              <a:rPr lang="es-ES" sz="1300" dirty="0" smtClean="0"/>
              <a:t> Pérdida de interés, Tristeza, Decaimiento, Apatía, Astenia, Adinamia, Anorexia, Pérdida de peso, Insomnio, falta  Concentración, Indecisión, Descuido de la imagen, Sentimiento de inutilidad-culpa, Agitación/Inhibición psicomotriz, Ideación recurrente de muerte-suicidio, </a:t>
            </a:r>
          </a:p>
          <a:p>
            <a:pPr marL="144000">
              <a:lnSpc>
                <a:spcPct val="110000"/>
              </a:lnSpc>
              <a:buClr>
                <a:srgbClr val="006600"/>
              </a:buClr>
              <a:buFont typeface="Courier New" pitchFamily="49" charset="0"/>
              <a:buChar char="o"/>
            </a:pPr>
            <a:r>
              <a:rPr lang="es-ES" sz="1300" dirty="0" smtClean="0"/>
              <a:t> </a:t>
            </a:r>
            <a:r>
              <a:rPr lang="es-ES" sz="1300" dirty="0" err="1" smtClean="0"/>
              <a:t>Somatizaciones</a:t>
            </a:r>
            <a:r>
              <a:rPr lang="es-ES" sz="1300" dirty="0" smtClean="0"/>
              <a:t>: diarrea, estreñimiento, síncope, mareo-vértigo, taquicardia, taquipnea-disnea, disuria, tenesmo</a:t>
            </a:r>
          </a:p>
          <a:p>
            <a:pPr marL="144000">
              <a:lnSpc>
                <a:spcPct val="110000"/>
              </a:lnSpc>
              <a:buClr>
                <a:srgbClr val="006600"/>
              </a:buClr>
              <a:buFont typeface="Courier New" pitchFamily="49" charset="0"/>
              <a:buChar char="o"/>
            </a:pPr>
            <a:r>
              <a:rPr lang="es-ES" sz="1300" dirty="0" smtClean="0"/>
              <a:t> Síntomas psicóticos: delirios, alucinaciones, agitación/inhibición psicomotriz</a:t>
            </a:r>
          </a:p>
          <a:p>
            <a:pPr marL="144000">
              <a:lnSpc>
                <a:spcPct val="110000"/>
              </a:lnSpc>
              <a:buClr>
                <a:srgbClr val="C00000"/>
              </a:buClr>
            </a:pPr>
            <a:endParaRPr lang="es-ES" sz="800" dirty="0" smtClean="0"/>
          </a:p>
          <a:p>
            <a:pPr>
              <a:lnSpc>
                <a:spcPct val="110000"/>
              </a:lnSpc>
              <a:buClr>
                <a:srgbClr val="C00000"/>
              </a:buClr>
              <a:buFont typeface="Arial" pitchFamily="34" charset="0"/>
              <a:buChar char="•"/>
            </a:pPr>
            <a:r>
              <a:rPr lang="es-ES" sz="1600" dirty="0" smtClean="0"/>
              <a:t> Sólo </a:t>
            </a:r>
            <a:r>
              <a:rPr lang="es-ES" sz="1600" b="1" dirty="0" smtClean="0">
                <a:solidFill>
                  <a:schemeClr val="tx2">
                    <a:lumMod val="75000"/>
                  </a:schemeClr>
                </a:solidFill>
              </a:rPr>
              <a:t>25-30% de mayores con depresión está bien tratado </a:t>
            </a:r>
            <a:r>
              <a:rPr lang="es-ES" sz="1600" dirty="0" smtClean="0"/>
              <a:t>y el </a:t>
            </a:r>
            <a:r>
              <a:rPr lang="es-ES" sz="1600" b="1" dirty="0" smtClean="0">
                <a:solidFill>
                  <a:schemeClr val="tx2">
                    <a:lumMod val="75000"/>
                  </a:schemeClr>
                </a:solidFill>
              </a:rPr>
              <a:t>20-30% responden mal al tratamiento</a:t>
            </a:r>
            <a:r>
              <a:rPr lang="es-ES" sz="1600" dirty="0" smtClean="0"/>
              <a:t>.</a:t>
            </a:r>
          </a:p>
          <a:p>
            <a:pPr>
              <a:lnSpc>
                <a:spcPct val="110000"/>
              </a:lnSpc>
              <a:buClr>
                <a:srgbClr val="C00000"/>
              </a:buClr>
              <a:buFont typeface="Arial" pitchFamily="34" charset="0"/>
              <a:buChar char="•"/>
            </a:pPr>
            <a:r>
              <a:rPr lang="es-ES" sz="1600" dirty="0" smtClean="0"/>
              <a:t>  Depresión: </a:t>
            </a:r>
            <a:r>
              <a:rPr lang="es-ES" sz="1600" b="1" dirty="0" smtClean="0">
                <a:solidFill>
                  <a:schemeClr val="tx2">
                    <a:lumMod val="75000"/>
                  </a:schemeClr>
                </a:solidFill>
              </a:rPr>
              <a:t>alto riesgo de suicidio</a:t>
            </a:r>
            <a:r>
              <a:rPr lang="es-ES" sz="1600" dirty="0" smtClean="0"/>
              <a:t>, especialmente en el </a:t>
            </a:r>
            <a:r>
              <a:rPr lang="es-ES" sz="1600" b="1" dirty="0" smtClean="0">
                <a:solidFill>
                  <a:schemeClr val="tx2">
                    <a:lumMod val="75000"/>
                  </a:schemeClr>
                </a:solidFill>
              </a:rPr>
              <a:t>primer año y en hombre </a:t>
            </a:r>
            <a:r>
              <a:rPr lang="es-ES" sz="1600" dirty="0" smtClean="0"/>
              <a:t>3-4 / 1 en mujer</a:t>
            </a:r>
            <a:r>
              <a:rPr lang="es-ES" sz="1600" b="1" dirty="0" smtClean="0">
                <a:solidFill>
                  <a:schemeClr val="tx2">
                    <a:lumMod val="75000"/>
                  </a:schemeClr>
                </a:solidFill>
              </a:rPr>
              <a:t>. 80% de suicidios, tenían depresión </a:t>
            </a:r>
            <a:r>
              <a:rPr lang="es-ES" sz="1600" dirty="0" smtClean="0"/>
              <a:t>previa. </a:t>
            </a:r>
          </a:p>
          <a:p>
            <a:pPr>
              <a:lnSpc>
                <a:spcPct val="110000"/>
              </a:lnSpc>
              <a:buClr>
                <a:srgbClr val="C00000"/>
              </a:buClr>
              <a:buFont typeface="Arial" pitchFamily="34" charset="0"/>
              <a:buChar char="•"/>
            </a:pPr>
            <a:endParaRPr lang="es-ES" sz="400" dirty="0" smtClean="0"/>
          </a:p>
          <a:p>
            <a:pPr>
              <a:lnSpc>
                <a:spcPct val="110000"/>
              </a:lnSpc>
              <a:buClr>
                <a:srgbClr val="C00000"/>
              </a:buClr>
              <a:buFont typeface="Arial" pitchFamily="34" charset="0"/>
              <a:buChar char="•"/>
            </a:pPr>
            <a:r>
              <a:rPr lang="es-ES" sz="1600" dirty="0" smtClean="0"/>
              <a:t> </a:t>
            </a:r>
            <a:r>
              <a:rPr lang="es-ES" sz="1600" b="1" dirty="0" smtClean="0"/>
              <a:t>Recomendaciones en la Depresión y sus Complicaciones:</a:t>
            </a:r>
            <a:endParaRPr lang="es-ES" sz="2000" dirty="0" smtClean="0"/>
          </a:p>
          <a:p>
            <a:pPr marL="108000" indent="144000">
              <a:lnSpc>
                <a:spcPct val="110000"/>
              </a:lnSpc>
              <a:buClr>
                <a:srgbClr val="006600"/>
              </a:buClr>
              <a:buFont typeface="Courier New" pitchFamily="49" charset="0"/>
              <a:buChar char="o"/>
            </a:pPr>
            <a:r>
              <a:rPr lang="es-ES" sz="1300" dirty="0" smtClean="0"/>
              <a:t>Debe desterrarse que la depresión es un síntoma de la vejez.</a:t>
            </a:r>
          </a:p>
          <a:p>
            <a:pPr marL="108000" lvl="0" indent="144000">
              <a:lnSpc>
                <a:spcPct val="110000"/>
              </a:lnSpc>
              <a:buClr>
                <a:srgbClr val="006600"/>
              </a:buClr>
              <a:buFont typeface="Courier New" pitchFamily="49" charset="0"/>
              <a:buChar char="o"/>
            </a:pPr>
            <a:r>
              <a:rPr lang="es-ES" sz="1300" dirty="0" smtClean="0"/>
              <a:t>Descartar que los síntomas se deben a la </a:t>
            </a:r>
            <a:r>
              <a:rPr lang="es-ES" sz="1300" dirty="0" err="1" smtClean="0"/>
              <a:t>comorbilidad</a:t>
            </a:r>
            <a:r>
              <a:rPr lang="es-ES" sz="1300" dirty="0" smtClean="0"/>
              <a:t> asociada.</a:t>
            </a:r>
          </a:p>
          <a:p>
            <a:pPr marL="108000" indent="144000">
              <a:lnSpc>
                <a:spcPct val="110000"/>
              </a:lnSpc>
              <a:buClr>
                <a:srgbClr val="006600"/>
              </a:buClr>
              <a:buFont typeface="Courier New" pitchFamily="49" charset="0"/>
              <a:buChar char="o"/>
            </a:pPr>
            <a:r>
              <a:rPr lang="es-ES" sz="1300" dirty="0" smtClean="0"/>
              <a:t>Chequear el estado de ánimo (</a:t>
            </a:r>
            <a:r>
              <a:rPr lang="es-ES" sz="1300" dirty="0" err="1" smtClean="0"/>
              <a:t>psicoafectivo</a:t>
            </a:r>
            <a:r>
              <a:rPr lang="es-ES" sz="1300" dirty="0" smtClean="0"/>
              <a:t>) de los mayores en consulta, y hacer </a:t>
            </a:r>
            <a:r>
              <a:rPr lang="es-ES" sz="1300" dirty="0" err="1" smtClean="0"/>
              <a:t>screening</a:t>
            </a:r>
            <a:r>
              <a:rPr lang="es-ES" sz="1300" dirty="0" smtClean="0"/>
              <a:t> en consultas en las que se pueda realizar diagnóstico, tratamiento y seguimiento estrecho (Grado B USPSTF).</a:t>
            </a:r>
          </a:p>
          <a:p>
            <a:pPr marL="108000" lvl="0" indent="144000">
              <a:lnSpc>
                <a:spcPct val="110000"/>
              </a:lnSpc>
              <a:buClr>
                <a:srgbClr val="006600"/>
              </a:buClr>
              <a:buFont typeface="Courier New" pitchFamily="49" charset="0"/>
              <a:buChar char="o"/>
            </a:pPr>
            <a:r>
              <a:rPr lang="es-ES" sz="1300" dirty="0" smtClean="0"/>
              <a:t>Valorar el riesgo de suicidio, ¡Ojo con intentos </a:t>
            </a:r>
            <a:r>
              <a:rPr lang="es-ES" sz="1300" dirty="0" err="1" smtClean="0"/>
              <a:t>autolíticos</a:t>
            </a:r>
            <a:r>
              <a:rPr lang="es-ES" sz="1300" dirty="0" smtClean="0"/>
              <a:t> previos!.</a:t>
            </a:r>
          </a:p>
          <a:p>
            <a:pPr marL="108000" lvl="0" indent="144000">
              <a:lnSpc>
                <a:spcPct val="110000"/>
              </a:lnSpc>
              <a:buClr>
                <a:srgbClr val="006600"/>
              </a:buClr>
              <a:buFont typeface="Courier New" pitchFamily="49" charset="0"/>
              <a:buChar char="o"/>
            </a:pPr>
            <a:r>
              <a:rPr lang="es-ES" sz="1300" dirty="0" smtClean="0"/>
              <a:t>Valorar tratamientos que puedan inducir síntomas depresivos. </a:t>
            </a:r>
          </a:p>
          <a:p>
            <a:pPr marL="108000" lvl="0" indent="144000">
              <a:lnSpc>
                <a:spcPct val="110000"/>
              </a:lnSpc>
              <a:buClr>
                <a:srgbClr val="006600"/>
              </a:buClr>
              <a:buFont typeface="Courier New" pitchFamily="49" charset="0"/>
              <a:buChar char="o"/>
            </a:pPr>
            <a:r>
              <a:rPr lang="es-ES" sz="1300" dirty="0" smtClean="0"/>
              <a:t>Tratar todo cuadro depresivo debe ser tratado aunque se asocie a otros problemas orgánicos.</a:t>
            </a:r>
          </a:p>
          <a:p>
            <a:pPr marL="108000" lvl="0" indent="144000">
              <a:lnSpc>
                <a:spcPct val="110000"/>
              </a:lnSpc>
              <a:buClr>
                <a:srgbClr val="006600"/>
              </a:buClr>
              <a:buFont typeface="Courier New" pitchFamily="49" charset="0"/>
              <a:buChar char="o"/>
            </a:pPr>
            <a:r>
              <a:rPr lang="es-ES" sz="1300" dirty="0" smtClean="0"/>
              <a:t>Seleccionar antidepresivos que no interfieran con las enfermedades ni con los medicamentos que toma.</a:t>
            </a:r>
          </a:p>
          <a:p>
            <a:pPr marL="108000" lvl="0" indent="144000">
              <a:lnSpc>
                <a:spcPct val="110000"/>
              </a:lnSpc>
              <a:buClr>
                <a:srgbClr val="006600"/>
              </a:buClr>
              <a:buFont typeface="Courier New" pitchFamily="49" charset="0"/>
              <a:buChar char="o"/>
            </a:pPr>
            <a:r>
              <a:rPr lang="es-ES" sz="1300" dirty="0" smtClean="0"/>
              <a:t>El tratamiento, en general ha de ser de mayor duración, que en el adulto (&gt;9meses).</a:t>
            </a:r>
          </a:p>
          <a:p>
            <a:pPr marL="108000" lvl="0" indent="144000">
              <a:lnSpc>
                <a:spcPct val="110000"/>
              </a:lnSpc>
              <a:buClr>
                <a:srgbClr val="006600"/>
              </a:buClr>
              <a:buFont typeface="Courier New" pitchFamily="49" charset="0"/>
              <a:buChar char="o"/>
            </a:pPr>
            <a:r>
              <a:rPr lang="es-ES" sz="1300" dirty="0" smtClean="0"/>
              <a:t>Valorar cambio de tratamiento ante ausencia de respuesta a las 4-6 semanas.</a:t>
            </a:r>
          </a:p>
          <a:p>
            <a:pPr marL="108000" indent="144000">
              <a:lnSpc>
                <a:spcPct val="110000"/>
              </a:lnSpc>
              <a:buClr>
                <a:srgbClr val="006600"/>
              </a:buClr>
              <a:buFont typeface="Courier New" pitchFamily="49" charset="0"/>
              <a:buChar char="o"/>
            </a:pPr>
            <a:r>
              <a:rPr lang="es-ES" sz="1300" dirty="0" smtClean="0"/>
              <a:t>No excluir en mayores otros tratamientos “no farmacológicos” complementarios como la psicoterapia integral.</a:t>
            </a:r>
          </a:p>
          <a:p>
            <a:pPr marL="108000" lvl="0" indent="144000">
              <a:lnSpc>
                <a:spcPct val="110000"/>
              </a:lnSpc>
              <a:buClr>
                <a:srgbClr val="006600"/>
              </a:buClr>
              <a:buFont typeface="Courier New" pitchFamily="49" charset="0"/>
              <a:buChar char="o"/>
            </a:pPr>
            <a:r>
              <a:rPr lang="es-ES" sz="1300" dirty="0" smtClean="0"/>
              <a:t>Ante más de 2-3 recidivas del cuadro depresivo, es posible tener que pautar tratamiento “de por vida”.</a:t>
            </a:r>
          </a:p>
          <a:p>
            <a:pPr marL="108000" lvl="0" indent="144000">
              <a:lnSpc>
                <a:spcPct val="110000"/>
              </a:lnSpc>
              <a:buClr>
                <a:srgbClr val="006600"/>
              </a:buClr>
              <a:buFont typeface="Courier New" pitchFamily="49" charset="0"/>
              <a:buChar char="o"/>
            </a:pPr>
            <a:r>
              <a:rPr lang="es-ES" sz="1300" dirty="0" smtClean="0"/>
              <a:t>Ante fracasos terapéuticos repetidos, intolerancia farmacológica, depresión mayor o psicosis o intentos </a:t>
            </a:r>
            <a:r>
              <a:rPr lang="es-ES" sz="1300" dirty="0" err="1" smtClean="0"/>
              <a:t>autolíticos</a:t>
            </a:r>
            <a:r>
              <a:rPr lang="es-ES" sz="1300" dirty="0" smtClean="0"/>
              <a:t>, la </a:t>
            </a:r>
          </a:p>
          <a:p>
            <a:pPr marL="108000" lvl="0" indent="144000">
              <a:lnSpc>
                <a:spcPct val="110000"/>
              </a:lnSpc>
              <a:buClr>
                <a:srgbClr val="006600"/>
              </a:buClr>
              <a:buFont typeface="Courier New" pitchFamily="49" charset="0"/>
              <a:buChar char="o"/>
            </a:pPr>
            <a:r>
              <a:rPr lang="es-ES" sz="1300" dirty="0" smtClean="0"/>
              <a:t>Terapia </a:t>
            </a:r>
            <a:r>
              <a:rPr lang="es-ES" sz="1300" dirty="0" err="1" smtClean="0"/>
              <a:t>Electroconvulsiva</a:t>
            </a:r>
            <a:r>
              <a:rPr lang="es-ES" sz="1300" dirty="0" smtClean="0"/>
              <a:t> es la técnica más eficaz en los mayores, y además es muy segura.</a:t>
            </a:r>
          </a:p>
          <a:p>
            <a:endParaRPr lang="es-ES" sz="1600" dirty="0" smtClean="0"/>
          </a:p>
          <a:p>
            <a:pPr>
              <a:buFont typeface="Arial" pitchFamily="34" charset="0"/>
              <a:buChar char="•"/>
            </a:pPr>
            <a:endParaRPr lang="es-ES" sz="1600" dirty="0" smtClean="0"/>
          </a:p>
          <a:p>
            <a:pPr lvl="0"/>
            <a:endParaRPr lang="es-ES" sz="1600"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2 Marcador de contenido"/>
          <p:cNvSpPr>
            <a:spLocks noGrp="1"/>
          </p:cNvSpPr>
          <p:nvPr>
            <p:ph idx="1"/>
          </p:nvPr>
        </p:nvSpPr>
        <p:spPr>
          <a:xfrm>
            <a:off x="0" y="1196974"/>
            <a:ext cx="9144000" cy="5661025"/>
          </a:xfrm>
        </p:spPr>
        <p:txBody>
          <a:bodyPr/>
          <a:lstStyle/>
          <a:p>
            <a:pPr marL="457200" indent="-457200">
              <a:buClr>
                <a:srgbClr val="FF0000"/>
              </a:buClr>
              <a:buSzPct val="120000"/>
            </a:pPr>
            <a:r>
              <a:rPr lang="es-ES" sz="1200" dirty="0" smtClean="0"/>
              <a:t>La participación en actividades sociales es uno de los factores que más influye en la calidad de vida de los mayores, p</a:t>
            </a:r>
            <a:r>
              <a:rPr lang="en-US" sz="1200" dirty="0" err="1" smtClean="0"/>
              <a:t>roporcionando</a:t>
            </a:r>
            <a:r>
              <a:rPr lang="en-US" sz="1200" dirty="0" smtClean="0"/>
              <a:t>  </a:t>
            </a:r>
            <a:r>
              <a:rPr lang="en-US" sz="1200" dirty="0" err="1" smtClean="0"/>
              <a:t>contacto</a:t>
            </a:r>
            <a:r>
              <a:rPr lang="en-US" sz="1200" dirty="0" smtClean="0"/>
              <a:t> con </a:t>
            </a:r>
            <a:r>
              <a:rPr lang="en-US" sz="1200" dirty="0" err="1" smtClean="0"/>
              <a:t>otras</a:t>
            </a:r>
            <a:r>
              <a:rPr lang="en-US" sz="1200" dirty="0" smtClean="0"/>
              <a:t> personas, </a:t>
            </a:r>
            <a:r>
              <a:rPr lang="en-US" sz="1200" dirty="0" err="1" smtClean="0"/>
              <a:t>creando</a:t>
            </a:r>
            <a:r>
              <a:rPr lang="en-US" sz="1200" dirty="0" smtClean="0"/>
              <a:t>  </a:t>
            </a:r>
            <a:r>
              <a:rPr lang="en-US" sz="1200" dirty="0" err="1" smtClean="0"/>
              <a:t>estímulos</a:t>
            </a:r>
            <a:r>
              <a:rPr lang="en-US" sz="1200" dirty="0" smtClean="0"/>
              <a:t> y </a:t>
            </a:r>
            <a:r>
              <a:rPr lang="en-US" sz="1200" dirty="0" err="1" smtClean="0"/>
              <a:t>retos</a:t>
            </a:r>
            <a:r>
              <a:rPr lang="en-US" sz="1200" dirty="0" smtClean="0"/>
              <a:t>, y </a:t>
            </a:r>
            <a:r>
              <a:rPr lang="en-US" sz="1200" dirty="0" err="1" smtClean="0"/>
              <a:t>ayudando</a:t>
            </a:r>
            <a:r>
              <a:rPr lang="en-US" sz="1200" dirty="0" smtClean="0"/>
              <a:t> a un </a:t>
            </a:r>
            <a:r>
              <a:rPr lang="en-US" sz="1200" dirty="0" err="1" smtClean="0"/>
              <a:t>cambio</a:t>
            </a:r>
            <a:r>
              <a:rPr lang="en-US" sz="1200" dirty="0" smtClean="0"/>
              <a:t> en </a:t>
            </a:r>
            <a:r>
              <a:rPr lang="en-US" sz="1200" dirty="0" err="1" smtClean="0"/>
              <a:t>sus</a:t>
            </a:r>
            <a:r>
              <a:rPr lang="en-US" sz="1200" dirty="0" smtClean="0"/>
              <a:t> ideas.</a:t>
            </a:r>
            <a:endParaRPr lang="es-ES_tradnl" sz="1200" dirty="0" smtClean="0"/>
          </a:p>
          <a:p>
            <a:pPr marL="457200" indent="-457200">
              <a:buClr>
                <a:srgbClr val="FF0000"/>
              </a:buClr>
              <a:buSzPct val="120000"/>
            </a:pPr>
            <a:r>
              <a:rPr lang="es-ES_tradnl" sz="1200" dirty="0" smtClean="0"/>
              <a:t>El papel que juegan las actividades en el mantenimiento del bienestar subjetivo entre los mayores, está relacionada con el número de actividades en que participen. (</a:t>
            </a:r>
            <a:r>
              <a:rPr lang="es-ES_tradnl" sz="1200" dirty="0" err="1" smtClean="0"/>
              <a:t>Reitzes</a:t>
            </a:r>
            <a:r>
              <a:rPr lang="es-ES_tradnl" sz="1200" dirty="0" smtClean="0"/>
              <a:t>, </a:t>
            </a:r>
            <a:r>
              <a:rPr lang="es-ES_tradnl" sz="1200" dirty="0" err="1" smtClean="0"/>
              <a:t>Mutran</a:t>
            </a:r>
            <a:r>
              <a:rPr lang="es-ES_tradnl" sz="1200" dirty="0" smtClean="0"/>
              <a:t> y </a:t>
            </a:r>
            <a:r>
              <a:rPr lang="es-ES_tradnl" sz="1200" dirty="0" err="1" smtClean="0"/>
              <a:t>Verrill</a:t>
            </a:r>
            <a:r>
              <a:rPr lang="es-ES_tradnl" sz="1200" dirty="0" smtClean="0"/>
              <a:t>, 1995)</a:t>
            </a:r>
            <a:endParaRPr lang="es-ES" sz="1200" dirty="0" smtClean="0"/>
          </a:p>
          <a:p>
            <a:pPr marL="457200" indent="-457200">
              <a:buClr>
                <a:srgbClr val="FF0000"/>
              </a:buClr>
              <a:buSzPct val="120000"/>
            </a:pPr>
            <a:r>
              <a:rPr lang="es-ES" sz="1200" b="1" dirty="0" smtClean="0">
                <a:solidFill>
                  <a:schemeClr val="tx2"/>
                </a:solidFill>
              </a:rPr>
              <a:t>Motivos para las actividades sociales:</a:t>
            </a:r>
          </a:p>
          <a:p>
            <a:pPr lvl="1">
              <a:buClr>
                <a:srgbClr val="FF0000"/>
              </a:buClr>
              <a:buSzPct val="120000"/>
              <a:buFont typeface="Wingdings" pitchFamily="2" charset="2"/>
              <a:buChar char="v"/>
            </a:pPr>
            <a:r>
              <a:rPr lang="es-ES" sz="1200" b="1" dirty="0" smtClean="0"/>
              <a:t>Cese de la actividad laboral:</a:t>
            </a:r>
            <a:r>
              <a:rPr lang="es-ES" sz="1200" dirty="0" smtClean="0"/>
              <a:t> la importancia de la jubilación en esta etapa, (disminución productiva y económica, cambios en las expectativas de la vida y  mayor tiempo disponible).</a:t>
            </a:r>
          </a:p>
          <a:p>
            <a:pPr lvl="1">
              <a:buClr>
                <a:srgbClr val="FF0000"/>
              </a:buClr>
              <a:buSzPct val="120000"/>
              <a:buFont typeface="Wingdings" pitchFamily="2" charset="2"/>
              <a:buChar char="v"/>
            </a:pPr>
            <a:r>
              <a:rPr lang="es-ES" sz="1200" b="1" dirty="0" smtClean="0"/>
              <a:t>Reducción de contactos personales y sociales</a:t>
            </a:r>
            <a:r>
              <a:rPr lang="es-ES" sz="1200" dirty="0" smtClean="0"/>
              <a:t>.</a:t>
            </a:r>
            <a:endParaRPr lang="es-ES" sz="1200" b="1" dirty="0" smtClean="0">
              <a:solidFill>
                <a:schemeClr val="tx2"/>
              </a:solidFill>
            </a:endParaRPr>
          </a:p>
          <a:p>
            <a:pPr marL="457200" indent="-457200">
              <a:buClr>
                <a:srgbClr val="FF0000"/>
              </a:buClr>
              <a:buSzPct val="120000"/>
            </a:pPr>
            <a:r>
              <a:rPr lang="es-ES" sz="1200" b="1" dirty="0" smtClean="0">
                <a:solidFill>
                  <a:schemeClr val="tx2"/>
                </a:solidFill>
              </a:rPr>
              <a:t>Beneficios de las actividades sociales:</a:t>
            </a:r>
          </a:p>
          <a:p>
            <a:pPr lvl="1">
              <a:buClr>
                <a:srgbClr val="FF0000"/>
              </a:buClr>
              <a:buSzPct val="120000"/>
              <a:buFont typeface="Wingdings" pitchFamily="2" charset="2"/>
              <a:buChar char="v"/>
            </a:pPr>
            <a:r>
              <a:rPr lang="es-ES" sz="1200" b="1" dirty="0" smtClean="0"/>
              <a:t>Crear beneficios positivos sobre  la salud</a:t>
            </a:r>
            <a:r>
              <a:rPr lang="es-ES" sz="1200" dirty="0" smtClean="0"/>
              <a:t>:</a:t>
            </a:r>
            <a:r>
              <a:rPr lang="es-ES" sz="1200" b="1" dirty="0" smtClean="0">
                <a:solidFill>
                  <a:schemeClr val="tx2"/>
                </a:solidFill>
              </a:rPr>
              <a:t> f</a:t>
            </a:r>
            <a:r>
              <a:rPr lang="es-ES" sz="1200" dirty="0" smtClean="0"/>
              <a:t>ísicos  y  psicológicos.</a:t>
            </a:r>
            <a:endParaRPr lang="es-ES" sz="1200" b="1" dirty="0" smtClean="0">
              <a:solidFill>
                <a:schemeClr val="tx2"/>
              </a:solidFill>
            </a:endParaRPr>
          </a:p>
          <a:p>
            <a:pPr lvl="1">
              <a:buClr>
                <a:srgbClr val="FF0000"/>
              </a:buClr>
              <a:buSzPct val="120000"/>
              <a:buFont typeface="Wingdings" pitchFamily="2" charset="2"/>
              <a:buChar char="v"/>
            </a:pPr>
            <a:r>
              <a:rPr lang="es-ES" sz="1200" b="1" dirty="0" smtClean="0"/>
              <a:t>Mantener la autoestima</a:t>
            </a:r>
            <a:r>
              <a:rPr lang="es-ES" sz="1200" dirty="0" smtClean="0"/>
              <a:t>: crecimiento personal y satisfacción vital.</a:t>
            </a:r>
          </a:p>
          <a:p>
            <a:pPr lvl="1">
              <a:buClr>
                <a:srgbClr val="FF0000"/>
              </a:buClr>
              <a:buSzPct val="120000"/>
              <a:buFont typeface="Wingdings" pitchFamily="2" charset="2"/>
              <a:buChar char="v"/>
            </a:pPr>
            <a:r>
              <a:rPr lang="es-ES" sz="1200" b="1" dirty="0" smtClean="0"/>
              <a:t>Potenciar la autonomía</a:t>
            </a:r>
            <a:r>
              <a:rPr lang="es-ES" sz="1200" dirty="0" smtClean="0"/>
              <a:t>: con </a:t>
            </a:r>
            <a:r>
              <a:rPr lang="es-ES_tradnl" sz="1200" dirty="0" smtClean="0"/>
              <a:t>proyectos y actividades  significativas desde un punto de vista personal. </a:t>
            </a:r>
            <a:endParaRPr lang="es-ES" sz="1200" dirty="0" smtClean="0"/>
          </a:p>
          <a:p>
            <a:pPr lvl="1">
              <a:buClr>
                <a:srgbClr val="FF0000"/>
              </a:buClr>
              <a:buSzPct val="120000"/>
              <a:buFont typeface="Wingdings" pitchFamily="2" charset="2"/>
              <a:buChar char="v"/>
            </a:pPr>
            <a:r>
              <a:rPr lang="es-ES" sz="1200" b="1" dirty="0" smtClean="0"/>
              <a:t>Prevenir la soledad</a:t>
            </a:r>
            <a:r>
              <a:rPr lang="es-ES" sz="1200" dirty="0" smtClean="0"/>
              <a:t>. </a:t>
            </a:r>
          </a:p>
          <a:p>
            <a:pPr lvl="1">
              <a:buClr>
                <a:srgbClr val="FF0000"/>
              </a:buClr>
              <a:buSzPct val="120000"/>
              <a:buFont typeface="Wingdings" pitchFamily="2" charset="2"/>
              <a:buChar char="v"/>
            </a:pPr>
            <a:r>
              <a:rPr lang="es-ES" sz="1200" b="1" dirty="0" smtClean="0"/>
              <a:t>Ayudar a reforzar  el sentimiento de utilidad.</a:t>
            </a:r>
          </a:p>
          <a:p>
            <a:pPr lvl="1">
              <a:buClr>
                <a:srgbClr val="FF0000"/>
              </a:buClr>
              <a:buSzPct val="120000"/>
              <a:buFont typeface="Wingdings" pitchFamily="2" charset="2"/>
              <a:buChar char="v"/>
            </a:pPr>
            <a:r>
              <a:rPr lang="es-ES_tradnl" sz="1200" b="1" dirty="0" smtClean="0"/>
              <a:t>Huir de la rutina.</a:t>
            </a:r>
            <a:endParaRPr lang="es-ES" sz="1200" b="1" dirty="0" smtClean="0">
              <a:solidFill>
                <a:schemeClr val="tx2"/>
              </a:solidFill>
            </a:endParaRPr>
          </a:p>
          <a:p>
            <a:pPr marL="457200" indent="-457200">
              <a:buClr>
                <a:srgbClr val="FF0000"/>
              </a:buClr>
              <a:buSzPct val="120000"/>
            </a:pPr>
            <a:r>
              <a:rPr lang="es-ES" sz="1200" b="1" dirty="0" smtClean="0">
                <a:solidFill>
                  <a:schemeClr val="tx2"/>
                </a:solidFill>
              </a:rPr>
              <a:t>Contenido y finalidad  de los programas para las actividades sociales de los mayores: </a:t>
            </a:r>
          </a:p>
          <a:p>
            <a:pPr lvl="1">
              <a:buClr>
                <a:srgbClr val="FF0000"/>
              </a:buClr>
              <a:buSzPct val="120000"/>
              <a:buFont typeface="Wingdings" pitchFamily="2" charset="2"/>
              <a:buChar char="v"/>
            </a:pPr>
            <a:r>
              <a:rPr lang="es-ES_tradnl" sz="1200" dirty="0" smtClean="0"/>
              <a:t>Elaborar programas de actividades diseñados de acuerdo a las necesidades e intereses del mayor.</a:t>
            </a:r>
          </a:p>
          <a:p>
            <a:pPr lvl="1">
              <a:buClr>
                <a:srgbClr val="FF0000"/>
              </a:buClr>
              <a:buSzPct val="120000"/>
              <a:buFont typeface="Wingdings" pitchFamily="2" charset="2"/>
              <a:buChar char="v"/>
            </a:pPr>
            <a:r>
              <a:rPr lang="es-ES_tradnl" sz="1200" dirty="0" smtClean="0"/>
              <a:t>Proporcionar  oportunidades para la creatividad con actividades que sean interesantes y que supongan un reto.</a:t>
            </a:r>
          </a:p>
          <a:p>
            <a:pPr lvl="1">
              <a:buClr>
                <a:srgbClr val="FF0000"/>
              </a:buClr>
              <a:buSzPct val="120000"/>
              <a:buFont typeface="Wingdings" pitchFamily="2" charset="2"/>
              <a:buChar char="v"/>
            </a:pPr>
            <a:r>
              <a:rPr lang="es-ES_tradnl" sz="1200" dirty="0" smtClean="0"/>
              <a:t>Presentar las actividades sociales  de manera atractiva y con un fin.</a:t>
            </a:r>
          </a:p>
          <a:p>
            <a:pPr lvl="1">
              <a:buClr>
                <a:srgbClr val="FF0000"/>
              </a:buClr>
              <a:buSzPct val="120000"/>
              <a:buFont typeface="Wingdings" pitchFamily="2" charset="2"/>
              <a:buChar char="v"/>
            </a:pPr>
            <a:r>
              <a:rPr lang="es-ES_tradnl" sz="1200" dirty="0" smtClean="0"/>
              <a:t>Facilitar entornos  para el aprendizaje de habilidades sociales.</a:t>
            </a:r>
          </a:p>
          <a:p>
            <a:pPr lvl="1">
              <a:buClr>
                <a:srgbClr val="FF0000"/>
              </a:buClr>
              <a:buSzPct val="120000"/>
              <a:buFont typeface="Wingdings" pitchFamily="2" charset="2"/>
              <a:buChar char="v"/>
            </a:pPr>
            <a:r>
              <a:rPr lang="es-ES_tradnl" sz="1200" dirty="0" smtClean="0"/>
              <a:t>Transmitir la importancia del empoderamiento en las actividades que realiza. </a:t>
            </a:r>
          </a:p>
          <a:p>
            <a:pPr marL="457200" indent="-457200">
              <a:buClr>
                <a:srgbClr val="FF0000"/>
              </a:buClr>
              <a:buSzPct val="120000"/>
            </a:pPr>
            <a:r>
              <a:rPr lang="es-ES" sz="1200" b="1" dirty="0" smtClean="0">
                <a:solidFill>
                  <a:schemeClr val="tx2"/>
                </a:solidFill>
              </a:rPr>
              <a:t>La participación</a:t>
            </a:r>
            <a:r>
              <a:rPr lang="es-ES" sz="1200" dirty="0" smtClean="0"/>
              <a:t>: de los mayores en las actividades sociales, contribuyen  a aumentar y mantener el bienestar personal y la calidad de vida.</a:t>
            </a:r>
          </a:p>
          <a:p>
            <a:pPr marL="457200" indent="-457200">
              <a:buClr>
                <a:srgbClr val="FF0000"/>
              </a:buClr>
              <a:buSzPct val="120000"/>
            </a:pPr>
            <a:r>
              <a:rPr lang="es-ES" sz="1200" b="1" dirty="0" smtClean="0">
                <a:solidFill>
                  <a:schemeClr val="tx2"/>
                </a:solidFill>
              </a:rPr>
              <a:t>Las actividades sociales </a:t>
            </a:r>
            <a:r>
              <a:rPr lang="es-ES" sz="1200" dirty="0" smtClean="0"/>
              <a:t>pueden ser  tan importantes como la actividad física en la promoción de un envejecimiento activo y saludable.</a:t>
            </a:r>
            <a:endParaRPr lang="es-ES" sz="1400" b="1" dirty="0" smtClean="0">
              <a:solidFill>
                <a:schemeClr val="tx2"/>
              </a:solidFill>
            </a:endParaRPr>
          </a:p>
        </p:txBody>
      </p:sp>
      <p:sp>
        <p:nvSpPr>
          <p:cNvPr id="4" name="3 Marcador de número de diapositiva"/>
          <p:cNvSpPr>
            <a:spLocks noGrp="1"/>
          </p:cNvSpPr>
          <p:nvPr>
            <p:ph type="sldNum" sz="quarter" idx="12"/>
          </p:nvPr>
        </p:nvSpPr>
        <p:spPr/>
        <p:txBody>
          <a:bodyPr/>
          <a:lstStyle/>
          <a:p>
            <a:pPr>
              <a:defRPr/>
            </a:pPr>
            <a:fld id="{1A4831F8-8147-4A7F-8329-8074AA0E9822}" type="slidenum">
              <a:rPr lang="es-ES"/>
              <a:pPr>
                <a:defRPr/>
              </a:pPr>
              <a:t>18</a:t>
            </a:fld>
            <a:endParaRPr lang="es-ES"/>
          </a:p>
        </p:txBody>
      </p:sp>
      <p:sp>
        <p:nvSpPr>
          <p:cNvPr id="2" name="1 Título"/>
          <p:cNvSpPr>
            <a:spLocks/>
          </p:cNvSpPr>
          <p:nvPr/>
        </p:nvSpPr>
        <p:spPr bwMode="auto">
          <a:xfrm>
            <a:off x="179388" y="115888"/>
            <a:ext cx="8785225" cy="935037"/>
          </a:xfrm>
          <a:prstGeom prst="rect">
            <a:avLst/>
          </a:prstGeom>
          <a:noFill/>
          <a:ln w="9525">
            <a:solidFill>
              <a:srgbClr val="17375E"/>
            </a:solidFill>
            <a:miter lim="800000"/>
            <a:headEnd/>
            <a:tailEnd/>
          </a:ln>
        </p:spPr>
        <p:txBody>
          <a:bodyPr anchor="ctr"/>
          <a:lstStyle/>
          <a:p>
            <a:pPr algn="ctr"/>
            <a:r>
              <a:rPr lang="es-ES" sz="2400" dirty="0">
                <a:solidFill>
                  <a:srgbClr val="17375E"/>
                </a:solidFill>
                <a:latin typeface="Calibri" pitchFamily="34" charset="0"/>
              </a:rPr>
              <a:t>UNIDAD DIDÁCTICA 2.- </a:t>
            </a:r>
            <a:r>
              <a:rPr lang="es-ES" sz="2400" b="1" i="1" dirty="0">
                <a:solidFill>
                  <a:srgbClr val="C00000"/>
                </a:solidFill>
                <a:latin typeface="Calibri" pitchFamily="34" charset="0"/>
              </a:rPr>
              <a:t>BIENESTAR PSICOSOCIAL</a:t>
            </a:r>
            <a:r>
              <a:rPr lang="es-ES" sz="2400" i="1" dirty="0">
                <a:solidFill>
                  <a:srgbClr val="C00000"/>
                </a:solidFill>
                <a:latin typeface="Calibri" pitchFamily="34" charset="0"/>
              </a:rPr>
              <a:t>: </a:t>
            </a:r>
            <a:r>
              <a:rPr lang="es-ES" sz="2400" dirty="0">
                <a:solidFill>
                  <a:srgbClr val="17375E"/>
                </a:solidFill>
                <a:latin typeface="Calibri" pitchFamily="34" charset="0"/>
              </a:rPr>
              <a:t/>
            </a:r>
            <a:br>
              <a:rPr lang="es-ES" sz="2400" dirty="0">
                <a:solidFill>
                  <a:srgbClr val="17375E"/>
                </a:solidFill>
                <a:latin typeface="Calibri" pitchFamily="34" charset="0"/>
              </a:rPr>
            </a:br>
            <a:r>
              <a:rPr lang="es-ES" sz="2400" b="1" i="1" dirty="0" smtClean="0">
                <a:solidFill>
                  <a:srgbClr val="C00000"/>
                </a:solidFill>
                <a:latin typeface="Calibri" pitchFamily="34" charset="0"/>
              </a:rPr>
              <a:t>b) </a:t>
            </a:r>
            <a:r>
              <a:rPr lang="es-ES" sz="2400" b="1" i="1" dirty="0">
                <a:solidFill>
                  <a:srgbClr val="C00000"/>
                </a:solidFill>
                <a:latin typeface="Calibri" pitchFamily="34" charset="0"/>
              </a:rPr>
              <a:t>ACTIVIDAD SOCIAL </a:t>
            </a:r>
            <a:endParaRPr lang="es-ES" sz="2000" b="1" i="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388" y="0"/>
            <a:ext cx="8785225" cy="908050"/>
          </a:xfrm>
          <a:ln>
            <a:solidFill>
              <a:schemeClr val="tx2">
                <a:lumMod val="75000"/>
              </a:schemeClr>
            </a:solidFill>
          </a:ln>
        </p:spPr>
        <p:txBody>
          <a:bodyPr>
            <a:normAutofit/>
          </a:bodyPr>
          <a:lstStyle/>
          <a:p>
            <a:pPr eaLnBrk="1" hangingPunct="1">
              <a:defRPr/>
            </a:pPr>
            <a:r>
              <a:rPr lang="es-ES" sz="2400" dirty="0" smtClean="0">
                <a:solidFill>
                  <a:srgbClr val="17375E"/>
                </a:solidFill>
              </a:rPr>
              <a:t>UNIDAD DIDÁCTICA 2.- </a:t>
            </a:r>
            <a:r>
              <a:rPr lang="es-ES" sz="2400" b="1" i="1" dirty="0" smtClean="0">
                <a:solidFill>
                  <a:srgbClr val="C00000"/>
                </a:solidFill>
              </a:rPr>
              <a:t>BIENESTAR PSICOSOCIAL</a:t>
            </a:r>
            <a:r>
              <a:rPr lang="es-ES" sz="2400" i="1" dirty="0" smtClean="0">
                <a:solidFill>
                  <a:srgbClr val="C00000"/>
                </a:solidFill>
              </a:rPr>
              <a:t>: </a:t>
            </a:r>
            <a:br>
              <a:rPr lang="es-ES" sz="2400" i="1" dirty="0" smtClean="0">
                <a:solidFill>
                  <a:srgbClr val="C00000"/>
                </a:solidFill>
              </a:rPr>
            </a:br>
            <a:r>
              <a:rPr lang="es-ES" sz="2400" i="1" dirty="0" smtClean="0">
                <a:solidFill>
                  <a:srgbClr val="C00000"/>
                </a:solidFill>
              </a:rPr>
              <a:t>c)</a:t>
            </a:r>
            <a:r>
              <a:rPr lang="es-ES" sz="2400" b="1" i="1" dirty="0" smtClean="0">
                <a:solidFill>
                  <a:srgbClr val="C00000"/>
                </a:solidFill>
              </a:rPr>
              <a:t> PREVENCIÓN DE LA SOLEDAD</a:t>
            </a:r>
          </a:p>
        </p:txBody>
      </p:sp>
      <p:sp>
        <p:nvSpPr>
          <p:cNvPr id="3075" name="2 Marcador de contenido"/>
          <p:cNvSpPr>
            <a:spLocks noGrp="1"/>
          </p:cNvSpPr>
          <p:nvPr>
            <p:ph idx="1"/>
          </p:nvPr>
        </p:nvSpPr>
        <p:spPr>
          <a:xfrm>
            <a:off x="179388" y="1773238"/>
            <a:ext cx="8964612" cy="4886325"/>
          </a:xfrm>
        </p:spPr>
        <p:txBody>
          <a:bodyPr/>
          <a:lstStyle/>
          <a:p>
            <a:pPr marL="457200" indent="-457200" eaLnBrk="1" hangingPunct="1">
              <a:lnSpc>
                <a:spcPct val="125000"/>
              </a:lnSpc>
              <a:buClr>
                <a:srgbClr val="C00000"/>
              </a:buClr>
              <a:buFont typeface="Calibri" pitchFamily="34" charset="0"/>
              <a:buAutoNum type="arabicParenR" startAt="7"/>
            </a:pPr>
            <a:endParaRPr lang="es-ES" sz="1600" smtClean="0"/>
          </a:p>
          <a:p>
            <a:pPr marL="457200" indent="-457200" eaLnBrk="1" hangingPunct="1">
              <a:buClr>
                <a:srgbClr val="C00000"/>
              </a:buClr>
              <a:buFont typeface="Arial" charset="0"/>
              <a:buNone/>
            </a:pPr>
            <a:endParaRPr lang="es-ES" sz="2000" smtClean="0"/>
          </a:p>
        </p:txBody>
      </p:sp>
      <p:sp>
        <p:nvSpPr>
          <p:cNvPr id="4" name="3 Marcador de número de diapositiva"/>
          <p:cNvSpPr>
            <a:spLocks noGrp="1"/>
          </p:cNvSpPr>
          <p:nvPr>
            <p:ph type="sldNum" sz="quarter" idx="12"/>
          </p:nvPr>
        </p:nvSpPr>
        <p:spPr/>
        <p:txBody>
          <a:bodyPr/>
          <a:lstStyle/>
          <a:p>
            <a:pPr>
              <a:defRPr/>
            </a:pPr>
            <a:fld id="{2515FC33-2D26-413D-B375-E728A0F59500}" type="slidenum">
              <a:rPr lang="es-ES"/>
              <a:pPr>
                <a:defRPr/>
              </a:pPr>
              <a:t>19</a:t>
            </a:fld>
            <a:endParaRPr lang="es-ES"/>
          </a:p>
        </p:txBody>
      </p:sp>
      <p:sp>
        <p:nvSpPr>
          <p:cNvPr id="5" name="2 Marcador de contenido"/>
          <p:cNvSpPr txBox="1">
            <a:spLocks/>
          </p:cNvSpPr>
          <p:nvPr/>
        </p:nvSpPr>
        <p:spPr>
          <a:xfrm>
            <a:off x="0" y="981075"/>
            <a:ext cx="9144000" cy="5876925"/>
          </a:xfrm>
          <a:prstGeom prst="rect">
            <a:avLst/>
          </a:prstGeom>
        </p:spPr>
        <p:txBody>
          <a:bodyPr/>
          <a:lstStyle/>
          <a:p>
            <a:pPr marL="342900" indent="-342900">
              <a:spcBef>
                <a:spcPts val="150"/>
              </a:spcBef>
              <a:buClr>
                <a:srgbClr val="C00000"/>
              </a:buClr>
              <a:buFont typeface="Wingdings" pitchFamily="2" charset="2"/>
              <a:buNone/>
              <a:defRPr/>
            </a:pPr>
            <a:endParaRPr lang="es-ES" sz="1000" b="1" dirty="0">
              <a:solidFill>
                <a:srgbClr val="17375E"/>
              </a:solidFill>
              <a:latin typeface="Calibri" pitchFamily="34" charset="0"/>
            </a:endParaRPr>
          </a:p>
          <a:p>
            <a:pPr marL="342900" indent="-342900">
              <a:spcBef>
                <a:spcPts val="150"/>
              </a:spcBef>
              <a:buClr>
                <a:srgbClr val="C00000"/>
              </a:buClr>
              <a:buFont typeface="Wingdings" pitchFamily="2" charset="2"/>
              <a:buChar char="v"/>
              <a:defRPr/>
            </a:pPr>
            <a:r>
              <a:rPr lang="es-ES" sz="1200" b="1" dirty="0">
                <a:solidFill>
                  <a:schemeClr val="accent1">
                    <a:lumMod val="75000"/>
                  </a:schemeClr>
                </a:solidFill>
                <a:latin typeface="Calibri" pitchFamily="34" charset="0"/>
              </a:rPr>
              <a:t>Soledad</a:t>
            </a:r>
            <a:r>
              <a:rPr lang="es-ES" sz="1200" b="1" dirty="0">
                <a:solidFill>
                  <a:srgbClr val="17375E"/>
                </a:solidFill>
                <a:latin typeface="Calibri" pitchFamily="34" charset="0"/>
              </a:rPr>
              <a:t>: </a:t>
            </a:r>
            <a:r>
              <a:rPr lang="en-US" sz="1200" dirty="0">
                <a:latin typeface="Calibri" pitchFamily="34" charset="0"/>
              </a:rPr>
              <a:t> “</a:t>
            </a:r>
            <a:r>
              <a:rPr lang="en-US" sz="1200" b="1" dirty="0" err="1">
                <a:solidFill>
                  <a:schemeClr val="accent1">
                    <a:lumMod val="75000"/>
                  </a:schemeClr>
                </a:solidFill>
                <a:latin typeface="Calibri" pitchFamily="34" charset="0"/>
              </a:rPr>
              <a:t>malestar</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emocional</a:t>
            </a:r>
            <a:r>
              <a:rPr lang="en-US" sz="1200" b="1" dirty="0">
                <a:solidFill>
                  <a:schemeClr val="accent1">
                    <a:lumMod val="75000"/>
                  </a:schemeClr>
                </a:solidFill>
                <a:latin typeface="Calibri" pitchFamily="34" charset="0"/>
              </a:rPr>
              <a:t> </a:t>
            </a:r>
            <a:r>
              <a:rPr lang="en-US" sz="1200" dirty="0" err="1">
                <a:latin typeface="Calibri" pitchFamily="34" charset="0"/>
              </a:rPr>
              <a:t>que</a:t>
            </a:r>
            <a:r>
              <a:rPr lang="en-US" sz="1200" dirty="0">
                <a:latin typeface="Calibri" pitchFamily="34" charset="0"/>
              </a:rPr>
              <a:t> se genera </a:t>
            </a:r>
            <a:r>
              <a:rPr lang="en-US" sz="1200" dirty="0" err="1">
                <a:latin typeface="Calibri" pitchFamily="34" charset="0"/>
              </a:rPr>
              <a:t>cuando</a:t>
            </a:r>
            <a:r>
              <a:rPr lang="en-US" sz="1200" dirty="0">
                <a:latin typeface="Calibri" pitchFamily="34" charset="0"/>
              </a:rPr>
              <a:t> </a:t>
            </a:r>
            <a:r>
              <a:rPr lang="en-US" sz="1200" dirty="0" err="1">
                <a:latin typeface="Calibri" pitchFamily="34" charset="0"/>
              </a:rPr>
              <a:t>una</a:t>
            </a:r>
            <a:r>
              <a:rPr lang="en-US" sz="1200" dirty="0">
                <a:latin typeface="Calibri" pitchFamily="34" charset="0"/>
              </a:rPr>
              <a:t> </a:t>
            </a:r>
            <a:r>
              <a:rPr lang="en-US" sz="1200" b="1" dirty="0">
                <a:solidFill>
                  <a:schemeClr val="accent1">
                    <a:lumMod val="75000"/>
                  </a:schemeClr>
                </a:solidFill>
                <a:latin typeface="Calibri" pitchFamily="34" charset="0"/>
              </a:rPr>
              <a:t>persona se </a:t>
            </a:r>
            <a:r>
              <a:rPr lang="en-US" sz="1200" b="1" dirty="0" err="1">
                <a:solidFill>
                  <a:schemeClr val="accent1">
                    <a:lumMod val="75000"/>
                  </a:schemeClr>
                </a:solidFill>
                <a:latin typeface="Calibri" pitchFamily="34" charset="0"/>
              </a:rPr>
              <a:t>siente</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incomprendida</a:t>
            </a:r>
            <a:r>
              <a:rPr lang="en-US" sz="1200" b="1" dirty="0">
                <a:solidFill>
                  <a:schemeClr val="accent1">
                    <a:lumMod val="75000"/>
                  </a:schemeClr>
                </a:solidFill>
                <a:latin typeface="Calibri" pitchFamily="34" charset="0"/>
              </a:rPr>
              <a:t> y </a:t>
            </a:r>
            <a:r>
              <a:rPr lang="en-US" sz="1200" b="1" dirty="0" err="1">
                <a:solidFill>
                  <a:schemeClr val="accent1">
                    <a:lumMod val="75000"/>
                  </a:schemeClr>
                </a:solidFill>
                <a:latin typeface="Calibri" pitchFamily="34" charset="0"/>
              </a:rPr>
              <a:t>rechazada</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por</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otra</a:t>
            </a:r>
            <a:r>
              <a:rPr lang="en-US" sz="1200" b="1" dirty="0">
                <a:solidFill>
                  <a:schemeClr val="accent1">
                    <a:lumMod val="75000"/>
                  </a:schemeClr>
                </a:solidFill>
                <a:latin typeface="Calibri" pitchFamily="34" charset="0"/>
              </a:rPr>
              <a:t> o </a:t>
            </a:r>
            <a:r>
              <a:rPr lang="en-US" sz="1200" b="1" dirty="0" err="1">
                <a:solidFill>
                  <a:schemeClr val="accent1">
                    <a:lumMod val="75000"/>
                  </a:schemeClr>
                </a:solidFill>
                <a:latin typeface="Calibri" pitchFamily="34" charset="0"/>
              </a:rPr>
              <a:t>cuando</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ésta</a:t>
            </a:r>
            <a:r>
              <a:rPr lang="en-US" sz="1200" b="1" dirty="0">
                <a:solidFill>
                  <a:schemeClr val="accent1">
                    <a:lumMod val="75000"/>
                  </a:schemeClr>
                </a:solidFill>
                <a:latin typeface="Calibri" pitchFamily="34" charset="0"/>
              </a:rPr>
              <a:t> </a:t>
            </a:r>
            <a:r>
              <a:rPr lang="en-US" sz="1200" b="1" dirty="0" err="1">
                <a:solidFill>
                  <a:schemeClr val="accent1">
                    <a:lumMod val="75000"/>
                  </a:schemeClr>
                </a:solidFill>
                <a:latin typeface="Calibri" pitchFamily="34" charset="0"/>
              </a:rPr>
              <a:t>carece</a:t>
            </a:r>
            <a:r>
              <a:rPr lang="en-US" sz="1200" b="1" dirty="0">
                <a:solidFill>
                  <a:schemeClr val="accent1">
                    <a:lumMod val="75000"/>
                  </a:schemeClr>
                </a:solidFill>
                <a:latin typeface="Calibri" pitchFamily="34" charset="0"/>
              </a:rPr>
              <a:t> de </a:t>
            </a:r>
            <a:r>
              <a:rPr lang="en-US" sz="1200" b="1" dirty="0" err="1">
                <a:solidFill>
                  <a:schemeClr val="accent1">
                    <a:lumMod val="75000"/>
                  </a:schemeClr>
                </a:solidFill>
                <a:latin typeface="Calibri" pitchFamily="34" charset="0"/>
              </a:rPr>
              <a:t>compañía</a:t>
            </a:r>
            <a:r>
              <a:rPr lang="en-US" sz="1200" b="1" dirty="0">
                <a:solidFill>
                  <a:schemeClr val="accent1">
                    <a:lumMod val="75000"/>
                  </a:schemeClr>
                </a:solidFill>
                <a:latin typeface="Calibri" pitchFamily="34" charset="0"/>
              </a:rPr>
              <a:t> </a:t>
            </a:r>
            <a:r>
              <a:rPr lang="en-US" sz="1200" dirty="0" err="1">
                <a:latin typeface="Calibri" pitchFamily="34" charset="0"/>
              </a:rPr>
              <a:t>para</a:t>
            </a:r>
            <a:r>
              <a:rPr lang="en-US" sz="1200" dirty="0">
                <a:latin typeface="Calibri" pitchFamily="34" charset="0"/>
              </a:rPr>
              <a:t> la </a:t>
            </a:r>
            <a:r>
              <a:rPr lang="en-US" sz="1200" dirty="0" err="1">
                <a:latin typeface="Calibri" pitchFamily="34" charset="0"/>
              </a:rPr>
              <a:t>realización</a:t>
            </a:r>
            <a:r>
              <a:rPr lang="en-US" sz="1200" dirty="0">
                <a:latin typeface="Calibri" pitchFamily="34" charset="0"/>
              </a:rPr>
              <a:t> de </a:t>
            </a:r>
            <a:r>
              <a:rPr lang="en-US" sz="1200" dirty="0" err="1" smtClean="0">
                <a:latin typeface="Calibri" pitchFamily="34" charset="0"/>
              </a:rPr>
              <a:t>las</a:t>
            </a:r>
            <a:r>
              <a:rPr lang="en-US" sz="1200" dirty="0" smtClean="0">
                <a:latin typeface="Calibri" pitchFamily="34" charset="0"/>
              </a:rPr>
              <a:t> </a:t>
            </a:r>
            <a:r>
              <a:rPr lang="en-US" sz="1200" dirty="0" err="1">
                <a:latin typeface="Calibri" pitchFamily="34" charset="0"/>
              </a:rPr>
              <a:t>actividades</a:t>
            </a:r>
            <a:r>
              <a:rPr lang="en-US" sz="1200" dirty="0">
                <a:latin typeface="Calibri" pitchFamily="34" charset="0"/>
              </a:rPr>
              <a:t> </a:t>
            </a:r>
            <a:r>
              <a:rPr lang="en-US" sz="1200" dirty="0" err="1">
                <a:latin typeface="Calibri" pitchFamily="34" charset="0"/>
              </a:rPr>
              <a:t>que</a:t>
            </a:r>
            <a:r>
              <a:rPr lang="en-US" sz="1200" dirty="0">
                <a:latin typeface="Calibri" pitchFamily="34" charset="0"/>
              </a:rPr>
              <a:t> </a:t>
            </a:r>
            <a:r>
              <a:rPr lang="en-US" sz="1200" dirty="0" err="1">
                <a:latin typeface="Calibri" pitchFamily="34" charset="0"/>
              </a:rPr>
              <a:t>desea</a:t>
            </a:r>
            <a:r>
              <a:rPr lang="en-US" sz="1200" dirty="0">
                <a:latin typeface="Calibri" pitchFamily="34" charset="0"/>
              </a:rPr>
              <a:t>, </a:t>
            </a:r>
            <a:r>
              <a:rPr lang="en-US" sz="1200" dirty="0" err="1">
                <a:latin typeface="Calibri" pitchFamily="34" charset="0"/>
              </a:rPr>
              <a:t>sean</a:t>
            </a:r>
            <a:r>
              <a:rPr lang="en-US" sz="1200" dirty="0">
                <a:latin typeface="Calibri" pitchFamily="34" charset="0"/>
              </a:rPr>
              <a:t> </a:t>
            </a:r>
            <a:r>
              <a:rPr lang="en-US" sz="1200" dirty="0" smtClean="0">
                <a:latin typeface="Calibri" pitchFamily="34" charset="0"/>
              </a:rPr>
              <a:t> </a:t>
            </a:r>
            <a:r>
              <a:rPr lang="en-US" sz="1200" dirty="0" err="1">
                <a:latin typeface="Calibri" pitchFamily="34" charset="0"/>
              </a:rPr>
              <a:t>físicas</a:t>
            </a:r>
            <a:r>
              <a:rPr lang="en-US" sz="1200" dirty="0">
                <a:latin typeface="Calibri" pitchFamily="34" charset="0"/>
              </a:rPr>
              <a:t>, </a:t>
            </a:r>
            <a:r>
              <a:rPr lang="en-US" sz="1200" dirty="0" err="1">
                <a:latin typeface="Calibri" pitchFamily="34" charset="0"/>
              </a:rPr>
              <a:t>intelectuales</a:t>
            </a:r>
            <a:r>
              <a:rPr lang="en-US" sz="1200" dirty="0">
                <a:latin typeface="Calibri" pitchFamily="34" charset="0"/>
              </a:rPr>
              <a:t> o </a:t>
            </a:r>
            <a:r>
              <a:rPr lang="en-US" sz="1200" dirty="0" err="1">
                <a:latin typeface="Calibri" pitchFamily="34" charset="0"/>
              </a:rPr>
              <a:t>emocionales</a:t>
            </a:r>
            <a:r>
              <a:rPr lang="en-US" sz="1200" dirty="0">
                <a:latin typeface="Calibri" pitchFamily="34" charset="0"/>
              </a:rPr>
              <a:t>”. (Rubio 2007)</a:t>
            </a:r>
          </a:p>
          <a:p>
            <a:pPr marL="342900" indent="-342900">
              <a:spcBef>
                <a:spcPts val="150"/>
              </a:spcBef>
              <a:buClr>
                <a:srgbClr val="C00000"/>
              </a:buClr>
              <a:buFont typeface="Wingdings" pitchFamily="2" charset="2"/>
              <a:buNone/>
              <a:defRPr/>
            </a:pPr>
            <a:endParaRPr lang="en-US" sz="1200" dirty="0">
              <a:latin typeface="Calibri" pitchFamily="34" charset="0"/>
            </a:endParaRPr>
          </a:p>
          <a:p>
            <a:pPr marL="342900" indent="-342900">
              <a:spcBef>
                <a:spcPts val="150"/>
              </a:spcBef>
              <a:buClr>
                <a:srgbClr val="C00000"/>
              </a:buClr>
              <a:buFont typeface="Wingdings" pitchFamily="2" charset="2"/>
              <a:buChar char="v"/>
              <a:defRPr/>
            </a:pPr>
            <a:r>
              <a:rPr lang="es-ES" sz="1200" b="1" dirty="0">
                <a:solidFill>
                  <a:schemeClr val="tx2"/>
                </a:solidFill>
                <a:latin typeface="Calibri" pitchFamily="34" charset="0"/>
              </a:rPr>
              <a:t>Tipos de soledad: </a:t>
            </a:r>
          </a:p>
          <a:p>
            <a:pPr marL="742950" lvl="1" indent="-285750">
              <a:spcBef>
                <a:spcPts val="150"/>
              </a:spcBef>
              <a:buClr>
                <a:srgbClr val="C00000"/>
              </a:buClr>
              <a:buFontTx/>
              <a:buChar char="•"/>
              <a:defRPr/>
            </a:pPr>
            <a:r>
              <a:rPr lang="es-ES" sz="1200" b="1" dirty="0">
                <a:solidFill>
                  <a:schemeClr val="accent1">
                    <a:lumMod val="75000"/>
                  </a:schemeClr>
                </a:solidFill>
                <a:latin typeface="Calibri" pitchFamily="34" charset="0"/>
              </a:rPr>
              <a:t>Objetiva</a:t>
            </a:r>
            <a:r>
              <a:rPr lang="es-ES" sz="1200" dirty="0">
                <a:latin typeface="Calibri" pitchFamily="34" charset="0"/>
              </a:rPr>
              <a:t>: v</a:t>
            </a:r>
            <a:r>
              <a:rPr lang="en-US" sz="1200" dirty="0" err="1">
                <a:latin typeface="Calibri" pitchFamily="34" charset="0"/>
              </a:rPr>
              <a:t>ivir</a:t>
            </a:r>
            <a:r>
              <a:rPr lang="en-US" sz="1200" dirty="0">
                <a:latin typeface="Calibri" pitchFamily="34" charset="0"/>
              </a:rPr>
              <a:t> solo, o la </a:t>
            </a:r>
            <a:r>
              <a:rPr lang="en-US" sz="1200" dirty="0" err="1">
                <a:latin typeface="Calibri" pitchFamily="34" charset="0"/>
              </a:rPr>
              <a:t>ausencia</a:t>
            </a:r>
            <a:r>
              <a:rPr lang="en-US" sz="1200" dirty="0">
                <a:latin typeface="Calibri" pitchFamily="34" charset="0"/>
              </a:rPr>
              <a:t> </a:t>
            </a:r>
            <a:r>
              <a:rPr lang="en-US" sz="1200" dirty="0" err="1">
                <a:latin typeface="Calibri" pitchFamily="34" charset="0"/>
              </a:rPr>
              <a:t>física</a:t>
            </a:r>
            <a:r>
              <a:rPr lang="en-US" sz="1200" dirty="0">
                <a:latin typeface="Calibri" pitchFamily="34" charset="0"/>
              </a:rPr>
              <a:t> de personas. En </a:t>
            </a:r>
            <a:r>
              <a:rPr lang="en-US" sz="1200" dirty="0" err="1">
                <a:latin typeface="Calibri" pitchFamily="34" charset="0"/>
              </a:rPr>
              <a:t>algunos</a:t>
            </a:r>
            <a:r>
              <a:rPr lang="en-US" sz="1200" dirty="0">
                <a:latin typeface="Calibri" pitchFamily="34" charset="0"/>
              </a:rPr>
              <a:t> </a:t>
            </a:r>
            <a:r>
              <a:rPr lang="en-US" sz="1200" dirty="0" err="1">
                <a:latin typeface="Calibri" pitchFamily="34" charset="0"/>
              </a:rPr>
              <a:t>casos</a:t>
            </a:r>
            <a:r>
              <a:rPr lang="en-US" sz="1200" dirty="0">
                <a:latin typeface="Calibri" pitchFamily="34" charset="0"/>
              </a:rPr>
              <a:t> </a:t>
            </a:r>
            <a:r>
              <a:rPr lang="en-US" sz="1200" dirty="0" err="1">
                <a:latin typeface="Calibri" pitchFamily="34" charset="0"/>
              </a:rPr>
              <a:t>puede</a:t>
            </a:r>
            <a:r>
              <a:rPr lang="en-US" sz="1200" dirty="0">
                <a:latin typeface="Calibri" pitchFamily="34" charset="0"/>
              </a:rPr>
              <a:t> ser </a:t>
            </a:r>
            <a:r>
              <a:rPr lang="en-US" sz="1200" dirty="0" err="1">
                <a:latin typeface="Calibri" pitchFamily="34" charset="0"/>
              </a:rPr>
              <a:t>una</a:t>
            </a:r>
            <a:r>
              <a:rPr lang="en-US" sz="1200" dirty="0">
                <a:latin typeface="Calibri" pitchFamily="34" charset="0"/>
              </a:rPr>
              <a:t> </a:t>
            </a:r>
            <a:r>
              <a:rPr lang="en-US" sz="1200" dirty="0" err="1">
                <a:latin typeface="Calibri" pitchFamily="34" charset="0"/>
              </a:rPr>
              <a:t>experiencia</a:t>
            </a:r>
            <a:r>
              <a:rPr lang="en-US" sz="1200" dirty="0">
                <a:latin typeface="Calibri" pitchFamily="34" charset="0"/>
              </a:rPr>
              <a:t> </a:t>
            </a:r>
            <a:r>
              <a:rPr lang="en-US" sz="1200" dirty="0" err="1">
                <a:latin typeface="Calibri" pitchFamily="34" charset="0"/>
              </a:rPr>
              <a:t>buscada</a:t>
            </a:r>
            <a:r>
              <a:rPr lang="en-US" sz="1200" dirty="0">
                <a:latin typeface="Calibri" pitchFamily="34" charset="0"/>
              </a:rPr>
              <a:t>.</a:t>
            </a:r>
            <a:endParaRPr lang="es-ES" sz="1200" dirty="0">
              <a:latin typeface="Calibri" pitchFamily="34" charset="0"/>
            </a:endParaRPr>
          </a:p>
          <a:p>
            <a:pPr marL="742950" lvl="1" indent="-285750">
              <a:spcBef>
                <a:spcPts val="150"/>
              </a:spcBef>
              <a:buClr>
                <a:srgbClr val="C00000"/>
              </a:buClr>
              <a:buFontTx/>
              <a:buChar char="•"/>
              <a:defRPr/>
            </a:pPr>
            <a:r>
              <a:rPr lang="es-ES" sz="1200" b="1" dirty="0">
                <a:solidFill>
                  <a:schemeClr val="accent1">
                    <a:lumMod val="75000"/>
                  </a:schemeClr>
                </a:solidFill>
                <a:latin typeface="Calibri" pitchFamily="34" charset="0"/>
              </a:rPr>
              <a:t>Subjetiva</a:t>
            </a:r>
            <a:r>
              <a:rPr lang="es-ES" sz="1200" dirty="0">
                <a:solidFill>
                  <a:schemeClr val="accent1">
                    <a:lumMod val="75000"/>
                  </a:schemeClr>
                </a:solidFill>
                <a:latin typeface="Calibri" pitchFamily="34" charset="0"/>
              </a:rPr>
              <a:t>:</a:t>
            </a:r>
            <a:r>
              <a:rPr lang="es-ES" sz="1200" dirty="0">
                <a:latin typeface="Calibri" pitchFamily="34" charset="0"/>
              </a:rPr>
              <a:t> no es una situación buscada, sino impuesta por la situación personal. S</a:t>
            </a:r>
            <a:r>
              <a:rPr lang="en-US" sz="1200" dirty="0" err="1">
                <a:latin typeface="Calibri" pitchFamily="34" charset="0"/>
              </a:rPr>
              <a:t>ensación</a:t>
            </a:r>
            <a:r>
              <a:rPr lang="en-US" sz="1200" dirty="0">
                <a:latin typeface="Calibri" pitchFamily="34" charset="0"/>
              </a:rPr>
              <a:t> de </a:t>
            </a:r>
            <a:r>
              <a:rPr lang="en-US" sz="1200" dirty="0" err="1">
                <a:latin typeface="Calibri" pitchFamily="34" charset="0"/>
              </a:rPr>
              <a:t>sentirse</a:t>
            </a:r>
            <a:r>
              <a:rPr lang="en-US" sz="1200" dirty="0">
                <a:latin typeface="Calibri" pitchFamily="34" charset="0"/>
              </a:rPr>
              <a:t> solo. </a:t>
            </a:r>
          </a:p>
          <a:p>
            <a:pPr marL="742950" lvl="1" indent="-285750">
              <a:spcBef>
                <a:spcPts val="150"/>
              </a:spcBef>
              <a:buClr>
                <a:srgbClr val="C00000"/>
              </a:buClr>
              <a:buFontTx/>
              <a:buChar char="•"/>
              <a:defRPr/>
            </a:pPr>
            <a:r>
              <a:rPr lang="es-ES" sz="1200" b="1" dirty="0">
                <a:solidFill>
                  <a:schemeClr val="accent1">
                    <a:lumMod val="75000"/>
                  </a:schemeClr>
                </a:solidFill>
                <a:latin typeface="Calibri" pitchFamily="34" charset="0"/>
              </a:rPr>
              <a:t>Emocional</a:t>
            </a:r>
            <a:r>
              <a:rPr lang="es-ES" sz="1200" dirty="0">
                <a:latin typeface="Calibri" pitchFamily="34" charset="0"/>
              </a:rPr>
              <a:t>: c</a:t>
            </a:r>
            <a:r>
              <a:rPr lang="en-US" sz="1200" dirty="0" err="1">
                <a:latin typeface="Calibri" pitchFamily="34" charset="0"/>
              </a:rPr>
              <a:t>arecer</a:t>
            </a:r>
            <a:r>
              <a:rPr lang="en-US" sz="1200" dirty="0">
                <a:latin typeface="Calibri" pitchFamily="34" charset="0"/>
              </a:rPr>
              <a:t> de </a:t>
            </a:r>
            <a:r>
              <a:rPr lang="en-US" sz="1200" dirty="0" err="1">
                <a:latin typeface="Calibri" pitchFamily="34" charset="0"/>
              </a:rPr>
              <a:t>relación</a:t>
            </a:r>
            <a:r>
              <a:rPr lang="en-US" sz="1200" dirty="0">
                <a:latin typeface="Calibri" pitchFamily="34" charset="0"/>
              </a:rPr>
              <a:t> </a:t>
            </a:r>
            <a:r>
              <a:rPr lang="en-US" sz="1200" dirty="0" err="1">
                <a:latin typeface="Calibri" pitchFamily="34" charset="0"/>
              </a:rPr>
              <a:t>íntima</a:t>
            </a:r>
            <a:r>
              <a:rPr lang="en-US" sz="1200" dirty="0">
                <a:latin typeface="Calibri" pitchFamily="34" charset="0"/>
              </a:rPr>
              <a:t> y </a:t>
            </a:r>
            <a:r>
              <a:rPr lang="en-US" sz="1200" dirty="0" err="1">
                <a:latin typeface="Calibri" pitchFamily="34" charset="0"/>
              </a:rPr>
              <a:t>cercana</a:t>
            </a:r>
            <a:r>
              <a:rPr lang="en-US" sz="1200" dirty="0">
                <a:latin typeface="Calibri" pitchFamily="34" charset="0"/>
              </a:rPr>
              <a:t> con </a:t>
            </a:r>
            <a:r>
              <a:rPr lang="en-US" sz="1200" dirty="0" err="1">
                <a:latin typeface="Calibri" pitchFamily="34" charset="0"/>
              </a:rPr>
              <a:t>otra</a:t>
            </a:r>
            <a:r>
              <a:rPr lang="en-US" sz="1200" dirty="0">
                <a:latin typeface="Calibri" pitchFamily="34" charset="0"/>
              </a:rPr>
              <a:t> persona. </a:t>
            </a:r>
            <a:r>
              <a:rPr lang="en-US" sz="1200" dirty="0" err="1">
                <a:latin typeface="Calibri" pitchFamily="34" charset="0"/>
              </a:rPr>
              <a:t>Sensación</a:t>
            </a:r>
            <a:r>
              <a:rPr lang="en-US" sz="1200" dirty="0">
                <a:latin typeface="Calibri" pitchFamily="34" charset="0"/>
              </a:rPr>
              <a:t> de </a:t>
            </a:r>
            <a:r>
              <a:rPr lang="en-US" sz="1200" dirty="0" err="1">
                <a:latin typeface="Calibri" pitchFamily="34" charset="0"/>
              </a:rPr>
              <a:t>vacío</a:t>
            </a:r>
            <a:r>
              <a:rPr lang="en-US" sz="1200" dirty="0">
                <a:latin typeface="Calibri" pitchFamily="34" charset="0"/>
              </a:rPr>
              <a:t> y  </a:t>
            </a:r>
            <a:r>
              <a:rPr lang="en-US" sz="1200" dirty="0" err="1">
                <a:latin typeface="Calibri" pitchFamily="34" charset="0"/>
              </a:rPr>
              <a:t>ausencia</a:t>
            </a:r>
            <a:r>
              <a:rPr lang="en-US" sz="1200" dirty="0">
                <a:latin typeface="Calibri" pitchFamily="34" charset="0"/>
              </a:rPr>
              <a:t> de </a:t>
            </a:r>
            <a:r>
              <a:rPr lang="en-US" sz="1200" dirty="0" err="1">
                <a:latin typeface="Calibri" pitchFamily="34" charset="0"/>
              </a:rPr>
              <a:t>apego</a:t>
            </a:r>
            <a:r>
              <a:rPr lang="en-US" sz="1200" dirty="0">
                <a:latin typeface="Calibri" pitchFamily="34" charset="0"/>
              </a:rPr>
              <a:t>.</a:t>
            </a:r>
          </a:p>
          <a:p>
            <a:pPr marL="742950" lvl="1" indent="-285750">
              <a:spcBef>
                <a:spcPts val="150"/>
              </a:spcBef>
              <a:buClr>
                <a:srgbClr val="C00000"/>
              </a:buClr>
              <a:buFontTx/>
              <a:buChar char="•"/>
              <a:defRPr/>
            </a:pPr>
            <a:r>
              <a:rPr lang="es-ES" sz="1200" b="1" dirty="0">
                <a:solidFill>
                  <a:schemeClr val="accent1">
                    <a:lumMod val="75000"/>
                  </a:schemeClr>
                </a:solidFill>
                <a:latin typeface="Calibri" pitchFamily="34" charset="0"/>
              </a:rPr>
              <a:t>Social</a:t>
            </a:r>
            <a:r>
              <a:rPr lang="es-ES" sz="1200" dirty="0">
                <a:solidFill>
                  <a:schemeClr val="accent1">
                    <a:lumMod val="75000"/>
                  </a:schemeClr>
                </a:solidFill>
                <a:latin typeface="Calibri" pitchFamily="34" charset="0"/>
              </a:rPr>
              <a:t>:</a:t>
            </a:r>
            <a:r>
              <a:rPr lang="es-ES" sz="1200" dirty="0">
                <a:latin typeface="Calibri" pitchFamily="34" charset="0"/>
              </a:rPr>
              <a:t> carencia de red social satisfactoria y soporte social. Produce aislamiento social.</a:t>
            </a:r>
            <a:r>
              <a:rPr lang="en-US" sz="1200" dirty="0">
                <a:latin typeface="Calibri" pitchFamily="34" charset="0"/>
              </a:rPr>
              <a:t> </a:t>
            </a:r>
          </a:p>
          <a:p>
            <a:pPr marL="742950" lvl="1" indent="-285750">
              <a:spcBef>
                <a:spcPts val="150"/>
              </a:spcBef>
              <a:buClr>
                <a:srgbClr val="C00000"/>
              </a:buClr>
              <a:defRPr/>
            </a:pPr>
            <a:endParaRPr lang="en-US" sz="1200" b="1" dirty="0">
              <a:solidFill>
                <a:schemeClr val="tx2"/>
              </a:solidFill>
              <a:latin typeface="Calibri" pitchFamily="34" charset="0"/>
            </a:endParaRPr>
          </a:p>
          <a:p>
            <a:pPr marL="342900" indent="-342900">
              <a:spcBef>
                <a:spcPts val="150"/>
              </a:spcBef>
              <a:buClr>
                <a:srgbClr val="C00000"/>
              </a:buClr>
              <a:buFont typeface="Wingdings" pitchFamily="2" charset="2"/>
              <a:buChar char="v"/>
              <a:defRPr/>
            </a:pPr>
            <a:r>
              <a:rPr lang="es-ES" sz="1200" b="1" dirty="0">
                <a:solidFill>
                  <a:srgbClr val="17375E"/>
                </a:solidFill>
                <a:latin typeface="Calibri" pitchFamily="34" charset="0"/>
              </a:rPr>
              <a:t>Factores que pueden influir en la soledad de las personas mayores: </a:t>
            </a:r>
            <a:endParaRPr lang="es-ES" sz="1200" dirty="0">
              <a:latin typeface="Calibri" pitchFamily="34" charset="0"/>
            </a:endParaRPr>
          </a:p>
          <a:p>
            <a:pPr marL="742950" lvl="1" indent="-285750">
              <a:spcBef>
                <a:spcPts val="150"/>
              </a:spcBef>
              <a:buClr>
                <a:srgbClr val="C00000"/>
              </a:buClr>
              <a:buFont typeface="Arial" charset="0"/>
              <a:buChar char="•"/>
              <a:defRPr/>
            </a:pPr>
            <a:r>
              <a:rPr lang="es-ES" sz="1200" b="1" dirty="0">
                <a:latin typeface="Calibri" pitchFamily="34" charset="0"/>
              </a:rPr>
              <a:t>Familiares: </a:t>
            </a:r>
          </a:p>
          <a:p>
            <a:pPr marL="1200150" lvl="2" indent="-285750">
              <a:spcBef>
                <a:spcPts val="150"/>
              </a:spcBef>
              <a:buClr>
                <a:srgbClr val="C00000"/>
              </a:buClr>
              <a:buFont typeface="Wingdings" pitchFamily="2" charset="2"/>
              <a:buChar char="v"/>
              <a:defRPr/>
            </a:pPr>
            <a:r>
              <a:rPr lang="es-ES" sz="1200" dirty="0">
                <a:latin typeface="Calibri" pitchFamily="34" charset="0"/>
              </a:rPr>
              <a:t>Insatisfacción con las relaciones familiares</a:t>
            </a:r>
          </a:p>
          <a:p>
            <a:pPr marL="1200150" lvl="2" indent="-285750">
              <a:spcBef>
                <a:spcPts val="150"/>
              </a:spcBef>
              <a:buClr>
                <a:srgbClr val="C00000"/>
              </a:buClr>
              <a:buFont typeface="Wingdings" pitchFamily="2" charset="2"/>
              <a:buChar char="v"/>
              <a:defRPr/>
            </a:pPr>
            <a:r>
              <a:rPr lang="es-ES" sz="1200" dirty="0">
                <a:latin typeface="Calibri" pitchFamily="34" charset="0"/>
              </a:rPr>
              <a:t>Malas relaciones con la  familia (fundamentalmente con los hijos)</a:t>
            </a:r>
          </a:p>
          <a:p>
            <a:pPr marL="1200150" lvl="2" indent="-285750">
              <a:spcBef>
                <a:spcPts val="150"/>
              </a:spcBef>
              <a:buClr>
                <a:srgbClr val="C00000"/>
              </a:buClr>
              <a:buFont typeface="Wingdings" pitchFamily="2" charset="2"/>
              <a:buChar char="v"/>
              <a:defRPr/>
            </a:pPr>
            <a:r>
              <a:rPr lang="es-ES" sz="1200" dirty="0">
                <a:latin typeface="Calibri" pitchFamily="34" charset="0"/>
              </a:rPr>
              <a:t>Pérdida de la pareja</a:t>
            </a:r>
          </a:p>
          <a:p>
            <a:pPr marL="742950" lvl="1" indent="-285750">
              <a:spcBef>
                <a:spcPts val="150"/>
              </a:spcBef>
              <a:buClr>
                <a:srgbClr val="C00000"/>
              </a:buClr>
              <a:buFont typeface="Arial" charset="0"/>
              <a:buChar char="•"/>
              <a:defRPr/>
            </a:pPr>
            <a:r>
              <a:rPr lang="es-ES" sz="1200" b="1" dirty="0">
                <a:latin typeface="Calibri" pitchFamily="34" charset="0"/>
              </a:rPr>
              <a:t>Personales:</a:t>
            </a:r>
            <a:r>
              <a:rPr lang="es-ES" sz="1200" b="1" dirty="0">
                <a:solidFill>
                  <a:srgbClr val="17375E"/>
                </a:solidFill>
                <a:latin typeface="Calibri" pitchFamily="34" charset="0"/>
              </a:rPr>
              <a:t> </a:t>
            </a:r>
            <a:r>
              <a:rPr lang="es-ES" sz="1200" dirty="0" smtClean="0">
                <a:latin typeface="Calibri" pitchFamily="34" charset="0"/>
              </a:rPr>
              <a:t>sexo</a:t>
            </a:r>
            <a:r>
              <a:rPr lang="es-ES" sz="1200" dirty="0">
                <a:latin typeface="Calibri" pitchFamily="34" charset="0"/>
              </a:rPr>
              <a:t>, edad, estado civil, problemas de salud, nivel educativo, económico, y vivir solo.  </a:t>
            </a:r>
            <a:r>
              <a:rPr lang="es-ES" sz="1200" dirty="0">
                <a:solidFill>
                  <a:srgbClr val="17375E"/>
                </a:solidFill>
                <a:latin typeface="Calibri" pitchFamily="34" charset="0"/>
              </a:rPr>
              <a:t> </a:t>
            </a:r>
          </a:p>
          <a:p>
            <a:pPr marL="742950" lvl="1" indent="-285750">
              <a:spcBef>
                <a:spcPts val="150"/>
              </a:spcBef>
              <a:buClr>
                <a:srgbClr val="C00000"/>
              </a:buClr>
              <a:buFont typeface="Arial" charset="0"/>
              <a:buChar char="•"/>
              <a:defRPr/>
            </a:pPr>
            <a:r>
              <a:rPr lang="es-ES" sz="1200" b="1" dirty="0">
                <a:latin typeface="Calibri" pitchFamily="34" charset="0"/>
              </a:rPr>
              <a:t>Sociales:</a:t>
            </a:r>
            <a:r>
              <a:rPr lang="es-ES" sz="1200" b="1" dirty="0">
                <a:solidFill>
                  <a:srgbClr val="17375E"/>
                </a:solidFill>
                <a:latin typeface="Calibri" pitchFamily="34" charset="0"/>
              </a:rPr>
              <a:t> </a:t>
            </a:r>
          </a:p>
          <a:p>
            <a:pPr marL="1200150" lvl="2" indent="-285750">
              <a:spcBef>
                <a:spcPts val="150"/>
              </a:spcBef>
              <a:buClr>
                <a:srgbClr val="C00000"/>
              </a:buClr>
              <a:buFont typeface="Wingdings" pitchFamily="2" charset="2"/>
              <a:buChar char="v"/>
              <a:defRPr/>
            </a:pPr>
            <a:r>
              <a:rPr lang="es-ES" sz="1200" dirty="0">
                <a:latin typeface="Calibri" pitchFamily="34" charset="0"/>
              </a:rPr>
              <a:t>Jubilación</a:t>
            </a:r>
          </a:p>
          <a:p>
            <a:pPr marL="1200150" lvl="2" indent="-285750">
              <a:spcBef>
                <a:spcPts val="150"/>
              </a:spcBef>
              <a:buClr>
                <a:srgbClr val="C00000"/>
              </a:buClr>
              <a:buFont typeface="Wingdings" pitchFamily="2" charset="2"/>
              <a:buChar char="v"/>
              <a:defRPr/>
            </a:pPr>
            <a:r>
              <a:rPr lang="es-ES" sz="1200" dirty="0">
                <a:latin typeface="Calibri" pitchFamily="34" charset="0"/>
              </a:rPr>
              <a:t>Reducción e insatisfacción con la red social: amistades, vecinos, etc..</a:t>
            </a:r>
          </a:p>
          <a:p>
            <a:pPr marL="742950" lvl="1" indent="-285750">
              <a:spcBef>
                <a:spcPts val="150"/>
              </a:spcBef>
              <a:buClr>
                <a:srgbClr val="C00000"/>
              </a:buClr>
              <a:buFont typeface="Arial" charset="0"/>
              <a:buNone/>
              <a:defRPr/>
            </a:pPr>
            <a:endParaRPr lang="es-ES" sz="1200" dirty="0">
              <a:solidFill>
                <a:srgbClr val="17375E"/>
              </a:solidFill>
              <a:latin typeface="Calibri" pitchFamily="34" charset="0"/>
            </a:endParaRPr>
          </a:p>
          <a:p>
            <a:pPr marL="342900" indent="-342900">
              <a:spcBef>
                <a:spcPts val="150"/>
              </a:spcBef>
              <a:buClr>
                <a:srgbClr val="C00000"/>
              </a:buClr>
              <a:buFont typeface="Wingdings" pitchFamily="2" charset="2"/>
              <a:buChar char="v"/>
              <a:defRPr/>
            </a:pPr>
            <a:r>
              <a:rPr lang="es-ES" sz="1200" b="1" dirty="0">
                <a:solidFill>
                  <a:srgbClr val="17375E"/>
                </a:solidFill>
                <a:latin typeface="Calibri" pitchFamily="34" charset="0"/>
              </a:rPr>
              <a:t>Consecuencias de la soledad en las personas mayores:</a:t>
            </a:r>
            <a:endParaRPr lang="es-ES" sz="1200" b="1" dirty="0">
              <a:solidFill>
                <a:srgbClr val="C00000"/>
              </a:solidFill>
              <a:latin typeface="Calibri" pitchFamily="34" charset="0"/>
            </a:endParaRPr>
          </a:p>
          <a:p>
            <a:pPr marL="742950" lvl="1" indent="-285750">
              <a:spcBef>
                <a:spcPts val="150"/>
              </a:spcBef>
              <a:buClr>
                <a:srgbClr val="C00000"/>
              </a:buClr>
              <a:buFont typeface="Arial" charset="0"/>
              <a:buChar char="•"/>
              <a:defRPr/>
            </a:pPr>
            <a:r>
              <a:rPr lang="es-ES" sz="1200" b="1" dirty="0">
                <a:latin typeface="Calibri" pitchFamily="34" charset="0"/>
              </a:rPr>
              <a:t>Negativas</a:t>
            </a:r>
            <a:r>
              <a:rPr lang="es-ES" sz="1200" dirty="0">
                <a:latin typeface="Calibri" pitchFamily="34" charset="0"/>
              </a:rPr>
              <a:t>: </a:t>
            </a:r>
          </a:p>
          <a:p>
            <a:pPr marL="1200150" lvl="2" indent="-285750">
              <a:spcBef>
                <a:spcPts val="150"/>
              </a:spcBef>
              <a:buClr>
                <a:srgbClr val="C00000"/>
              </a:buClr>
              <a:buFont typeface="Wingdings" pitchFamily="2" charset="2"/>
              <a:buChar char="v"/>
              <a:defRPr/>
            </a:pPr>
            <a:r>
              <a:rPr lang="es-ES" sz="1200" dirty="0">
                <a:latin typeface="Calibri" pitchFamily="34" charset="0"/>
              </a:rPr>
              <a:t>Sobre la salud, ( a nivel físico, psicológico y social).</a:t>
            </a:r>
          </a:p>
          <a:p>
            <a:pPr marL="1200150" lvl="2" indent="-285750">
              <a:spcBef>
                <a:spcPts val="150"/>
              </a:spcBef>
              <a:buClr>
                <a:srgbClr val="C00000"/>
              </a:buClr>
              <a:buFont typeface="Wingdings" pitchFamily="2" charset="2"/>
              <a:buChar char="v"/>
              <a:defRPr/>
            </a:pPr>
            <a:r>
              <a:rPr lang="es-ES" sz="1200" dirty="0">
                <a:latin typeface="Calibri" pitchFamily="34" charset="0"/>
              </a:rPr>
              <a:t> Institucionalización. </a:t>
            </a:r>
          </a:p>
          <a:p>
            <a:pPr marL="1200150" lvl="2" indent="-285750">
              <a:spcBef>
                <a:spcPts val="150"/>
              </a:spcBef>
              <a:buClr>
                <a:srgbClr val="C00000"/>
              </a:buClr>
              <a:buFont typeface="Wingdings" pitchFamily="2" charset="2"/>
              <a:buChar char="v"/>
              <a:defRPr/>
            </a:pPr>
            <a:r>
              <a:rPr lang="es-ES" sz="1200" dirty="0">
                <a:latin typeface="Calibri" pitchFamily="34" charset="0"/>
              </a:rPr>
              <a:t>Descuido en su </a:t>
            </a:r>
            <a:r>
              <a:rPr lang="es-ES" sz="1200" dirty="0" err="1">
                <a:latin typeface="Calibri" pitchFamily="34" charset="0"/>
              </a:rPr>
              <a:t>autocuidado</a:t>
            </a:r>
            <a:r>
              <a:rPr lang="es-ES" sz="1200" dirty="0">
                <a:latin typeface="Calibri" pitchFamily="34" charset="0"/>
              </a:rPr>
              <a:t>  (aseo, comida, cumplimento terapéutico, etc..).</a:t>
            </a:r>
          </a:p>
          <a:p>
            <a:pPr marL="1200150" lvl="2" indent="-285750">
              <a:spcBef>
                <a:spcPts val="150"/>
              </a:spcBef>
              <a:buClr>
                <a:srgbClr val="C00000"/>
              </a:buClr>
              <a:buFont typeface="Wingdings" pitchFamily="2" charset="2"/>
              <a:buChar char="v"/>
              <a:defRPr/>
            </a:pPr>
            <a:r>
              <a:rPr lang="es-ES" sz="1200" dirty="0">
                <a:latin typeface="Calibri" pitchFamily="34" charset="0"/>
              </a:rPr>
              <a:t> Miedos: perder su autonomía, incertidumbre hacia el futuro, disminución  de la autoestima, morir en soledad. 	      	</a:t>
            </a:r>
          </a:p>
          <a:p>
            <a:pPr marL="742950" lvl="1" indent="-285750">
              <a:spcBef>
                <a:spcPts val="150"/>
              </a:spcBef>
              <a:buClr>
                <a:srgbClr val="C00000"/>
              </a:buClr>
              <a:buFont typeface="Arial" charset="0"/>
              <a:buChar char="•"/>
              <a:defRPr/>
            </a:pPr>
            <a:r>
              <a:rPr lang="es-ES" sz="1200" b="1" dirty="0">
                <a:latin typeface="Calibri" pitchFamily="34" charset="0"/>
              </a:rPr>
              <a:t>Positivas</a:t>
            </a:r>
            <a:r>
              <a:rPr lang="es-ES" sz="1200" dirty="0">
                <a:latin typeface="Calibri" pitchFamily="34" charset="0"/>
              </a:rPr>
              <a:t>: Libertad: Elección tipo de vida.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a:ln>
            <a:solidFill>
              <a:schemeClr val="tx2">
                <a:lumMod val="75000"/>
              </a:schemeClr>
            </a:solidFill>
          </a:ln>
        </p:spPr>
        <p:txBody>
          <a:bodyPr>
            <a:normAutofit/>
          </a:bodyPr>
          <a:lstStyle/>
          <a:p>
            <a:r>
              <a:rPr lang="es-ES" sz="1800" b="1" dirty="0">
                <a:solidFill>
                  <a:schemeClr val="tx2">
                    <a:lumMod val="75000"/>
                  </a:schemeClr>
                </a:solidFill>
              </a:rPr>
              <a:t>ENVEJECIMIENTO ACTIVO Y SALUDABLE</a:t>
            </a:r>
            <a:br>
              <a:rPr lang="es-ES" sz="1800" b="1" dirty="0">
                <a:solidFill>
                  <a:schemeClr val="tx2">
                    <a:lumMod val="75000"/>
                  </a:schemeClr>
                </a:solidFill>
              </a:rPr>
            </a:br>
            <a:r>
              <a:rPr lang="es-ES" sz="1800" b="1" dirty="0">
                <a:solidFill>
                  <a:schemeClr val="tx2">
                    <a:lumMod val="75000"/>
                  </a:schemeClr>
                </a:solidFill>
              </a:rPr>
              <a:t>Programa de Promoción de la Salud y Prevención de la Dependencia</a:t>
            </a:r>
            <a:endParaRPr lang="es-ES" sz="1800" dirty="0">
              <a:solidFill>
                <a:schemeClr val="tx2">
                  <a:lumMod val="75000"/>
                </a:schemeClr>
              </a:solidFill>
            </a:endParaRPr>
          </a:p>
        </p:txBody>
      </p:sp>
      <p:sp>
        <p:nvSpPr>
          <p:cNvPr id="3" name="2 Marcador de contenido"/>
          <p:cNvSpPr>
            <a:spLocks noGrp="1"/>
          </p:cNvSpPr>
          <p:nvPr>
            <p:ph idx="1"/>
          </p:nvPr>
        </p:nvSpPr>
        <p:spPr>
          <a:xfrm>
            <a:off x="0" y="1412776"/>
            <a:ext cx="8568952" cy="4248472"/>
          </a:xfrm>
        </p:spPr>
        <p:txBody>
          <a:bodyPr>
            <a:normAutofit/>
          </a:bodyPr>
          <a:lstStyle/>
          <a:p>
            <a:pPr>
              <a:buClr>
                <a:srgbClr val="C00000"/>
              </a:buClr>
            </a:pPr>
            <a:endParaRPr lang="es-ES" sz="2400" b="1" dirty="0" smtClean="0">
              <a:solidFill>
                <a:schemeClr val="tx2">
                  <a:lumMod val="75000"/>
                </a:schemeClr>
              </a:solidFill>
            </a:endParaRPr>
          </a:p>
          <a:p>
            <a:pPr>
              <a:buClr>
                <a:srgbClr val="C00000"/>
              </a:buClr>
            </a:pPr>
            <a:r>
              <a:rPr lang="es-ES" sz="2400" b="1" dirty="0" smtClean="0">
                <a:solidFill>
                  <a:schemeClr val="tx2">
                    <a:lumMod val="75000"/>
                  </a:schemeClr>
                </a:solidFill>
              </a:rPr>
              <a:t>SITUACIÓN ACTUAL: </a:t>
            </a:r>
          </a:p>
          <a:p>
            <a:pPr lvl="1">
              <a:buClr>
                <a:srgbClr val="C00000"/>
              </a:buClr>
            </a:pPr>
            <a:r>
              <a:rPr lang="es-ES" sz="2000" dirty="0" smtClean="0"/>
              <a:t>Demografía de la población: proyecciones poblacionales.</a:t>
            </a:r>
          </a:p>
          <a:p>
            <a:pPr lvl="1">
              <a:buClr>
                <a:srgbClr val="C00000"/>
              </a:buClr>
            </a:pPr>
            <a:r>
              <a:rPr lang="es-ES" sz="2000" dirty="0" smtClean="0"/>
              <a:t>Esperanza de vida y proyección.</a:t>
            </a:r>
          </a:p>
          <a:p>
            <a:pPr lvl="1">
              <a:buClr>
                <a:srgbClr val="C00000"/>
              </a:buClr>
            </a:pPr>
            <a:r>
              <a:rPr lang="es-ES" sz="2000" dirty="0" smtClean="0"/>
              <a:t>Esperanza de vida de buena salud.</a:t>
            </a:r>
          </a:p>
          <a:p>
            <a:pPr lvl="1">
              <a:buClr>
                <a:srgbClr val="C00000"/>
              </a:buClr>
            </a:pPr>
            <a:r>
              <a:rPr lang="es-ES" sz="2000" dirty="0" smtClean="0"/>
              <a:t>Transición demográfica.</a:t>
            </a:r>
          </a:p>
          <a:p>
            <a:pPr lvl="1">
              <a:buClr>
                <a:srgbClr val="C00000"/>
              </a:buClr>
            </a:pPr>
            <a:r>
              <a:rPr lang="es-ES" sz="2000" dirty="0" smtClean="0"/>
              <a:t>Transición epidemiológica.</a:t>
            </a:r>
          </a:p>
          <a:p>
            <a:pPr lvl="1">
              <a:buClr>
                <a:srgbClr val="C00000"/>
              </a:buClr>
            </a:pPr>
            <a:r>
              <a:rPr lang="es-ES" sz="2000" dirty="0" smtClean="0"/>
              <a:t>Enfermedades crónicas.</a:t>
            </a:r>
          </a:p>
          <a:p>
            <a:pPr lvl="1">
              <a:buClr>
                <a:srgbClr val="C00000"/>
              </a:buClr>
            </a:pPr>
            <a:r>
              <a:rPr lang="es-ES" sz="2000" dirty="0" smtClean="0"/>
              <a:t>Coste demográfico.</a:t>
            </a:r>
            <a:endParaRPr lang="es-ES" sz="2000" dirty="0"/>
          </a:p>
          <a:p>
            <a:pPr lvl="1">
              <a:buClr>
                <a:srgbClr val="C00000"/>
              </a:buClr>
            </a:pPr>
            <a:r>
              <a:rPr lang="es-ES" sz="2000" dirty="0" smtClean="0"/>
              <a:t>Coste </a:t>
            </a:r>
            <a:r>
              <a:rPr lang="es-ES" sz="2000" dirty="0" err="1" smtClean="0"/>
              <a:t>sociosanitario</a:t>
            </a:r>
            <a:r>
              <a:rPr lang="es-ES" sz="2000" dirty="0" smtClean="0"/>
              <a:t>.</a:t>
            </a:r>
            <a:endParaRPr lang="es-ES" sz="2000" dirty="0"/>
          </a:p>
          <a:p>
            <a:pPr marL="457200" lvl="1" indent="0">
              <a:buClr>
                <a:srgbClr val="C00000"/>
              </a:buClr>
              <a:buNone/>
            </a:pPr>
            <a:endParaRPr lang="es-ES" sz="2000" dirty="0"/>
          </a:p>
          <a:p>
            <a:pPr marL="457200" lvl="1" indent="0">
              <a:buClr>
                <a:srgbClr val="C00000"/>
              </a:buClr>
              <a:buNone/>
            </a:pPr>
            <a:endParaRPr lang="es-ES" sz="2000" dirty="0" smtClean="0"/>
          </a:p>
          <a:p>
            <a:pPr lvl="1">
              <a:buClr>
                <a:srgbClr val="C00000"/>
              </a:buClr>
              <a:buNone/>
            </a:pPr>
            <a:endParaRPr lang="es-ES" sz="2000" dirty="0" smtClean="0">
              <a:solidFill>
                <a:schemeClr val="tx2">
                  <a:lumMod val="75000"/>
                </a:schemeClr>
              </a:solidFill>
            </a:endParaRPr>
          </a:p>
        </p:txBody>
      </p:sp>
      <p:sp>
        <p:nvSpPr>
          <p:cNvPr id="5" name="4 Marcador de número de diapositiva"/>
          <p:cNvSpPr>
            <a:spLocks noGrp="1"/>
          </p:cNvSpPr>
          <p:nvPr>
            <p:ph type="sldNum" sz="quarter" idx="12"/>
          </p:nvPr>
        </p:nvSpPr>
        <p:spPr/>
        <p:txBody>
          <a:bodyPr/>
          <a:lstStyle/>
          <a:p>
            <a:fld id="{4B2E46F5-2B39-41C9-93F4-6582E9DFCF60}" type="slidenum">
              <a:rPr lang="es-ES" b="1" smtClean="0"/>
              <a:pPr/>
              <a:t>2</a:t>
            </a:fld>
            <a:endParaRPr lang="es-ES" b="1" dirty="0"/>
          </a:p>
        </p:txBody>
      </p:sp>
      <p:pic>
        <p:nvPicPr>
          <p:cNvPr id="108545" name="Picture 1"/>
          <p:cNvPicPr>
            <a:picLocks noChangeAspect="1" noChangeArrowheads="1"/>
          </p:cNvPicPr>
          <p:nvPr/>
        </p:nvPicPr>
        <p:blipFill>
          <a:blip r:embed="rId3" cstate="print"/>
          <a:srcRect l="12791" t="13652" r="32059" b="12672"/>
          <a:stretch>
            <a:fillRect/>
          </a:stretch>
        </p:blipFill>
        <p:spPr bwMode="auto">
          <a:xfrm>
            <a:off x="4788024" y="2708920"/>
            <a:ext cx="4097713" cy="3468902"/>
          </a:xfrm>
          <a:prstGeom prst="rect">
            <a:avLst/>
          </a:prstGeom>
          <a:noFill/>
          <a:ln w="9525">
            <a:noFill/>
            <a:miter lim="800000"/>
            <a:headEnd/>
            <a:tailEnd/>
          </a:ln>
        </p:spPr>
      </p:pic>
    </p:spTree>
    <p:extLst>
      <p:ext uri="{BB962C8B-B14F-4D97-AF65-F5344CB8AC3E}">
        <p14:creationId xmlns="" xmlns:p14="http://schemas.microsoft.com/office/powerpoint/2010/main" val="3718661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388" y="0"/>
            <a:ext cx="8785225" cy="1052513"/>
          </a:xfrm>
          <a:ln>
            <a:solidFill>
              <a:schemeClr val="tx2">
                <a:lumMod val="75000"/>
              </a:schemeClr>
            </a:solidFill>
          </a:ln>
        </p:spPr>
        <p:txBody>
          <a:bodyPr>
            <a:normAutofit/>
          </a:bodyPr>
          <a:lstStyle/>
          <a:p>
            <a:pPr eaLnBrk="1" hangingPunct="1">
              <a:defRPr/>
            </a:pPr>
            <a:r>
              <a:rPr lang="es-ES" sz="2400" dirty="0" smtClean="0">
                <a:solidFill>
                  <a:srgbClr val="17375E"/>
                </a:solidFill>
              </a:rPr>
              <a:t>UNIDAD DIDÁCTICA 2.- </a:t>
            </a:r>
            <a:r>
              <a:rPr lang="es-ES" sz="2400" b="1" i="1" dirty="0" smtClean="0">
                <a:solidFill>
                  <a:srgbClr val="C00000"/>
                </a:solidFill>
              </a:rPr>
              <a:t>BIENESTAR PSICOSOCIAL</a:t>
            </a:r>
            <a:r>
              <a:rPr lang="es-ES" sz="2400" i="1" dirty="0" smtClean="0">
                <a:solidFill>
                  <a:srgbClr val="C00000"/>
                </a:solidFill>
              </a:rPr>
              <a:t>: </a:t>
            </a:r>
            <a:br>
              <a:rPr lang="es-ES" sz="2400" i="1" dirty="0" smtClean="0">
                <a:solidFill>
                  <a:srgbClr val="C00000"/>
                </a:solidFill>
              </a:rPr>
            </a:br>
            <a:r>
              <a:rPr lang="es-ES" sz="2400" i="1" dirty="0" smtClean="0">
                <a:solidFill>
                  <a:srgbClr val="C00000"/>
                </a:solidFill>
              </a:rPr>
              <a:t>c)</a:t>
            </a:r>
            <a:r>
              <a:rPr lang="es-ES" sz="2400" b="1" i="1" dirty="0" smtClean="0">
                <a:solidFill>
                  <a:srgbClr val="C00000"/>
                </a:solidFill>
              </a:rPr>
              <a:t> PREVENCIÓN DE LA SOLEDAD</a:t>
            </a:r>
          </a:p>
        </p:txBody>
      </p:sp>
      <p:sp>
        <p:nvSpPr>
          <p:cNvPr id="4099" name="2 Marcador de contenido"/>
          <p:cNvSpPr>
            <a:spLocks noGrp="1"/>
          </p:cNvSpPr>
          <p:nvPr>
            <p:ph idx="1"/>
          </p:nvPr>
        </p:nvSpPr>
        <p:spPr>
          <a:xfrm>
            <a:off x="179388" y="1773238"/>
            <a:ext cx="8964612" cy="4886325"/>
          </a:xfrm>
        </p:spPr>
        <p:txBody>
          <a:bodyPr/>
          <a:lstStyle/>
          <a:p>
            <a:pPr marL="457200" indent="-457200" eaLnBrk="1" hangingPunct="1">
              <a:lnSpc>
                <a:spcPct val="125000"/>
              </a:lnSpc>
              <a:buClr>
                <a:srgbClr val="C00000"/>
              </a:buClr>
              <a:buFont typeface="Calibri" pitchFamily="34" charset="0"/>
              <a:buAutoNum type="arabicParenR" startAt="7"/>
            </a:pPr>
            <a:endParaRPr lang="es-ES" sz="1600" smtClean="0"/>
          </a:p>
          <a:p>
            <a:pPr marL="457200" indent="-457200" eaLnBrk="1" hangingPunct="1">
              <a:lnSpc>
                <a:spcPct val="125000"/>
              </a:lnSpc>
              <a:buClr>
                <a:srgbClr val="C00000"/>
              </a:buClr>
              <a:buFont typeface="Calibri" pitchFamily="34" charset="0"/>
              <a:buAutoNum type="arabicParenR" startAt="7"/>
            </a:pPr>
            <a:endParaRPr lang="es-ES" sz="1600" smtClean="0"/>
          </a:p>
          <a:p>
            <a:pPr marL="457200" indent="-457200" eaLnBrk="1" hangingPunct="1">
              <a:buClr>
                <a:srgbClr val="C00000"/>
              </a:buClr>
              <a:buFont typeface="Arial" charset="0"/>
              <a:buNone/>
            </a:pPr>
            <a:endParaRPr lang="es-ES" sz="2000" smtClean="0"/>
          </a:p>
        </p:txBody>
      </p:sp>
      <p:sp>
        <p:nvSpPr>
          <p:cNvPr id="4" name="3 Marcador de número de diapositiva"/>
          <p:cNvSpPr>
            <a:spLocks noGrp="1"/>
          </p:cNvSpPr>
          <p:nvPr>
            <p:ph type="sldNum" sz="quarter" idx="12"/>
          </p:nvPr>
        </p:nvSpPr>
        <p:spPr/>
        <p:txBody>
          <a:bodyPr/>
          <a:lstStyle/>
          <a:p>
            <a:pPr>
              <a:defRPr/>
            </a:pPr>
            <a:fld id="{4D1917CA-03EA-43B3-846E-2BC7BD05B9C4}" type="slidenum">
              <a:rPr lang="es-ES"/>
              <a:pPr>
                <a:defRPr/>
              </a:pPr>
              <a:t>20</a:t>
            </a:fld>
            <a:endParaRPr lang="es-ES"/>
          </a:p>
        </p:txBody>
      </p:sp>
      <p:sp>
        <p:nvSpPr>
          <p:cNvPr id="4101" name="2 Marcador de contenido"/>
          <p:cNvSpPr txBox="1">
            <a:spLocks/>
          </p:cNvSpPr>
          <p:nvPr/>
        </p:nvSpPr>
        <p:spPr bwMode="auto">
          <a:xfrm>
            <a:off x="0" y="1196975"/>
            <a:ext cx="9144000" cy="5445125"/>
          </a:xfrm>
          <a:prstGeom prst="rect">
            <a:avLst/>
          </a:prstGeom>
          <a:noFill/>
          <a:ln w="9525">
            <a:noFill/>
            <a:miter lim="800000"/>
            <a:headEnd/>
            <a:tailEnd/>
          </a:ln>
        </p:spPr>
        <p:txBody>
          <a:bodyPr/>
          <a:lstStyle/>
          <a:p>
            <a:pPr marL="742950" lvl="1" indent="-285750">
              <a:lnSpc>
                <a:spcPct val="120000"/>
              </a:lnSpc>
              <a:spcBef>
                <a:spcPct val="20000"/>
              </a:spcBef>
              <a:buClr>
                <a:srgbClr val="C00000"/>
              </a:buClr>
              <a:buFont typeface="Arial" charset="0"/>
              <a:buNone/>
            </a:pPr>
            <a:endParaRPr lang="es-ES" sz="1200" dirty="0">
              <a:solidFill>
                <a:srgbClr val="C00000"/>
              </a:solidFill>
              <a:latin typeface="Calibri" pitchFamily="34" charset="0"/>
            </a:endParaRPr>
          </a:p>
          <a:p>
            <a:pPr marL="342900" indent="-342900">
              <a:lnSpc>
                <a:spcPct val="120000"/>
              </a:lnSpc>
              <a:spcBef>
                <a:spcPts val="200"/>
              </a:spcBef>
              <a:buClr>
                <a:srgbClr val="C00000"/>
              </a:buClr>
              <a:buSzPct val="120000"/>
              <a:buFont typeface="Arial" charset="0"/>
              <a:buChar char="•"/>
            </a:pPr>
            <a:r>
              <a:rPr lang="es-ES" sz="1200" b="1" dirty="0">
                <a:solidFill>
                  <a:schemeClr val="tx2"/>
                </a:solidFill>
                <a:latin typeface="Calibri" pitchFamily="34" charset="0"/>
              </a:rPr>
              <a:t>Instrumentos para medir la soledad:</a:t>
            </a:r>
          </a:p>
          <a:p>
            <a:pPr marL="742950" lvl="1" indent="-285750">
              <a:lnSpc>
                <a:spcPct val="120000"/>
              </a:lnSpc>
              <a:spcBef>
                <a:spcPts val="200"/>
              </a:spcBef>
              <a:buClr>
                <a:srgbClr val="C00000"/>
              </a:buClr>
              <a:buFont typeface="Wingdings" pitchFamily="2" charset="2"/>
              <a:buChar char="v"/>
            </a:pPr>
            <a:r>
              <a:rPr lang="en-US" sz="1200" b="1" dirty="0" err="1">
                <a:latin typeface="Calibri" pitchFamily="34" charset="0"/>
              </a:rPr>
              <a:t>Escala</a:t>
            </a:r>
            <a:r>
              <a:rPr lang="en-US" sz="1200" b="1" dirty="0">
                <a:latin typeface="Calibri" pitchFamily="34" charset="0"/>
              </a:rPr>
              <a:t> Este I: </a:t>
            </a:r>
            <a:r>
              <a:rPr lang="en-US" sz="1200" b="1" dirty="0" err="1">
                <a:latin typeface="Calibri" pitchFamily="34" charset="0"/>
              </a:rPr>
              <a:t>m</a:t>
            </a:r>
            <a:r>
              <a:rPr lang="en-US" sz="1200" dirty="0" err="1">
                <a:latin typeface="Calibri" pitchFamily="34" charset="0"/>
              </a:rPr>
              <a:t>ide</a:t>
            </a:r>
            <a:r>
              <a:rPr lang="en-US" sz="1200" dirty="0">
                <a:latin typeface="Calibri" pitchFamily="34" charset="0"/>
              </a:rPr>
              <a:t> la </a:t>
            </a:r>
            <a:r>
              <a:rPr lang="en-US" sz="1200" dirty="0" err="1">
                <a:latin typeface="Calibri" pitchFamily="34" charset="0"/>
              </a:rPr>
              <a:t>soledad</a:t>
            </a:r>
            <a:r>
              <a:rPr lang="en-US" sz="1200" dirty="0">
                <a:latin typeface="Calibri" pitchFamily="34" charset="0"/>
              </a:rPr>
              <a:t> </a:t>
            </a:r>
            <a:r>
              <a:rPr lang="en-US" sz="1200" dirty="0" err="1">
                <a:latin typeface="Calibri" pitchFamily="34" charset="0"/>
              </a:rPr>
              <a:t>conyugal</a:t>
            </a:r>
            <a:r>
              <a:rPr lang="en-US" sz="1200" dirty="0">
                <a:latin typeface="Calibri" pitchFamily="34" charset="0"/>
              </a:rPr>
              <a:t>, familiar,  </a:t>
            </a:r>
            <a:r>
              <a:rPr lang="en-US" sz="1200" dirty="0" err="1">
                <a:latin typeface="Calibri" pitchFamily="34" charset="0"/>
              </a:rPr>
              <a:t>existencial</a:t>
            </a:r>
            <a:r>
              <a:rPr lang="en-US" sz="1200" dirty="0">
                <a:latin typeface="Calibri" pitchFamily="34" charset="0"/>
              </a:rPr>
              <a:t> y social), (Rubio y Aleixandre, 1999; Rubio, 2000;Rubio y Aleixandre, 2001)</a:t>
            </a:r>
          </a:p>
          <a:p>
            <a:pPr marL="742950" lvl="1" indent="-285750">
              <a:lnSpc>
                <a:spcPct val="120000"/>
              </a:lnSpc>
              <a:spcBef>
                <a:spcPts val="200"/>
              </a:spcBef>
              <a:buClr>
                <a:srgbClr val="C00000"/>
              </a:buClr>
              <a:buFont typeface="Wingdings" pitchFamily="2" charset="2"/>
              <a:buChar char="v"/>
            </a:pPr>
            <a:r>
              <a:rPr lang="en-US" sz="1200" b="1" dirty="0" err="1">
                <a:latin typeface="Calibri" pitchFamily="34" charset="0"/>
              </a:rPr>
              <a:t>Escala</a:t>
            </a:r>
            <a:r>
              <a:rPr lang="en-US" sz="1200" b="1" dirty="0">
                <a:latin typeface="Calibri" pitchFamily="34" charset="0"/>
              </a:rPr>
              <a:t> Este II: </a:t>
            </a:r>
            <a:r>
              <a:rPr lang="en-US" sz="1200" dirty="0" err="1">
                <a:latin typeface="Calibri" pitchFamily="34" charset="0"/>
              </a:rPr>
              <a:t>además</a:t>
            </a:r>
            <a:r>
              <a:rPr lang="en-US" sz="1200" dirty="0">
                <a:latin typeface="Calibri" pitchFamily="34" charset="0"/>
              </a:rPr>
              <a:t>, </a:t>
            </a:r>
            <a:r>
              <a:rPr lang="en-US" sz="1200" dirty="0" err="1">
                <a:latin typeface="Calibri" pitchFamily="34" charset="0"/>
              </a:rPr>
              <a:t>profundiza</a:t>
            </a:r>
            <a:r>
              <a:rPr lang="en-US" sz="1200" dirty="0">
                <a:latin typeface="Calibri" pitchFamily="34" charset="0"/>
              </a:rPr>
              <a:t> en la </a:t>
            </a:r>
            <a:r>
              <a:rPr lang="en-US" sz="1200" dirty="0" err="1">
                <a:latin typeface="Calibri" pitchFamily="34" charset="0"/>
              </a:rPr>
              <a:t>evaluación</a:t>
            </a:r>
            <a:r>
              <a:rPr lang="en-US" sz="1200" dirty="0">
                <a:latin typeface="Calibri" pitchFamily="34" charset="0"/>
              </a:rPr>
              <a:t> de Soledad Social. (Rubio, </a:t>
            </a:r>
            <a:r>
              <a:rPr lang="en-US" sz="1200" dirty="0" err="1">
                <a:latin typeface="Calibri" pitchFamily="34" charset="0"/>
              </a:rPr>
              <a:t>Pinel</a:t>
            </a:r>
            <a:r>
              <a:rPr lang="en-US" sz="1200" dirty="0">
                <a:latin typeface="Calibri" pitchFamily="34" charset="0"/>
              </a:rPr>
              <a:t> y Rubio, 2010)</a:t>
            </a:r>
            <a:endParaRPr lang="es-ES" sz="1200" b="1" dirty="0">
              <a:solidFill>
                <a:schemeClr val="tx2"/>
              </a:solidFill>
              <a:latin typeface="Calibri" pitchFamily="34" charset="0"/>
            </a:endParaRPr>
          </a:p>
          <a:p>
            <a:pPr marL="742950" lvl="1" indent="-285750">
              <a:lnSpc>
                <a:spcPct val="120000"/>
              </a:lnSpc>
              <a:spcBef>
                <a:spcPts val="200"/>
              </a:spcBef>
              <a:buClr>
                <a:srgbClr val="C00000"/>
              </a:buClr>
              <a:buFont typeface="Wingdings" pitchFamily="2" charset="2"/>
              <a:buChar char="v"/>
            </a:pPr>
            <a:r>
              <a:rPr lang="en-US" sz="1200" b="1" dirty="0" err="1">
                <a:latin typeface="Calibri" pitchFamily="34" charset="0"/>
              </a:rPr>
              <a:t>Escala</a:t>
            </a:r>
            <a:r>
              <a:rPr lang="en-US" sz="1200" b="1" dirty="0">
                <a:latin typeface="Calibri" pitchFamily="34" charset="0"/>
              </a:rPr>
              <a:t> SESLA</a:t>
            </a:r>
            <a:r>
              <a:rPr lang="en-US" sz="1200" dirty="0">
                <a:latin typeface="Calibri" pitchFamily="34" charset="0"/>
              </a:rPr>
              <a:t>: </a:t>
            </a:r>
            <a:r>
              <a:rPr lang="en-US" sz="1200" dirty="0" err="1">
                <a:latin typeface="Calibri" pitchFamily="34" charset="0"/>
              </a:rPr>
              <a:t>evalúa</a:t>
            </a:r>
            <a:r>
              <a:rPr lang="en-US" sz="1200" dirty="0">
                <a:latin typeface="Calibri" pitchFamily="34" charset="0"/>
              </a:rPr>
              <a:t> la </a:t>
            </a:r>
            <a:r>
              <a:rPr lang="en-US" sz="1200" dirty="0" err="1">
                <a:latin typeface="Calibri" pitchFamily="34" charset="0"/>
              </a:rPr>
              <a:t>soledad</a:t>
            </a:r>
            <a:r>
              <a:rPr lang="en-US" sz="1200" dirty="0">
                <a:latin typeface="Calibri" pitchFamily="34" charset="0"/>
              </a:rPr>
              <a:t> social y </a:t>
            </a:r>
            <a:r>
              <a:rPr lang="en-US" sz="1200" dirty="0" err="1">
                <a:latin typeface="Calibri" pitchFamily="34" charset="0"/>
              </a:rPr>
              <a:t>emocional</a:t>
            </a:r>
            <a:r>
              <a:rPr lang="en-US" sz="1200" dirty="0">
                <a:latin typeface="Calibri" pitchFamily="34" charset="0"/>
              </a:rPr>
              <a:t> en los </a:t>
            </a:r>
            <a:r>
              <a:rPr lang="en-US" sz="1200" dirty="0" err="1">
                <a:latin typeface="Calibri" pitchFamily="34" charset="0"/>
              </a:rPr>
              <a:t>ámbitos</a:t>
            </a:r>
            <a:r>
              <a:rPr lang="en-US" sz="1200" dirty="0">
                <a:latin typeface="Calibri" pitchFamily="34" charset="0"/>
              </a:rPr>
              <a:t> social, familiar y </a:t>
            </a:r>
            <a:r>
              <a:rPr lang="en-US" sz="1200" dirty="0" err="1">
                <a:latin typeface="Calibri" pitchFamily="34" charset="0"/>
              </a:rPr>
              <a:t>romántico</a:t>
            </a:r>
            <a:r>
              <a:rPr lang="en-US" sz="1200" dirty="0">
                <a:latin typeface="Calibri" pitchFamily="34" charset="0"/>
              </a:rPr>
              <a:t>. (</a:t>
            </a:r>
            <a:r>
              <a:rPr lang="en-US" sz="1200" dirty="0" err="1">
                <a:latin typeface="Calibri" pitchFamily="34" charset="0"/>
              </a:rPr>
              <a:t>DiTomasso</a:t>
            </a:r>
            <a:r>
              <a:rPr lang="en-US" sz="1200" dirty="0">
                <a:latin typeface="Calibri" pitchFamily="34" charset="0"/>
              </a:rPr>
              <a:t> y Spinner 1993)</a:t>
            </a:r>
          </a:p>
          <a:p>
            <a:pPr marL="742950" lvl="1" indent="-285750">
              <a:lnSpc>
                <a:spcPct val="120000"/>
              </a:lnSpc>
              <a:spcBef>
                <a:spcPts val="200"/>
              </a:spcBef>
              <a:buClr>
                <a:srgbClr val="C00000"/>
              </a:buClr>
              <a:buFont typeface="Wingdings" pitchFamily="2" charset="2"/>
              <a:buChar char="v"/>
            </a:pPr>
            <a:r>
              <a:rPr lang="en-US" sz="1200" b="1" dirty="0" err="1">
                <a:latin typeface="Calibri" pitchFamily="34" charset="0"/>
              </a:rPr>
              <a:t>Escala</a:t>
            </a:r>
            <a:r>
              <a:rPr lang="en-US" sz="1200" b="1" dirty="0">
                <a:latin typeface="Calibri" pitchFamily="34" charset="0"/>
              </a:rPr>
              <a:t> UCLA</a:t>
            </a:r>
            <a:r>
              <a:rPr lang="en-US" sz="1200" dirty="0">
                <a:latin typeface="Calibri" pitchFamily="34" charset="0"/>
              </a:rPr>
              <a:t>: </a:t>
            </a:r>
            <a:r>
              <a:rPr lang="en-US" sz="1200" dirty="0" err="1">
                <a:latin typeface="Calibri" pitchFamily="34" charset="0"/>
              </a:rPr>
              <a:t>evalúa</a:t>
            </a:r>
            <a:r>
              <a:rPr lang="en-US" sz="1200" dirty="0">
                <a:latin typeface="Calibri" pitchFamily="34" charset="0"/>
              </a:rPr>
              <a:t> la </a:t>
            </a:r>
            <a:r>
              <a:rPr lang="en-US" sz="1200" dirty="0" err="1">
                <a:latin typeface="Calibri" pitchFamily="34" charset="0"/>
              </a:rPr>
              <a:t>intensidad</a:t>
            </a:r>
            <a:r>
              <a:rPr lang="en-US" sz="1200" dirty="0">
                <a:latin typeface="Calibri" pitchFamily="34" charset="0"/>
              </a:rPr>
              <a:t> de la </a:t>
            </a:r>
            <a:r>
              <a:rPr lang="en-US" sz="1200" dirty="0" err="1">
                <a:latin typeface="Calibri" pitchFamily="34" charset="0"/>
              </a:rPr>
              <a:t>soledad</a:t>
            </a:r>
            <a:r>
              <a:rPr lang="en-US" sz="1200" dirty="0">
                <a:latin typeface="Calibri" pitchFamily="34" charset="0"/>
              </a:rPr>
              <a:t>, </a:t>
            </a:r>
            <a:r>
              <a:rPr lang="en-US" sz="1200" dirty="0" err="1">
                <a:latin typeface="Calibri" pitchFamily="34" charset="0"/>
              </a:rPr>
              <a:t>como</a:t>
            </a:r>
            <a:r>
              <a:rPr lang="en-US" sz="1200" dirty="0">
                <a:latin typeface="Calibri" pitchFamily="34" charset="0"/>
              </a:rPr>
              <a:t> </a:t>
            </a:r>
            <a:r>
              <a:rPr lang="en-US" sz="1200" dirty="0" err="1">
                <a:latin typeface="Calibri" pitchFamily="34" charset="0"/>
              </a:rPr>
              <a:t>déficits</a:t>
            </a:r>
            <a:r>
              <a:rPr lang="en-US" sz="1200" dirty="0">
                <a:latin typeface="Calibri" pitchFamily="34" charset="0"/>
              </a:rPr>
              <a:t> </a:t>
            </a:r>
            <a:r>
              <a:rPr lang="en-US" sz="1200" dirty="0" err="1">
                <a:latin typeface="Calibri" pitchFamily="34" charset="0"/>
              </a:rPr>
              <a:t>relacionales</a:t>
            </a:r>
            <a:r>
              <a:rPr lang="en-US" sz="1200" dirty="0">
                <a:latin typeface="Calibri" pitchFamily="34" charset="0"/>
              </a:rPr>
              <a:t> de la persona. (</a:t>
            </a:r>
            <a:r>
              <a:rPr lang="en-US" sz="1200" i="1" dirty="0">
                <a:latin typeface="Calibri" pitchFamily="34" charset="0"/>
              </a:rPr>
              <a:t>University of California Los Angeles Loneliness Scale</a:t>
            </a:r>
            <a:r>
              <a:rPr lang="en-US" sz="1200" dirty="0">
                <a:latin typeface="Calibri" pitchFamily="34" charset="0"/>
              </a:rPr>
              <a:t>, Russell, </a:t>
            </a:r>
            <a:r>
              <a:rPr lang="en-US" sz="1200" dirty="0" err="1">
                <a:latin typeface="Calibri" pitchFamily="34" charset="0"/>
              </a:rPr>
              <a:t>Peplau</a:t>
            </a:r>
            <a:r>
              <a:rPr lang="en-US" sz="1200" dirty="0">
                <a:latin typeface="Calibri" pitchFamily="34" charset="0"/>
              </a:rPr>
              <a:t> y </a:t>
            </a:r>
            <a:r>
              <a:rPr lang="en-US" sz="1200" dirty="0" err="1">
                <a:latin typeface="Calibri" pitchFamily="34" charset="0"/>
              </a:rPr>
              <a:t>Cutrona</a:t>
            </a:r>
            <a:r>
              <a:rPr lang="en-US" sz="1200" dirty="0">
                <a:latin typeface="Calibri" pitchFamily="34" charset="0"/>
              </a:rPr>
              <a:t>, 1980).</a:t>
            </a:r>
          </a:p>
          <a:p>
            <a:pPr marL="742950" lvl="1" indent="-285750">
              <a:lnSpc>
                <a:spcPct val="120000"/>
              </a:lnSpc>
              <a:spcBef>
                <a:spcPts val="200"/>
              </a:spcBef>
              <a:buClr>
                <a:srgbClr val="C00000"/>
              </a:buClr>
            </a:pPr>
            <a:endParaRPr lang="es-ES" sz="1200" b="1" dirty="0">
              <a:solidFill>
                <a:schemeClr val="tx2"/>
              </a:solidFill>
              <a:latin typeface="Calibri" pitchFamily="34" charset="0"/>
            </a:endParaRPr>
          </a:p>
          <a:p>
            <a:pPr marL="342900" indent="-342900">
              <a:lnSpc>
                <a:spcPct val="120000"/>
              </a:lnSpc>
              <a:spcBef>
                <a:spcPts val="200"/>
              </a:spcBef>
              <a:buClr>
                <a:srgbClr val="C00000"/>
              </a:buClr>
              <a:buSzPct val="125000"/>
              <a:buFont typeface="Arial" charset="0"/>
              <a:buChar char="•"/>
            </a:pPr>
            <a:r>
              <a:rPr lang="es-ES" sz="1200" b="1" dirty="0">
                <a:solidFill>
                  <a:srgbClr val="17375E"/>
                </a:solidFill>
                <a:latin typeface="Calibri" pitchFamily="34" charset="0"/>
              </a:rPr>
              <a:t>Variables  que favorecen la prevención de la soledad:</a:t>
            </a:r>
            <a:r>
              <a:rPr lang="es-ES" sz="1200" dirty="0">
                <a:latin typeface="Calibri" pitchFamily="34" charset="0"/>
              </a:rPr>
              <a:t> </a:t>
            </a:r>
            <a:endParaRPr lang="es-ES" sz="1200" b="1" dirty="0">
              <a:solidFill>
                <a:schemeClr val="tx2"/>
              </a:solidFill>
              <a:latin typeface="Calibri" pitchFamily="34" charset="0"/>
            </a:endParaRP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La continuidad de vivir en el propio hogar (da estabilidad y seguridad y permite mantener las relaciones sociales previas). </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La vinculación al barrio es de vital importancia al satisfacer un gran número de sus necesidades (sanitarias, relaciones sociales,  ayuda y apoyo, consumo,..).</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El apoyo en las nuevas tecnologías (teléfono, internet… como estrategia de afrontar la soledad). </a:t>
            </a:r>
          </a:p>
          <a:p>
            <a:pPr marL="742950" lvl="1" indent="-285750">
              <a:lnSpc>
                <a:spcPct val="120000"/>
              </a:lnSpc>
              <a:spcBef>
                <a:spcPts val="200"/>
              </a:spcBef>
              <a:buClr>
                <a:srgbClr val="C00000"/>
              </a:buClr>
              <a:buFont typeface="Arial" charset="0"/>
              <a:buNone/>
            </a:pPr>
            <a:endParaRPr lang="es-ES" sz="1200" b="1" dirty="0">
              <a:solidFill>
                <a:srgbClr val="17375E"/>
              </a:solidFill>
              <a:latin typeface="Calibri" pitchFamily="34" charset="0"/>
            </a:endParaRPr>
          </a:p>
          <a:p>
            <a:pPr marL="342900" indent="-342900">
              <a:lnSpc>
                <a:spcPct val="120000"/>
              </a:lnSpc>
              <a:spcBef>
                <a:spcPts val="200"/>
              </a:spcBef>
              <a:buClr>
                <a:srgbClr val="C00000"/>
              </a:buClr>
              <a:buSzPct val="125000"/>
              <a:buFont typeface="Arial" charset="0"/>
              <a:buChar char="•"/>
            </a:pPr>
            <a:r>
              <a:rPr lang="es-ES" sz="1200" b="1" dirty="0">
                <a:solidFill>
                  <a:srgbClr val="17375E"/>
                </a:solidFill>
                <a:latin typeface="Calibri" pitchFamily="34" charset="0"/>
              </a:rPr>
              <a:t>Prevención de la soledad:</a:t>
            </a:r>
            <a:endParaRPr lang="es-ES" sz="1200" dirty="0">
              <a:latin typeface="Calibri" pitchFamily="34" charset="0"/>
            </a:endParaRP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Detectar precozmente  la soledad desde los servicios sociales y sanitarios, para poder actuar.</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Fortalecer los vínculos sociales existentes y  valorar la importancia del contacto indirecto.</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Favorecer una red social amplia y heterogénea, para satisfacer las necesidades sociales básicas de seguridad, pertenencia, afecto y comunicación. </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Crear programas de actividades sociales que puedan favorecer satisfactoriamente las relaciones con la familia, amigos y vecinos.</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Facilitar el aprendizaje de habilidades para mejorar la  autoestima, afrontar los problemas y prevenir  el aislamiento social.  </a:t>
            </a:r>
          </a:p>
          <a:p>
            <a:pPr marL="742950" lvl="1" indent="-285750">
              <a:lnSpc>
                <a:spcPct val="120000"/>
              </a:lnSpc>
              <a:spcBef>
                <a:spcPts val="200"/>
              </a:spcBef>
              <a:buClr>
                <a:srgbClr val="C00000"/>
              </a:buClr>
              <a:buFont typeface="Wingdings" pitchFamily="2" charset="2"/>
              <a:buChar char="v"/>
            </a:pPr>
            <a:r>
              <a:rPr lang="es-ES" sz="1200" dirty="0">
                <a:latin typeface="Calibri" pitchFamily="34" charset="0"/>
              </a:rPr>
              <a:t>Implantar protocolos de actuación para mayores frágiles con  riesgo de aislamiento social.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2 Marcador de contenido"/>
          <p:cNvSpPr>
            <a:spLocks noGrp="1"/>
          </p:cNvSpPr>
          <p:nvPr>
            <p:ph idx="1"/>
          </p:nvPr>
        </p:nvSpPr>
        <p:spPr>
          <a:xfrm>
            <a:off x="0" y="1052513"/>
            <a:ext cx="9144000" cy="5805487"/>
          </a:xfrm>
        </p:spPr>
        <p:txBody>
          <a:bodyPr/>
          <a:lstStyle/>
          <a:p>
            <a:pPr marL="457200" indent="-457200" eaLnBrk="1" hangingPunct="1">
              <a:lnSpc>
                <a:spcPct val="130000"/>
              </a:lnSpc>
              <a:spcBef>
                <a:spcPct val="0"/>
              </a:spcBef>
              <a:buClr>
                <a:srgbClr val="FF0000"/>
              </a:buClr>
              <a:buSzPct val="125000"/>
            </a:pPr>
            <a:r>
              <a:rPr lang="es-ES" sz="1200" b="1" smtClean="0">
                <a:solidFill>
                  <a:schemeClr val="tx2"/>
                </a:solidFill>
              </a:rPr>
              <a:t>La familia es el principal soporte social de los mayores</a:t>
            </a:r>
          </a:p>
          <a:p>
            <a:pPr marL="457200" indent="-457200" eaLnBrk="1" hangingPunct="1">
              <a:lnSpc>
                <a:spcPct val="130000"/>
              </a:lnSpc>
              <a:spcBef>
                <a:spcPct val="0"/>
              </a:spcBef>
              <a:buClr>
                <a:srgbClr val="FF0000"/>
              </a:buClr>
              <a:buSzPct val="125000"/>
            </a:pPr>
            <a:r>
              <a:rPr lang="es-ES" sz="1200" b="1" smtClean="0">
                <a:solidFill>
                  <a:schemeClr val="tx2"/>
                </a:solidFill>
              </a:rPr>
              <a:t>Papel de la familia:</a:t>
            </a:r>
          </a:p>
          <a:p>
            <a:pPr lvl="1" eaLnBrk="1" hangingPunct="1">
              <a:lnSpc>
                <a:spcPct val="130000"/>
              </a:lnSpc>
              <a:spcBef>
                <a:spcPct val="0"/>
              </a:spcBef>
              <a:buClr>
                <a:srgbClr val="FF0000"/>
              </a:buClr>
              <a:buFont typeface="Wingdings" pitchFamily="2" charset="2"/>
              <a:buChar char="v"/>
            </a:pPr>
            <a:r>
              <a:rPr lang="es-ES_tradnl" sz="1200" smtClean="0"/>
              <a:t>Permite la permanencia en el hogar de las personas mayores.</a:t>
            </a:r>
          </a:p>
          <a:p>
            <a:pPr lvl="1" eaLnBrk="1" hangingPunct="1">
              <a:lnSpc>
                <a:spcPct val="130000"/>
              </a:lnSpc>
              <a:spcBef>
                <a:spcPct val="0"/>
              </a:spcBef>
              <a:buClr>
                <a:srgbClr val="FF0000"/>
              </a:buClr>
              <a:buFont typeface="Wingdings" pitchFamily="2" charset="2"/>
              <a:buChar char="v"/>
            </a:pPr>
            <a:r>
              <a:rPr lang="es-ES_tradnl" sz="1200" smtClean="0"/>
              <a:t>Proporciona  sentimientos de arraigo y seguridad,  utilidad, autoestima, confianza, apoyo social y ayuda a  mantener su bienestar psicológico favoreciendo la salud.</a:t>
            </a:r>
          </a:p>
          <a:p>
            <a:pPr lvl="1" eaLnBrk="1" hangingPunct="1">
              <a:lnSpc>
                <a:spcPct val="130000"/>
              </a:lnSpc>
              <a:spcBef>
                <a:spcPct val="0"/>
              </a:spcBef>
              <a:buClr>
                <a:srgbClr val="FF0000"/>
              </a:buClr>
              <a:buFont typeface="Wingdings" pitchFamily="2" charset="2"/>
              <a:buChar char="v"/>
            </a:pPr>
            <a:r>
              <a:rPr lang="es-ES" sz="1200" smtClean="0"/>
              <a:t>Ayuda a disminuir el sentimiento de soledad.</a:t>
            </a:r>
          </a:p>
          <a:p>
            <a:pPr lvl="1" eaLnBrk="1" hangingPunct="1">
              <a:lnSpc>
                <a:spcPct val="130000"/>
              </a:lnSpc>
              <a:spcBef>
                <a:spcPct val="0"/>
              </a:spcBef>
              <a:buClr>
                <a:srgbClr val="FF0000"/>
              </a:buClr>
              <a:buFont typeface="Wingdings" pitchFamily="2" charset="2"/>
              <a:buChar char="v"/>
            </a:pPr>
            <a:r>
              <a:rPr lang="es-ES" sz="1200" smtClean="0"/>
              <a:t>Transmite  conocimientos, habilidades, valores y creencias.</a:t>
            </a:r>
          </a:p>
          <a:p>
            <a:pPr marL="457200" indent="-457200" eaLnBrk="1" hangingPunct="1">
              <a:lnSpc>
                <a:spcPct val="130000"/>
              </a:lnSpc>
              <a:spcBef>
                <a:spcPct val="0"/>
              </a:spcBef>
              <a:buClr>
                <a:srgbClr val="FF0000"/>
              </a:buClr>
            </a:pPr>
            <a:r>
              <a:rPr lang="es-ES_tradnl" sz="1200" b="1" smtClean="0">
                <a:solidFill>
                  <a:schemeClr val="tx2"/>
                </a:solidFill>
              </a:rPr>
              <a:t>Redes sociales: </a:t>
            </a:r>
            <a:r>
              <a:rPr lang="es-ES_tradnl" sz="1200" smtClean="0"/>
              <a:t>contactos personales a través de los cuales las personas mantienen su identidad social y reciben apoyo emocional, ayuda material, servicios e información. </a:t>
            </a:r>
            <a:endParaRPr lang="es-ES" sz="1200" smtClean="0"/>
          </a:p>
          <a:p>
            <a:pPr marL="457200" indent="-457200" eaLnBrk="1" hangingPunct="1">
              <a:lnSpc>
                <a:spcPct val="130000"/>
              </a:lnSpc>
              <a:spcBef>
                <a:spcPct val="0"/>
              </a:spcBef>
              <a:buClr>
                <a:srgbClr val="FF0000"/>
              </a:buClr>
            </a:pPr>
            <a:r>
              <a:rPr lang="es-ES_tradnl" sz="1200" b="1" smtClean="0">
                <a:solidFill>
                  <a:schemeClr val="tx2"/>
                </a:solidFill>
              </a:rPr>
              <a:t>Sistemas de apoyo:</a:t>
            </a:r>
            <a:r>
              <a:rPr lang="es-ES_tradnl" sz="1200" b="1" smtClean="0"/>
              <a:t> s</a:t>
            </a:r>
            <a:r>
              <a:rPr lang="es-ES_tradnl" sz="1200" smtClean="0"/>
              <a:t>on la percepción que tienen los mayores de ser atendidos y  ayudados en la solución de sus problemas y necesidades.</a:t>
            </a:r>
          </a:p>
          <a:p>
            <a:pPr lvl="1" eaLnBrk="1" hangingPunct="1">
              <a:lnSpc>
                <a:spcPct val="130000"/>
              </a:lnSpc>
              <a:spcBef>
                <a:spcPct val="0"/>
              </a:spcBef>
              <a:buClr>
                <a:srgbClr val="FF0000"/>
              </a:buClr>
              <a:buFont typeface="Wingdings" pitchFamily="2" charset="2"/>
              <a:buChar char="v"/>
            </a:pPr>
            <a:r>
              <a:rPr lang="es-ES" sz="1200" b="1" smtClean="0"/>
              <a:t>Apoyo formal:</a:t>
            </a:r>
            <a:r>
              <a:rPr lang="es-ES" sz="1200" b="1" smtClean="0">
                <a:solidFill>
                  <a:schemeClr val="tx2"/>
                </a:solidFill>
              </a:rPr>
              <a:t> </a:t>
            </a:r>
            <a:r>
              <a:rPr lang="es-ES" sz="1200" smtClean="0">
                <a:solidFill>
                  <a:schemeClr val="tx2"/>
                </a:solidFill>
              </a:rPr>
              <a:t>p</a:t>
            </a:r>
            <a:r>
              <a:rPr lang="es-ES" sz="1200" smtClean="0"/>
              <a:t>rofesionales de servicios de ayuda oficial.</a:t>
            </a:r>
          </a:p>
          <a:p>
            <a:pPr lvl="1" eaLnBrk="1" hangingPunct="1">
              <a:lnSpc>
                <a:spcPct val="130000"/>
              </a:lnSpc>
              <a:spcBef>
                <a:spcPct val="0"/>
              </a:spcBef>
              <a:buClr>
                <a:srgbClr val="FF0000"/>
              </a:buClr>
              <a:buFont typeface="Wingdings" pitchFamily="2" charset="2"/>
              <a:buChar char="v"/>
            </a:pPr>
            <a:r>
              <a:rPr lang="es-ES" sz="1200" b="1" smtClean="0"/>
              <a:t>Apoyo informal:</a:t>
            </a:r>
            <a:r>
              <a:rPr lang="es-ES" sz="1200" b="1" smtClean="0">
                <a:solidFill>
                  <a:schemeClr val="tx2"/>
                </a:solidFill>
              </a:rPr>
              <a:t> </a:t>
            </a:r>
            <a:r>
              <a:rPr lang="es-ES" sz="1200" smtClean="0"/>
              <a:t>familiares, vecinos amigos.</a:t>
            </a:r>
            <a:endParaRPr lang="es-ES_tradnl" sz="1200" smtClean="0"/>
          </a:p>
          <a:p>
            <a:pPr marL="457200" indent="-457200" eaLnBrk="1" hangingPunct="1">
              <a:lnSpc>
                <a:spcPct val="130000"/>
              </a:lnSpc>
              <a:spcBef>
                <a:spcPct val="0"/>
              </a:spcBef>
              <a:buClr>
                <a:srgbClr val="FF0000"/>
              </a:buClr>
            </a:pPr>
            <a:r>
              <a:rPr lang="es-ES_tradnl" sz="1200" b="1" smtClean="0">
                <a:solidFill>
                  <a:schemeClr val="tx2"/>
                </a:solidFill>
              </a:rPr>
              <a:t>Formar a la familia es garantizar la calidad de los cuidados en la persona mayor.</a:t>
            </a:r>
          </a:p>
          <a:p>
            <a:pPr marL="457200" indent="-457200" eaLnBrk="1" hangingPunct="1">
              <a:lnSpc>
                <a:spcPct val="130000"/>
              </a:lnSpc>
              <a:spcBef>
                <a:spcPct val="0"/>
              </a:spcBef>
              <a:buClr>
                <a:srgbClr val="FF0000"/>
              </a:buClr>
            </a:pPr>
            <a:r>
              <a:rPr lang="es-ES_tradnl" sz="1200" b="1" smtClean="0">
                <a:solidFill>
                  <a:schemeClr val="tx2"/>
                </a:solidFill>
              </a:rPr>
              <a:t>Programas de soporte a la familia: </a:t>
            </a:r>
          </a:p>
          <a:p>
            <a:pPr lvl="1" eaLnBrk="1" hangingPunct="1">
              <a:lnSpc>
                <a:spcPct val="130000"/>
              </a:lnSpc>
              <a:spcBef>
                <a:spcPct val="0"/>
              </a:spcBef>
              <a:buClr>
                <a:srgbClr val="FF0000"/>
              </a:buClr>
              <a:buFont typeface="Wingdings" pitchFamily="2" charset="2"/>
              <a:buChar char="v"/>
            </a:pPr>
            <a:r>
              <a:rPr lang="es-ES_tradnl" sz="1200" smtClean="0"/>
              <a:t>Apoyar la autonomía, potenciar  y fomentar el autocuidado.</a:t>
            </a:r>
            <a:endParaRPr lang="es-ES_tradnl" sz="1200" b="1" smtClean="0">
              <a:solidFill>
                <a:schemeClr val="tx2"/>
              </a:solidFill>
            </a:endParaRPr>
          </a:p>
          <a:p>
            <a:pPr lvl="1" eaLnBrk="1" hangingPunct="1">
              <a:lnSpc>
                <a:spcPct val="130000"/>
              </a:lnSpc>
              <a:spcBef>
                <a:spcPct val="0"/>
              </a:spcBef>
              <a:buClr>
                <a:srgbClr val="FF0000"/>
              </a:buClr>
              <a:buFont typeface="Wingdings" pitchFamily="2" charset="2"/>
              <a:buChar char="v"/>
            </a:pPr>
            <a:r>
              <a:rPr lang="es-ES_tradnl" sz="1200" smtClean="0"/>
              <a:t>Adiestrar  a la familia   para que puedan ser capaces de proveer cuidados de calidad a la persona mayor,  utilizando técnicas adecuadas para mejorar el resultado, disminuyendo el esfuerzo requerido.  </a:t>
            </a:r>
          </a:p>
          <a:p>
            <a:pPr lvl="1" eaLnBrk="1" hangingPunct="1">
              <a:lnSpc>
                <a:spcPct val="130000"/>
              </a:lnSpc>
              <a:spcBef>
                <a:spcPct val="0"/>
              </a:spcBef>
              <a:buClr>
                <a:srgbClr val="FF0000"/>
              </a:buClr>
              <a:buFont typeface="Wingdings" pitchFamily="2" charset="2"/>
              <a:buChar char="v"/>
            </a:pPr>
            <a:r>
              <a:rPr lang="es-ES_tradnl" sz="1200" smtClean="0"/>
              <a:t>Ofrecer apoyo emocional y enseñar estrategias de afrontamiento del estrés y sistemas de respiro para evitar la sobrecarga del cuidador. </a:t>
            </a:r>
          </a:p>
          <a:p>
            <a:pPr lvl="1" eaLnBrk="1" hangingPunct="1">
              <a:lnSpc>
                <a:spcPct val="130000"/>
              </a:lnSpc>
              <a:spcBef>
                <a:spcPct val="0"/>
              </a:spcBef>
              <a:buClr>
                <a:srgbClr val="FF0000"/>
              </a:buClr>
              <a:buFont typeface="Wingdings" pitchFamily="2" charset="2"/>
              <a:buChar char="v"/>
            </a:pPr>
            <a:r>
              <a:rPr lang="es-ES_tradnl" sz="1200" smtClean="0"/>
              <a:t>Ayudar  a  buscar y  utilizar recursos de manera adecuada tales,  como la colaboración para los cuidados por  parte  de otros miembros de la familia  y sistemas de apoyo formal.</a:t>
            </a:r>
          </a:p>
          <a:p>
            <a:pPr lvl="1" eaLnBrk="1" hangingPunct="1">
              <a:lnSpc>
                <a:spcPct val="130000"/>
              </a:lnSpc>
              <a:spcBef>
                <a:spcPct val="0"/>
              </a:spcBef>
              <a:buClr>
                <a:srgbClr val="FF0000"/>
              </a:buClr>
              <a:buFont typeface="Wingdings" pitchFamily="2" charset="2"/>
              <a:buChar char="v"/>
            </a:pPr>
            <a:r>
              <a:rPr lang="es-ES_tradnl" sz="1200" smtClean="0"/>
              <a:t>Crear e implantar  nuevos programas de apoyo a la actual estructura familiar y  social. </a:t>
            </a:r>
            <a:endParaRPr lang="es-ES" sz="1200" smtClean="0"/>
          </a:p>
        </p:txBody>
      </p:sp>
      <p:sp>
        <p:nvSpPr>
          <p:cNvPr id="3075" name="1 Título"/>
          <p:cNvSpPr>
            <a:spLocks/>
          </p:cNvSpPr>
          <p:nvPr/>
        </p:nvSpPr>
        <p:spPr bwMode="auto">
          <a:xfrm>
            <a:off x="179388" y="0"/>
            <a:ext cx="8785225" cy="863600"/>
          </a:xfrm>
          <a:prstGeom prst="rect">
            <a:avLst/>
          </a:prstGeom>
          <a:noFill/>
          <a:ln w="9525">
            <a:solidFill>
              <a:srgbClr val="17375E"/>
            </a:solidFill>
            <a:miter lim="800000"/>
            <a:headEnd/>
            <a:tailEnd/>
          </a:ln>
        </p:spPr>
        <p:txBody>
          <a:bodyPr anchor="ctr"/>
          <a:lstStyle/>
          <a:p>
            <a:pPr algn="ctr"/>
            <a:r>
              <a:rPr lang="es-ES" sz="2400">
                <a:solidFill>
                  <a:srgbClr val="17375E"/>
                </a:solidFill>
                <a:latin typeface="Calibri" pitchFamily="34" charset="0"/>
              </a:rPr>
              <a:t>UNIDAD DIDÁCTICA 2</a:t>
            </a:r>
            <a:r>
              <a:rPr lang="es-ES" sz="2400" b="1" i="1">
                <a:solidFill>
                  <a:srgbClr val="002060"/>
                </a:solidFill>
                <a:latin typeface="Calibri" pitchFamily="34" charset="0"/>
              </a:rPr>
              <a:t>.-</a:t>
            </a:r>
            <a:r>
              <a:rPr lang="es-ES" sz="2400" b="1" i="1">
                <a:solidFill>
                  <a:srgbClr val="C00000"/>
                </a:solidFill>
                <a:latin typeface="Calibri" pitchFamily="34" charset="0"/>
              </a:rPr>
              <a:t> BIENESTAR PSICOSOCIAL: </a:t>
            </a:r>
            <a:br>
              <a:rPr lang="es-ES" sz="2400" b="1" i="1">
                <a:solidFill>
                  <a:srgbClr val="C00000"/>
                </a:solidFill>
                <a:latin typeface="Calibri" pitchFamily="34" charset="0"/>
              </a:rPr>
            </a:br>
            <a:r>
              <a:rPr lang="es-ES" sz="2400" b="1" i="1">
                <a:solidFill>
                  <a:srgbClr val="C00000"/>
                </a:solidFill>
                <a:latin typeface="Calibri" pitchFamily="34" charset="0"/>
              </a:rPr>
              <a:t>d) RELACIÓN CON LA FAMILIA Y EL ENTORNO</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2 Marcador de contenido"/>
          <p:cNvSpPr>
            <a:spLocks noGrp="1"/>
          </p:cNvSpPr>
          <p:nvPr>
            <p:ph idx="1"/>
          </p:nvPr>
        </p:nvSpPr>
        <p:spPr>
          <a:xfrm>
            <a:off x="0" y="980729"/>
            <a:ext cx="9144000" cy="5877272"/>
          </a:xfrm>
        </p:spPr>
        <p:txBody>
          <a:bodyPr>
            <a:noAutofit/>
          </a:bodyPr>
          <a:lstStyle/>
          <a:p>
            <a:pPr lvl="0" indent="-288000">
              <a:lnSpc>
                <a:spcPct val="125000"/>
              </a:lnSpc>
              <a:buClr>
                <a:srgbClr val="C00000"/>
              </a:buClr>
              <a:buSzPct val="125000"/>
            </a:pPr>
            <a:r>
              <a:rPr lang="es-ES_tradnl" sz="1400" dirty="0" smtClean="0"/>
              <a:t>La sexualidad no desaparece con los años. Nadie puede asegurar a qué edad cesa el deseo y/o la actividad sexual. Se ha considerado que la sexualidad, declina al envejecer.  La sexualidad no se pierde con el envejecimiento, si no que cambia su consideración y manifestación.</a:t>
            </a:r>
          </a:p>
          <a:p>
            <a:pPr lvl="0" indent="-288000">
              <a:lnSpc>
                <a:spcPct val="125000"/>
              </a:lnSpc>
              <a:buClr>
                <a:srgbClr val="C00000"/>
              </a:buClr>
              <a:buSzPct val="125000"/>
            </a:pPr>
            <a:r>
              <a:rPr lang="es-ES_tradnl" sz="1400" dirty="0" smtClean="0"/>
              <a:t> En la actividad sexual de los mayores influyen los cambios del envejecimiento fisiológico en sistema nervioso, cardiovascular,  locomotor, etc., y los específicos  del aparato genital, junto con el envejecimiento “patológico” (diabetes </a:t>
            </a:r>
            <a:r>
              <a:rPr lang="es-ES_tradnl" sz="1400" dirty="0" err="1" smtClean="0"/>
              <a:t>mellitus</a:t>
            </a:r>
            <a:r>
              <a:rPr lang="es-ES_tradnl" sz="1400" dirty="0" smtClean="0"/>
              <a:t>, hipertensión arterial, patología prostática o ginecológica, alteraciones neurológicas, </a:t>
            </a:r>
            <a:r>
              <a:rPr lang="es-ES_tradnl" sz="1400" dirty="0" err="1" smtClean="0"/>
              <a:t>osteoartrosis</a:t>
            </a:r>
            <a:r>
              <a:rPr lang="es-ES_tradnl" sz="1400" dirty="0" smtClean="0"/>
              <a:t>, </a:t>
            </a:r>
            <a:r>
              <a:rPr lang="es-ES_tradnl" sz="1400" dirty="0" err="1" smtClean="0"/>
              <a:t>etc</a:t>
            </a:r>
            <a:r>
              <a:rPr lang="es-ES_tradnl" sz="1400" dirty="0" smtClean="0"/>
              <a:t> …) . La sexualidad se adquiere en la adolescencia, marca la  madurez , y se modifica con el envejecimiento.</a:t>
            </a:r>
          </a:p>
          <a:p>
            <a:pPr lvl="0" indent="-288000">
              <a:lnSpc>
                <a:spcPct val="125000"/>
              </a:lnSpc>
              <a:buClr>
                <a:srgbClr val="C00000"/>
              </a:buClr>
              <a:buSzPct val="125000"/>
            </a:pPr>
            <a:r>
              <a:rPr lang="es-ES_tradnl" sz="1400" dirty="0" smtClean="0"/>
              <a:t> Los cambios fisiológicos en la mujer son más rápidos (menopausia-50-52 años) y en el varón más lentos (&gt;55-60 años).</a:t>
            </a:r>
          </a:p>
          <a:p>
            <a:pPr lvl="0" indent="-288000">
              <a:lnSpc>
                <a:spcPct val="125000"/>
              </a:lnSpc>
              <a:buClr>
                <a:srgbClr val="C00000"/>
              </a:buClr>
              <a:buSzPct val="125000"/>
            </a:pPr>
            <a:r>
              <a:rPr lang="es-ES_tradnl" sz="1400" dirty="0" smtClean="0"/>
              <a:t> </a:t>
            </a:r>
            <a:r>
              <a:rPr lang="es-ES" sz="1400" dirty="0" smtClean="0"/>
              <a:t>C</a:t>
            </a:r>
            <a:r>
              <a:rPr lang="es-ES_tradnl" sz="1400" dirty="0" err="1" smtClean="0"/>
              <a:t>ambios</a:t>
            </a:r>
            <a:r>
              <a:rPr lang="es-ES_tradnl" sz="1400" dirty="0" smtClean="0"/>
              <a:t> fisiológicos en el varón: erección más lenta, menos completa y decae rápidamente tras eyacular, tiempo para  alcanzar otra erección tras la eyaculación más prolongado. En la mujer disminuyen las hormonas sexuales , menor lubricación vaginal, menos contracciones en el orgasmo, menor intumescencia del clítoris y rápido descenso tras el orgasmo.</a:t>
            </a:r>
          </a:p>
          <a:p>
            <a:pPr lvl="0" indent="-288000">
              <a:lnSpc>
                <a:spcPct val="125000"/>
              </a:lnSpc>
              <a:buClr>
                <a:srgbClr val="C00000"/>
              </a:buClr>
              <a:buSzPct val="125000"/>
            </a:pPr>
            <a:r>
              <a:rPr lang="es-ES_tradnl" sz="1400" dirty="0" smtClean="0"/>
              <a:t>Los cambios “fisiológicos, las patologías orgánicas crónicas y algunos grupos farmacológicos, modifican el comportamiento sexual en los mayores, por las alteraciones del sistema hormonal y por las repercusiones físicas y psicosociales de las enfermedades crónicas que producen algún grado de incapacidad. Ninguno de éstos, obliga al cese de la actividad sexual, sino que exigen una adaptación.</a:t>
            </a:r>
          </a:p>
          <a:p>
            <a:pPr lvl="0" indent="-288000">
              <a:lnSpc>
                <a:spcPct val="125000"/>
              </a:lnSpc>
              <a:buClr>
                <a:srgbClr val="C00000"/>
              </a:buClr>
              <a:buSzPct val="125000"/>
            </a:pPr>
            <a:r>
              <a:rPr lang="es-ES_tradnl" sz="1400" dirty="0" smtClean="0"/>
              <a:t>La cultura  influye en la sexualidad, debido a los estereotipos que se mantienen en torno al envejecimiento.  La sexualidad es una constante vital que se va desarrollando a lo largo de nuestras vidas y nos acompaña hasta la muerte.</a:t>
            </a:r>
          </a:p>
          <a:p>
            <a:pPr lvl="0" indent="-288000">
              <a:lnSpc>
                <a:spcPct val="125000"/>
              </a:lnSpc>
              <a:buClr>
                <a:srgbClr val="C00000"/>
              </a:buClr>
              <a:buSzPct val="125000"/>
            </a:pPr>
            <a:r>
              <a:rPr lang="es-ES_tradnl" sz="1400" dirty="0" smtClean="0"/>
              <a:t> La sexualidad es una función biológica, psicológica y social. Además del envejecimiento fisiológico, influyen el género, la historia sexual previa, la salud, la personalidad, situación psicológica, connotaciones religiosas, sociales, etc..</a:t>
            </a:r>
            <a:endParaRPr lang="es-ES" sz="1400" b="1" dirty="0" smtClean="0">
              <a:solidFill>
                <a:schemeClr val="tx2"/>
              </a:solidFill>
            </a:endParaRPr>
          </a:p>
        </p:txBody>
      </p:sp>
      <p:sp>
        <p:nvSpPr>
          <p:cNvPr id="3075" name="1 Título"/>
          <p:cNvSpPr>
            <a:spLocks/>
          </p:cNvSpPr>
          <p:nvPr/>
        </p:nvSpPr>
        <p:spPr bwMode="auto">
          <a:xfrm>
            <a:off x="179388" y="0"/>
            <a:ext cx="8785225" cy="863600"/>
          </a:xfrm>
          <a:prstGeom prst="rect">
            <a:avLst/>
          </a:prstGeom>
          <a:noFill/>
          <a:ln w="9525">
            <a:solidFill>
              <a:srgbClr val="17375E"/>
            </a:solidFill>
            <a:miter lim="800000"/>
            <a:headEnd/>
            <a:tailEnd/>
          </a:ln>
        </p:spPr>
        <p:txBody>
          <a:bodyPr anchor="ctr"/>
          <a:lstStyle/>
          <a:p>
            <a:pPr algn="ctr"/>
            <a:r>
              <a:rPr lang="es-ES" sz="2400" dirty="0">
                <a:solidFill>
                  <a:srgbClr val="17375E"/>
                </a:solidFill>
                <a:latin typeface="Calibri" pitchFamily="34" charset="0"/>
              </a:rPr>
              <a:t>UNIDAD DIDÁCTICA 2</a:t>
            </a:r>
            <a:r>
              <a:rPr lang="es-ES" sz="2400" b="1" i="1" dirty="0">
                <a:solidFill>
                  <a:srgbClr val="002060"/>
                </a:solidFill>
                <a:latin typeface="Calibri" pitchFamily="34" charset="0"/>
              </a:rPr>
              <a:t>.-</a:t>
            </a:r>
            <a:r>
              <a:rPr lang="es-ES" sz="2400" b="1" i="1" dirty="0">
                <a:solidFill>
                  <a:srgbClr val="C00000"/>
                </a:solidFill>
                <a:latin typeface="Calibri" pitchFamily="34" charset="0"/>
              </a:rPr>
              <a:t> BIENESTAR PSICOSOCIAL: </a:t>
            </a:r>
            <a:br>
              <a:rPr lang="es-ES" sz="2400" b="1" i="1" dirty="0">
                <a:solidFill>
                  <a:srgbClr val="C00000"/>
                </a:solidFill>
                <a:latin typeface="Calibri" pitchFamily="34" charset="0"/>
              </a:rPr>
            </a:br>
            <a:r>
              <a:rPr lang="es-ES" sz="2400" b="1" i="1" dirty="0" smtClean="0">
                <a:solidFill>
                  <a:srgbClr val="C00000"/>
                </a:solidFill>
                <a:latin typeface="Calibri" pitchFamily="34" charset="0"/>
              </a:rPr>
              <a:t>e) </a:t>
            </a:r>
            <a:r>
              <a:rPr lang="es-ES" sz="2400" b="1" i="1" dirty="0">
                <a:solidFill>
                  <a:srgbClr val="C00000"/>
                </a:solidFill>
                <a:latin typeface="Calibri" pitchFamily="34" charset="0"/>
              </a:rPr>
              <a:t>RELACIÓN </a:t>
            </a:r>
            <a:r>
              <a:rPr lang="es-ES" sz="2400" b="1" i="1" dirty="0" smtClean="0">
                <a:solidFill>
                  <a:srgbClr val="C00000"/>
                </a:solidFill>
                <a:latin typeface="Calibri" pitchFamily="34" charset="0"/>
              </a:rPr>
              <a:t>Y SEXUALIDAD</a:t>
            </a:r>
            <a:endParaRPr lang="es-ES" sz="2400" b="1" i="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2 Marcador de contenido"/>
          <p:cNvSpPr>
            <a:spLocks noGrp="1"/>
          </p:cNvSpPr>
          <p:nvPr>
            <p:ph idx="1"/>
          </p:nvPr>
        </p:nvSpPr>
        <p:spPr>
          <a:xfrm>
            <a:off x="0" y="980729"/>
            <a:ext cx="9144000" cy="5877272"/>
          </a:xfrm>
        </p:spPr>
        <p:txBody>
          <a:bodyPr>
            <a:noAutofit/>
          </a:bodyPr>
          <a:lstStyle/>
          <a:p>
            <a:pPr lvl="0">
              <a:buClr>
                <a:srgbClr val="C00000"/>
              </a:buClr>
              <a:buSzPct val="125000"/>
            </a:pPr>
            <a:r>
              <a:rPr lang="es-ES_tradnl" sz="1600" b="1" dirty="0" smtClean="0">
                <a:solidFill>
                  <a:schemeClr val="accent1">
                    <a:lumMod val="75000"/>
                  </a:schemeClr>
                </a:solidFill>
              </a:rPr>
              <a:t>Mitos tradicionales negativos sobre la sexualidad en los mayores, que no tienen base científica y que conviene erradicar</a:t>
            </a:r>
            <a:r>
              <a:rPr lang="es-ES_tradnl" sz="1600" dirty="0" smtClean="0"/>
              <a:t>: “no tienen deseo sexual”, “no tienen la capacidad de amar”, “son poco atractivas y contrarias a la actividad sexual”, “son tan frágiles que no pueden tener relación sexual completa con penetración”, “si tienen relaciones sexuales son perversos, perniciosos, viciosos y vergonzantes”, etc.</a:t>
            </a:r>
            <a:endParaRPr lang="es-ES" sz="1600" dirty="0" smtClean="0"/>
          </a:p>
          <a:p>
            <a:pPr lvl="0">
              <a:buClr>
                <a:srgbClr val="C00000"/>
              </a:buClr>
              <a:buSzPct val="125000"/>
            </a:pPr>
            <a:r>
              <a:rPr lang="es-ES_tradnl" sz="1600" b="1" dirty="0" smtClean="0">
                <a:solidFill>
                  <a:schemeClr val="accent1">
                    <a:lumMod val="75000"/>
                  </a:schemeClr>
                </a:solidFill>
              </a:rPr>
              <a:t>Este tipo de pensamientos fomenta que muchos mayores repriman sus deseos sexuales</a:t>
            </a:r>
            <a:r>
              <a:rPr lang="es-ES" sz="1600" dirty="0" smtClean="0"/>
              <a:t> </a:t>
            </a:r>
          </a:p>
          <a:p>
            <a:pPr lvl="0">
              <a:buClr>
                <a:srgbClr val="C00000"/>
              </a:buClr>
              <a:buSzPct val="125000"/>
            </a:pPr>
            <a:r>
              <a:rPr lang="es-ES_tradnl" sz="1600" b="1" dirty="0" smtClean="0">
                <a:solidFill>
                  <a:schemeClr val="accent1">
                    <a:lumMod val="75000"/>
                  </a:schemeClr>
                </a:solidFill>
              </a:rPr>
              <a:t>Abordan la sexualidad con cargas negativas e innecesarias, que le impiden obtener satisfacciones</a:t>
            </a:r>
            <a:r>
              <a:rPr lang="es-ES_tradnl" sz="1600" dirty="0" smtClean="0">
                <a:solidFill>
                  <a:schemeClr val="accent1">
                    <a:lumMod val="75000"/>
                  </a:schemeClr>
                </a:solidFill>
              </a:rPr>
              <a:t> </a:t>
            </a:r>
            <a:endParaRPr lang="es-ES" sz="1600" dirty="0" smtClean="0">
              <a:solidFill>
                <a:schemeClr val="accent1">
                  <a:lumMod val="75000"/>
                </a:schemeClr>
              </a:solidFill>
            </a:endParaRPr>
          </a:p>
          <a:p>
            <a:pPr lvl="0">
              <a:buClr>
                <a:srgbClr val="C00000"/>
              </a:buClr>
              <a:buSzPct val="125000"/>
            </a:pPr>
            <a:r>
              <a:rPr lang="es-ES_tradnl" sz="1600" dirty="0" smtClean="0">
                <a:solidFill>
                  <a:schemeClr val="accent1">
                    <a:lumMod val="75000"/>
                  </a:schemeClr>
                </a:solidFill>
              </a:rPr>
              <a:t>El cese de la actividad sexual no va ligado a la edad cronológica, sino que depende de factores</a:t>
            </a:r>
            <a:r>
              <a:rPr lang="es-ES_tradnl" sz="1600" dirty="0" smtClean="0"/>
              <a:t>:</a:t>
            </a:r>
            <a:endParaRPr lang="es-ES" sz="1600" dirty="0" smtClean="0"/>
          </a:p>
          <a:p>
            <a:pPr lvl="1">
              <a:buClr>
                <a:srgbClr val="C00000"/>
              </a:buClr>
              <a:buFont typeface="Wingdings" pitchFamily="2" charset="2"/>
              <a:buChar char="v"/>
            </a:pPr>
            <a:r>
              <a:rPr lang="es-ES" sz="1400" b="1" dirty="0" smtClean="0">
                <a:solidFill>
                  <a:schemeClr val="accent1">
                    <a:lumMod val="75000"/>
                  </a:schemeClr>
                </a:solidFill>
              </a:rPr>
              <a:t>Individuales del sujeto y su pareja</a:t>
            </a:r>
            <a:r>
              <a:rPr lang="es-ES" sz="1400" dirty="0" smtClean="0">
                <a:solidFill>
                  <a:schemeClr val="accent1">
                    <a:lumMod val="75000"/>
                  </a:schemeClr>
                </a:solidFill>
              </a:rPr>
              <a:t> </a:t>
            </a:r>
            <a:r>
              <a:rPr lang="es-ES" sz="1400" dirty="0" smtClean="0"/>
              <a:t>(estado de salud, grado de incapacidad física y mental,</a:t>
            </a:r>
          </a:p>
          <a:p>
            <a:pPr lvl="1">
              <a:buClr>
                <a:srgbClr val="C00000"/>
              </a:buClr>
              <a:buFont typeface="Wingdings" pitchFamily="2" charset="2"/>
              <a:buChar char="v"/>
            </a:pPr>
            <a:r>
              <a:rPr lang="es-ES_tradnl" sz="1400" b="1" dirty="0" smtClean="0">
                <a:solidFill>
                  <a:schemeClr val="accent1">
                    <a:lumMod val="75000"/>
                  </a:schemeClr>
                </a:solidFill>
              </a:rPr>
              <a:t>Relaciones sexuales previas</a:t>
            </a:r>
            <a:r>
              <a:rPr lang="es-ES_tradnl" sz="1400" dirty="0" smtClean="0"/>
              <a:t>: frecuencia y calidad</a:t>
            </a:r>
            <a:endParaRPr lang="es-ES" sz="1400" dirty="0" smtClean="0"/>
          </a:p>
          <a:p>
            <a:pPr lvl="1">
              <a:buClr>
                <a:srgbClr val="C00000"/>
              </a:buClr>
              <a:buFont typeface="Wingdings" pitchFamily="2" charset="2"/>
              <a:buChar char="v"/>
            </a:pPr>
            <a:r>
              <a:rPr lang="es-ES_tradnl" sz="1400" b="1" dirty="0" smtClean="0">
                <a:solidFill>
                  <a:schemeClr val="accent1">
                    <a:lumMod val="75000"/>
                  </a:schemeClr>
                </a:solidFill>
              </a:rPr>
              <a:t>Grado de conocimiento de los cambios de la función sexual</a:t>
            </a:r>
            <a:r>
              <a:rPr lang="es-ES_tradnl" sz="1400" dirty="0" smtClean="0">
                <a:solidFill>
                  <a:schemeClr val="accent1">
                    <a:lumMod val="75000"/>
                  </a:schemeClr>
                </a:solidFill>
              </a:rPr>
              <a:t> </a:t>
            </a:r>
            <a:r>
              <a:rPr lang="es-ES_tradnl" sz="1400" dirty="0" smtClean="0"/>
              <a:t>en el envejecimiento</a:t>
            </a:r>
            <a:endParaRPr lang="es-ES" sz="1400" dirty="0" smtClean="0"/>
          </a:p>
          <a:p>
            <a:pPr lvl="1">
              <a:buClr>
                <a:srgbClr val="C00000"/>
              </a:buClr>
              <a:buFont typeface="Wingdings" pitchFamily="2" charset="2"/>
              <a:buChar char="v"/>
            </a:pPr>
            <a:r>
              <a:rPr lang="es-ES_tradnl" sz="1400" b="1" dirty="0" smtClean="0">
                <a:solidFill>
                  <a:schemeClr val="accent1">
                    <a:lumMod val="75000"/>
                  </a:schemeClr>
                </a:solidFill>
              </a:rPr>
              <a:t>Aspectos </a:t>
            </a:r>
            <a:r>
              <a:rPr lang="es-ES_tradnl" sz="1400" b="1" dirty="0" err="1" smtClean="0">
                <a:solidFill>
                  <a:schemeClr val="accent1">
                    <a:lumMod val="75000"/>
                  </a:schemeClr>
                </a:solidFill>
              </a:rPr>
              <a:t>psico</a:t>
            </a:r>
            <a:r>
              <a:rPr lang="es-ES_tradnl" sz="1400" b="1" dirty="0" smtClean="0">
                <a:solidFill>
                  <a:schemeClr val="accent1">
                    <a:lumMod val="75000"/>
                  </a:schemeClr>
                </a:solidFill>
              </a:rPr>
              <a:t>-sociales</a:t>
            </a:r>
            <a:endParaRPr lang="es-ES" sz="1400" dirty="0" smtClean="0">
              <a:solidFill>
                <a:schemeClr val="accent1">
                  <a:lumMod val="75000"/>
                </a:schemeClr>
              </a:solidFill>
            </a:endParaRPr>
          </a:p>
          <a:p>
            <a:pPr lvl="0"/>
            <a:r>
              <a:rPr lang="es-ES_tradnl" sz="1600" b="1" dirty="0" err="1" smtClean="0">
                <a:solidFill>
                  <a:schemeClr val="accent1">
                    <a:lumMod val="75000"/>
                  </a:schemeClr>
                </a:solidFill>
              </a:rPr>
              <a:t>Comorbilidad</a:t>
            </a:r>
            <a:r>
              <a:rPr lang="es-ES_tradnl" sz="1600" b="1" dirty="0" smtClean="0">
                <a:solidFill>
                  <a:schemeClr val="accent1">
                    <a:lumMod val="75000"/>
                  </a:schemeClr>
                </a:solidFill>
              </a:rPr>
              <a:t> y grado de incapacidad</a:t>
            </a:r>
            <a:r>
              <a:rPr lang="es-ES_tradnl" sz="1600" dirty="0" smtClean="0"/>
              <a:t>: llevan al cese de la actividad sexual  (enfermedades neurológicas, las amputaciones, enfermedades cardiacas y respiratorias, uso de sondas urinarias o la patología </a:t>
            </a:r>
            <a:r>
              <a:rPr lang="es-ES_tradnl" sz="1600" dirty="0" err="1" smtClean="0"/>
              <a:t>génito</a:t>
            </a:r>
            <a:r>
              <a:rPr lang="es-ES_tradnl" sz="1600" dirty="0" smtClean="0"/>
              <a:t>-urinaria, mastectomía, </a:t>
            </a:r>
            <a:r>
              <a:rPr lang="es-ES_tradnl" sz="1600" dirty="0" err="1" smtClean="0"/>
              <a:t>ostomías</a:t>
            </a:r>
            <a:r>
              <a:rPr lang="es-ES_tradnl" sz="1600" dirty="0" smtClean="0"/>
              <a:t> y la depresión). </a:t>
            </a:r>
            <a:endParaRPr lang="es-ES" sz="1600" dirty="0" smtClean="0"/>
          </a:p>
          <a:p>
            <a:pPr lvl="0"/>
            <a:r>
              <a:rPr lang="es-ES_tradnl" sz="1600" b="1" dirty="0" smtClean="0">
                <a:solidFill>
                  <a:schemeClr val="accent1">
                    <a:lumMod val="75000"/>
                  </a:schemeClr>
                </a:solidFill>
              </a:rPr>
              <a:t>Medicamentos</a:t>
            </a:r>
            <a:r>
              <a:rPr lang="es-ES_tradnl" sz="1600" dirty="0" smtClean="0">
                <a:solidFill>
                  <a:schemeClr val="accent1">
                    <a:lumMod val="75000"/>
                  </a:schemeClr>
                </a:solidFill>
              </a:rPr>
              <a:t>,</a:t>
            </a:r>
            <a:r>
              <a:rPr lang="es-ES_tradnl" sz="1600" dirty="0" smtClean="0"/>
              <a:t> especialmente la </a:t>
            </a:r>
            <a:r>
              <a:rPr lang="es-ES_tradnl" sz="1600" b="1" dirty="0" smtClean="0">
                <a:solidFill>
                  <a:schemeClr val="accent1">
                    <a:lumMod val="75000"/>
                  </a:schemeClr>
                </a:solidFill>
              </a:rPr>
              <a:t>polifarmacia</a:t>
            </a:r>
            <a:r>
              <a:rPr lang="es-ES_tradnl" sz="1600" dirty="0" smtClean="0"/>
              <a:t>, influyen negativamente  en la actividad sexual. Algunos alteran la actividad sexual, reducen el deseo, o provocan disfunción eréctil, como los </a:t>
            </a:r>
            <a:r>
              <a:rPr lang="es-ES_tradnl" sz="1600" b="1" dirty="0" smtClean="0">
                <a:solidFill>
                  <a:schemeClr val="accent1">
                    <a:lumMod val="75000"/>
                  </a:schemeClr>
                </a:solidFill>
              </a:rPr>
              <a:t>psicofármacos</a:t>
            </a:r>
            <a:r>
              <a:rPr lang="es-ES_tradnl" sz="1600" dirty="0" smtClean="0">
                <a:solidFill>
                  <a:schemeClr val="accent1">
                    <a:lumMod val="75000"/>
                  </a:schemeClr>
                </a:solidFill>
              </a:rPr>
              <a:t> </a:t>
            </a:r>
            <a:r>
              <a:rPr lang="es-ES_tradnl" sz="1600" dirty="0" smtClean="0"/>
              <a:t>(antidepresivos, neurolépticos, benzodiacepinas), los </a:t>
            </a:r>
            <a:r>
              <a:rPr lang="es-ES_tradnl" sz="1600" b="1" dirty="0" err="1" smtClean="0">
                <a:solidFill>
                  <a:schemeClr val="accent1">
                    <a:lumMod val="75000"/>
                  </a:schemeClr>
                </a:solidFill>
              </a:rPr>
              <a:t>antihipertensivos</a:t>
            </a:r>
            <a:r>
              <a:rPr lang="es-ES_tradnl" sz="1600" b="1" dirty="0" smtClean="0">
                <a:solidFill>
                  <a:schemeClr val="accent1">
                    <a:lumMod val="75000"/>
                  </a:schemeClr>
                </a:solidFill>
              </a:rPr>
              <a:t> </a:t>
            </a:r>
            <a:r>
              <a:rPr lang="es-ES_tradnl" sz="1600" dirty="0" smtClean="0"/>
              <a:t>(diuréticos, beta-bloqueantes, alfa-bloqueantes, </a:t>
            </a:r>
            <a:r>
              <a:rPr lang="es-ES_tradnl" sz="1600" dirty="0" err="1" smtClean="0"/>
              <a:t>etc</a:t>
            </a:r>
            <a:r>
              <a:rPr lang="es-ES_tradnl" sz="1600" dirty="0" smtClean="0"/>
              <a:t>) y los </a:t>
            </a:r>
            <a:r>
              <a:rPr lang="es-ES_tradnl" sz="1600" b="1" dirty="0" smtClean="0">
                <a:solidFill>
                  <a:schemeClr val="accent1">
                    <a:lumMod val="75000"/>
                  </a:schemeClr>
                </a:solidFill>
              </a:rPr>
              <a:t>opiáceos</a:t>
            </a:r>
            <a:r>
              <a:rPr lang="es-ES_tradnl" sz="1600" dirty="0" smtClean="0"/>
              <a:t> (analgésicos derivados de la morfina). </a:t>
            </a:r>
            <a:endParaRPr lang="es-ES" sz="1600" dirty="0" smtClean="0"/>
          </a:p>
          <a:p>
            <a:pPr lvl="0"/>
            <a:r>
              <a:rPr lang="es-ES_tradnl" sz="1600" b="1" dirty="0" smtClean="0">
                <a:solidFill>
                  <a:schemeClr val="accent1">
                    <a:lumMod val="75000"/>
                  </a:schemeClr>
                </a:solidFill>
              </a:rPr>
              <a:t>La viudedad condiciona la actividad sexual</a:t>
            </a:r>
            <a:r>
              <a:rPr lang="es-ES_tradnl" sz="1600" dirty="0" smtClean="0"/>
              <a:t>. La pérdida de pareja, es un factor determinante del cese de la actividad sexual. </a:t>
            </a:r>
            <a:r>
              <a:rPr lang="es-ES_tradnl" sz="1600" dirty="0" smtClean="0">
                <a:solidFill>
                  <a:schemeClr val="accent1">
                    <a:lumMod val="75000"/>
                  </a:schemeClr>
                </a:solidFill>
              </a:rPr>
              <a:t>L</a:t>
            </a:r>
            <a:r>
              <a:rPr lang="es-ES_tradnl" sz="1600" b="1" dirty="0" smtClean="0">
                <a:solidFill>
                  <a:schemeClr val="accent1">
                    <a:lumMod val="75000"/>
                  </a:schemeClr>
                </a:solidFill>
              </a:rPr>
              <a:t>a interrupción prolongada de ésta, dificulta su recuperación</a:t>
            </a:r>
            <a:r>
              <a:rPr lang="es-ES_tradnl" sz="1600" dirty="0" smtClean="0"/>
              <a:t>. </a:t>
            </a:r>
            <a:endParaRPr lang="es-ES" sz="1600" dirty="0" smtClean="0"/>
          </a:p>
          <a:p>
            <a:pPr lvl="0"/>
            <a:r>
              <a:rPr lang="es-ES_tradnl" sz="1600" b="1" dirty="0" smtClean="0">
                <a:solidFill>
                  <a:schemeClr val="accent1">
                    <a:lumMod val="75000"/>
                  </a:schemeClr>
                </a:solidFill>
              </a:rPr>
              <a:t>La falta de intimidad </a:t>
            </a:r>
            <a:r>
              <a:rPr lang="es-ES_tradnl" sz="1600" dirty="0" smtClean="0"/>
              <a:t>es poco considerada, aunque frecuente en los mayores (falta de habitación propia, vivir en residencias, etc.), </a:t>
            </a:r>
            <a:r>
              <a:rPr lang="es-ES_tradnl" sz="1600" b="1" dirty="0" smtClean="0">
                <a:solidFill>
                  <a:schemeClr val="accent1">
                    <a:lumMod val="75000"/>
                  </a:schemeClr>
                </a:solidFill>
              </a:rPr>
              <a:t>puede limitarle para expresar su sexualidad</a:t>
            </a:r>
            <a:r>
              <a:rPr lang="es-ES_tradnl" sz="1600" dirty="0" smtClean="0"/>
              <a:t>.</a:t>
            </a:r>
            <a:endParaRPr lang="es-ES" sz="1600" dirty="0"/>
          </a:p>
        </p:txBody>
      </p:sp>
      <p:sp>
        <p:nvSpPr>
          <p:cNvPr id="3075" name="1 Título"/>
          <p:cNvSpPr>
            <a:spLocks/>
          </p:cNvSpPr>
          <p:nvPr/>
        </p:nvSpPr>
        <p:spPr bwMode="auto">
          <a:xfrm>
            <a:off x="179388" y="0"/>
            <a:ext cx="8785225" cy="863600"/>
          </a:xfrm>
          <a:prstGeom prst="rect">
            <a:avLst/>
          </a:prstGeom>
          <a:noFill/>
          <a:ln w="9525">
            <a:solidFill>
              <a:srgbClr val="17375E"/>
            </a:solidFill>
            <a:miter lim="800000"/>
            <a:headEnd/>
            <a:tailEnd/>
          </a:ln>
        </p:spPr>
        <p:txBody>
          <a:bodyPr anchor="ctr"/>
          <a:lstStyle/>
          <a:p>
            <a:pPr algn="ctr"/>
            <a:r>
              <a:rPr lang="es-ES" sz="2400" dirty="0">
                <a:solidFill>
                  <a:srgbClr val="17375E"/>
                </a:solidFill>
                <a:latin typeface="Calibri" pitchFamily="34" charset="0"/>
              </a:rPr>
              <a:t>UNIDAD DIDÁCTICA 2</a:t>
            </a:r>
            <a:r>
              <a:rPr lang="es-ES" sz="2400" b="1" i="1" dirty="0">
                <a:solidFill>
                  <a:srgbClr val="002060"/>
                </a:solidFill>
                <a:latin typeface="Calibri" pitchFamily="34" charset="0"/>
              </a:rPr>
              <a:t>.-</a:t>
            </a:r>
            <a:r>
              <a:rPr lang="es-ES" sz="2400" b="1" i="1" dirty="0">
                <a:solidFill>
                  <a:srgbClr val="C00000"/>
                </a:solidFill>
                <a:latin typeface="Calibri" pitchFamily="34" charset="0"/>
              </a:rPr>
              <a:t> BIENESTAR PSICOSOCIAL: </a:t>
            </a:r>
            <a:br>
              <a:rPr lang="es-ES" sz="2400" b="1" i="1" dirty="0">
                <a:solidFill>
                  <a:srgbClr val="C00000"/>
                </a:solidFill>
                <a:latin typeface="Calibri" pitchFamily="34" charset="0"/>
              </a:rPr>
            </a:br>
            <a:r>
              <a:rPr lang="es-ES" sz="2400" b="1" i="1" dirty="0" smtClean="0">
                <a:solidFill>
                  <a:srgbClr val="C00000"/>
                </a:solidFill>
                <a:latin typeface="Calibri" pitchFamily="34" charset="0"/>
              </a:rPr>
              <a:t>e) </a:t>
            </a:r>
            <a:r>
              <a:rPr lang="es-ES" sz="2400" b="1" i="1" dirty="0">
                <a:solidFill>
                  <a:srgbClr val="C00000"/>
                </a:solidFill>
                <a:latin typeface="Calibri" pitchFamily="34" charset="0"/>
              </a:rPr>
              <a:t>RELACIÓN </a:t>
            </a:r>
            <a:r>
              <a:rPr lang="es-ES" sz="2400" b="1" i="1" dirty="0" smtClean="0">
                <a:solidFill>
                  <a:srgbClr val="C00000"/>
                </a:solidFill>
                <a:latin typeface="Calibri" pitchFamily="34" charset="0"/>
              </a:rPr>
              <a:t>Y SEXUALIDAD</a:t>
            </a:r>
            <a:endParaRPr lang="es-ES" sz="2400" b="1" i="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0" y="1124744"/>
            <a:ext cx="9144000" cy="4176464"/>
          </a:xfrm>
        </p:spPr>
        <p:txBody>
          <a:bodyPr>
            <a:noAutofit/>
          </a:bodyPr>
          <a:lstStyle/>
          <a:p>
            <a:pPr>
              <a:lnSpc>
                <a:spcPct val="120000"/>
              </a:lnSpc>
              <a:spcBef>
                <a:spcPts val="0"/>
              </a:spcBef>
              <a:spcAft>
                <a:spcPts val="600"/>
              </a:spcAft>
              <a:buClr>
                <a:srgbClr val="FF3300"/>
              </a:buClr>
              <a:buSzPct val="125000"/>
            </a:pPr>
            <a:r>
              <a:rPr lang="es-ES_tradnl" sz="1400" dirty="0">
                <a:latin typeface="Calibri" pitchFamily="34" charset="0"/>
              </a:rPr>
              <a:t>El </a:t>
            </a:r>
            <a:r>
              <a:rPr lang="es-ES_tradnl" sz="1400" b="1" i="1" dirty="0">
                <a:solidFill>
                  <a:schemeClr val="tx2"/>
                </a:solidFill>
                <a:latin typeface="Calibri" pitchFamily="34" charset="0"/>
              </a:rPr>
              <a:t>Buen </a:t>
            </a:r>
            <a:r>
              <a:rPr lang="es-ES_tradnl" sz="1400" b="1" i="1" dirty="0" smtClean="0">
                <a:solidFill>
                  <a:schemeClr val="tx2"/>
                </a:solidFill>
                <a:latin typeface="Calibri" pitchFamily="34" charset="0"/>
              </a:rPr>
              <a:t>Trato </a:t>
            </a:r>
            <a:r>
              <a:rPr lang="es-ES_tradnl" sz="1400" dirty="0">
                <a:latin typeface="Calibri" pitchFamily="34" charset="0"/>
              </a:rPr>
              <a:t>es universal, es el resultado del </a:t>
            </a:r>
            <a:r>
              <a:rPr lang="es-ES_tradnl" sz="1400" b="1" dirty="0">
                <a:solidFill>
                  <a:schemeClr val="tx2"/>
                </a:solidFill>
                <a:latin typeface="Calibri" pitchFamily="34" charset="0"/>
              </a:rPr>
              <a:t>respeto de los derechos</a:t>
            </a:r>
            <a:r>
              <a:rPr lang="es-ES_tradnl" sz="1400" dirty="0">
                <a:latin typeface="Calibri" pitchFamily="34" charset="0"/>
              </a:rPr>
              <a:t>, </a:t>
            </a:r>
            <a:r>
              <a:rPr lang="es-ES_tradnl" sz="1400" b="1" dirty="0">
                <a:solidFill>
                  <a:schemeClr val="tx2"/>
                </a:solidFill>
                <a:latin typeface="Calibri" pitchFamily="34" charset="0"/>
              </a:rPr>
              <a:t>respeto a la DIGNIDAD de la persona</a:t>
            </a:r>
            <a:r>
              <a:rPr lang="es-ES_tradnl" sz="1400" dirty="0">
                <a:latin typeface="Calibri" pitchFamily="34" charset="0"/>
              </a:rPr>
              <a:t>, consiste en establecer una relación satisfactoria entre personas, </a:t>
            </a:r>
            <a:r>
              <a:rPr lang="es-ES_tradnl" sz="1400" b="1" dirty="0">
                <a:solidFill>
                  <a:schemeClr val="tx2"/>
                </a:solidFill>
                <a:latin typeface="Calibri" pitchFamily="34" charset="0"/>
              </a:rPr>
              <a:t>dar y recibir buen trato no tiene edad</a:t>
            </a:r>
            <a:r>
              <a:rPr lang="es-ES_tradnl" sz="1400" dirty="0">
                <a:latin typeface="Calibri" pitchFamily="34" charset="0"/>
              </a:rPr>
              <a:t>, es una forma positiva de relación, consideración, reconocimiento, implica reconocer al otro de igual a igual.</a:t>
            </a:r>
          </a:p>
          <a:p>
            <a:pPr>
              <a:lnSpc>
                <a:spcPct val="120000"/>
              </a:lnSpc>
              <a:spcBef>
                <a:spcPts val="0"/>
              </a:spcBef>
              <a:spcAft>
                <a:spcPts val="600"/>
              </a:spcAft>
              <a:buClr>
                <a:srgbClr val="FF3300"/>
              </a:buClr>
              <a:buFont typeface="Wingdings" pitchFamily="2" charset="2"/>
              <a:buNone/>
            </a:pPr>
            <a:endParaRPr lang="es-ES_tradnl" sz="700" dirty="0">
              <a:latin typeface="Calibri" pitchFamily="34" charset="0"/>
            </a:endParaRPr>
          </a:p>
          <a:p>
            <a:pPr>
              <a:lnSpc>
                <a:spcPct val="120000"/>
              </a:lnSpc>
              <a:spcBef>
                <a:spcPts val="0"/>
              </a:spcBef>
              <a:spcAft>
                <a:spcPts val="600"/>
              </a:spcAft>
              <a:buClr>
                <a:srgbClr val="FF3300"/>
              </a:buClr>
              <a:buSzPct val="125000"/>
            </a:pPr>
            <a:r>
              <a:rPr lang="es-ES_tradnl" sz="1400" b="1" dirty="0">
                <a:solidFill>
                  <a:srgbClr val="C00000"/>
                </a:solidFill>
                <a:latin typeface="Calibri" pitchFamily="34" charset="0"/>
              </a:rPr>
              <a:t>Objetivos: </a:t>
            </a: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Cumplir con los principios </a:t>
            </a:r>
            <a:r>
              <a:rPr lang="es-ES_tradnl" sz="1400" b="1" dirty="0" err="1">
                <a:latin typeface="Calibri" pitchFamily="34" charset="0"/>
              </a:rPr>
              <a:t>bioéticos</a:t>
            </a:r>
            <a:r>
              <a:rPr lang="es-ES_tradnl" sz="1400" dirty="0">
                <a:latin typeface="Calibri" pitchFamily="34" charset="0"/>
              </a:rPr>
              <a:t>: </a:t>
            </a:r>
          </a:p>
          <a:p>
            <a:pPr lvl="2">
              <a:lnSpc>
                <a:spcPct val="120000"/>
              </a:lnSpc>
              <a:spcBef>
                <a:spcPts val="0"/>
              </a:spcBef>
              <a:spcAft>
                <a:spcPts val="600"/>
              </a:spcAft>
              <a:buClr>
                <a:srgbClr val="FF3300"/>
              </a:buClr>
              <a:buFont typeface="Wingdings" pitchFamily="2" charset="2"/>
              <a:buChar char="§"/>
            </a:pPr>
            <a:r>
              <a:rPr lang="es-ES_tradnl" sz="1400" b="1" i="1" dirty="0">
                <a:latin typeface="Calibri" pitchFamily="34" charset="0"/>
              </a:rPr>
              <a:t>No maleficencia</a:t>
            </a:r>
            <a:r>
              <a:rPr lang="es-ES_tradnl" sz="1400" dirty="0">
                <a:latin typeface="Calibri" pitchFamily="34" charset="0"/>
              </a:rPr>
              <a:t>: no provocar daño, respetar la integridad física y psicológica. </a:t>
            </a:r>
          </a:p>
          <a:p>
            <a:pPr lvl="2">
              <a:lnSpc>
                <a:spcPct val="120000"/>
              </a:lnSpc>
              <a:spcBef>
                <a:spcPts val="0"/>
              </a:spcBef>
              <a:spcAft>
                <a:spcPts val="600"/>
              </a:spcAft>
              <a:buClr>
                <a:srgbClr val="FF3300"/>
              </a:buClr>
              <a:buFont typeface="Wingdings" pitchFamily="2" charset="2"/>
              <a:buChar char="§"/>
            </a:pPr>
            <a:r>
              <a:rPr lang="es-ES_tradnl" sz="1400" dirty="0">
                <a:latin typeface="Calibri" pitchFamily="34" charset="0"/>
              </a:rPr>
              <a:t> </a:t>
            </a:r>
            <a:r>
              <a:rPr lang="es-ES_tradnl" sz="1400" b="1" i="1" dirty="0">
                <a:latin typeface="Calibri" pitchFamily="34" charset="0"/>
              </a:rPr>
              <a:t>Justicia:</a:t>
            </a:r>
            <a:r>
              <a:rPr lang="es-ES_tradnl" sz="1400" dirty="0">
                <a:latin typeface="Calibri" pitchFamily="34" charset="0"/>
              </a:rPr>
              <a:t> reparto equitativo, dar a cada uno lo suyo, evitar la segregación, la discriminación y la marginación. </a:t>
            </a:r>
            <a:r>
              <a:rPr lang="es-ES_tradnl" sz="1400" i="1" dirty="0">
                <a:latin typeface="Calibri" pitchFamily="34" charset="0"/>
              </a:rPr>
              <a:t> </a:t>
            </a:r>
          </a:p>
          <a:p>
            <a:pPr lvl="2">
              <a:lnSpc>
                <a:spcPct val="120000"/>
              </a:lnSpc>
              <a:spcBef>
                <a:spcPts val="0"/>
              </a:spcBef>
              <a:spcAft>
                <a:spcPts val="600"/>
              </a:spcAft>
              <a:buClr>
                <a:srgbClr val="FF3300"/>
              </a:buClr>
              <a:buFont typeface="Wingdings" pitchFamily="2" charset="2"/>
              <a:buChar char="§"/>
            </a:pPr>
            <a:r>
              <a:rPr lang="es-ES_tradnl" sz="1400" b="1" i="1" dirty="0">
                <a:latin typeface="Calibri" pitchFamily="34" charset="0"/>
              </a:rPr>
              <a:t>Autonomía</a:t>
            </a:r>
            <a:r>
              <a:rPr lang="es-ES_tradnl" sz="1400" b="1" dirty="0">
                <a:latin typeface="Calibri" pitchFamily="34" charset="0"/>
              </a:rPr>
              <a:t>:</a:t>
            </a:r>
            <a:r>
              <a:rPr lang="es-ES_tradnl" sz="1400" dirty="0">
                <a:latin typeface="Calibri" pitchFamily="34" charset="0"/>
              </a:rPr>
              <a:t> mantener la capacidad de tomar las decisiones propias. </a:t>
            </a:r>
          </a:p>
          <a:p>
            <a:pPr lvl="2">
              <a:lnSpc>
                <a:spcPct val="120000"/>
              </a:lnSpc>
              <a:spcBef>
                <a:spcPts val="0"/>
              </a:spcBef>
              <a:spcAft>
                <a:spcPts val="600"/>
              </a:spcAft>
              <a:buClr>
                <a:srgbClr val="FF3300"/>
              </a:buClr>
              <a:buFont typeface="Wingdings" pitchFamily="2" charset="2"/>
              <a:buChar char="§"/>
            </a:pPr>
            <a:r>
              <a:rPr lang="es-ES_tradnl" sz="1400" b="1" i="1" dirty="0">
                <a:latin typeface="Calibri" pitchFamily="34" charset="0"/>
              </a:rPr>
              <a:t>Beneficencia</a:t>
            </a:r>
            <a:r>
              <a:rPr lang="es-ES_tradnl" sz="1400" b="1" dirty="0">
                <a:latin typeface="Calibri" pitchFamily="34" charset="0"/>
              </a:rPr>
              <a:t>:</a:t>
            </a:r>
            <a:r>
              <a:rPr lang="es-ES_tradnl" sz="1400" dirty="0">
                <a:latin typeface="Calibri" pitchFamily="34" charset="0"/>
              </a:rPr>
              <a:t> hacer el bien, siempre en relación con el principio de autonomía.</a:t>
            </a: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Facilitar el trato adecuado: </a:t>
            </a:r>
            <a:r>
              <a:rPr lang="es-ES_tradnl" sz="1400" dirty="0" smtClean="0">
                <a:latin typeface="Calibri" pitchFamily="34" charset="0"/>
              </a:rPr>
              <a:t>evitar </a:t>
            </a:r>
            <a:r>
              <a:rPr lang="es-ES_tradnl" sz="1400" dirty="0">
                <a:latin typeface="Calibri" pitchFamily="34" charset="0"/>
              </a:rPr>
              <a:t>que </a:t>
            </a:r>
            <a:r>
              <a:rPr lang="es-ES_tradnl" sz="1400" dirty="0" smtClean="0">
                <a:latin typeface="Calibri" pitchFamily="34" charset="0"/>
              </a:rPr>
              <a:t>esté  </a:t>
            </a:r>
            <a:r>
              <a:rPr lang="es-ES_tradnl" sz="1400" dirty="0">
                <a:latin typeface="Calibri" pitchFamily="34" charset="0"/>
              </a:rPr>
              <a:t>aislado en casa y pueda seguir en contacto con amigos y vecinos,  realizando y participando  en actividades sociales de la comunidad. </a:t>
            </a: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Fomentar  la autonomía e independencia: </a:t>
            </a:r>
            <a:r>
              <a:rPr lang="es-ES_tradnl" sz="1400" dirty="0" smtClean="0">
                <a:latin typeface="Calibri" pitchFamily="34" charset="0"/>
              </a:rPr>
              <a:t>realizar </a:t>
            </a:r>
            <a:r>
              <a:rPr lang="es-ES_tradnl" sz="1400" dirty="0">
                <a:latin typeface="Calibri" pitchFamily="34" charset="0"/>
              </a:rPr>
              <a:t>actividades </a:t>
            </a:r>
            <a:r>
              <a:rPr lang="es-ES_tradnl" sz="1400" dirty="0" smtClean="0">
                <a:latin typeface="Calibri" pitchFamily="34" charset="0"/>
              </a:rPr>
              <a:t>saludables en la medida de sus posibilidades. </a:t>
            </a:r>
            <a:endParaRPr lang="es-ES_tradnl" sz="1400" dirty="0">
              <a:latin typeface="Calibri" pitchFamily="34" charset="0"/>
            </a:endParaRP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Comunicar el  valor que tienen como  persona: </a:t>
            </a:r>
            <a:r>
              <a:rPr lang="es-ES_tradnl" sz="1400" dirty="0" smtClean="0">
                <a:latin typeface="Calibri" pitchFamily="34" charset="0"/>
              </a:rPr>
              <a:t>sus </a:t>
            </a:r>
            <a:r>
              <a:rPr lang="es-ES_tradnl" sz="1400" dirty="0">
                <a:latin typeface="Calibri" pitchFamily="34" charset="0"/>
              </a:rPr>
              <a:t>experiencias y conocimientos, </a:t>
            </a:r>
            <a:r>
              <a:rPr lang="es-ES_tradnl" sz="1400" dirty="0" smtClean="0">
                <a:latin typeface="Calibri" pitchFamily="34" charset="0"/>
              </a:rPr>
              <a:t>ayudan </a:t>
            </a:r>
            <a:r>
              <a:rPr lang="es-ES_tradnl" sz="1400" dirty="0">
                <a:latin typeface="Calibri" pitchFamily="34" charset="0"/>
              </a:rPr>
              <a:t>a mantener   la autoestima. </a:t>
            </a: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Formar a los cuidadores</a:t>
            </a:r>
            <a:r>
              <a:rPr lang="es-ES_tradnl" sz="1400" dirty="0">
                <a:latin typeface="Calibri" pitchFamily="34" charset="0"/>
              </a:rPr>
              <a:t>: </a:t>
            </a:r>
            <a:r>
              <a:rPr lang="es-ES_tradnl" sz="1400" dirty="0" smtClean="0">
                <a:latin typeface="Calibri" pitchFamily="34" charset="0"/>
              </a:rPr>
              <a:t>para </a:t>
            </a:r>
            <a:r>
              <a:rPr lang="es-ES_tradnl" sz="1400" dirty="0">
                <a:latin typeface="Calibri" pitchFamily="34" charset="0"/>
              </a:rPr>
              <a:t>prevenir el trato inadecuado, evitar situaciones de sobrecarga y claudicación familiar. </a:t>
            </a:r>
          </a:p>
          <a:p>
            <a:pPr lvl="1">
              <a:lnSpc>
                <a:spcPct val="120000"/>
              </a:lnSpc>
              <a:spcBef>
                <a:spcPts val="0"/>
              </a:spcBef>
              <a:spcAft>
                <a:spcPts val="600"/>
              </a:spcAft>
              <a:buClr>
                <a:srgbClr val="FF3300"/>
              </a:buClr>
              <a:buFont typeface="Wingdings" pitchFamily="2" charset="2"/>
              <a:buChar char="v"/>
            </a:pPr>
            <a:r>
              <a:rPr lang="es-ES_tradnl" sz="1400" b="1" dirty="0">
                <a:latin typeface="Calibri" pitchFamily="34" charset="0"/>
              </a:rPr>
              <a:t>Proporcionar  el acceso a la información:</a:t>
            </a:r>
            <a:r>
              <a:rPr lang="es-ES_tradnl" sz="1400" dirty="0">
                <a:latin typeface="Calibri" pitchFamily="34" charset="0"/>
              </a:rPr>
              <a:t> </a:t>
            </a:r>
            <a:r>
              <a:rPr lang="es-ES_tradnl" sz="1400" dirty="0" smtClean="0">
                <a:latin typeface="Calibri" pitchFamily="34" charset="0"/>
              </a:rPr>
              <a:t>a </a:t>
            </a:r>
            <a:r>
              <a:rPr lang="es-ES_tradnl" sz="1400" dirty="0">
                <a:latin typeface="Calibri" pitchFamily="34" charset="0"/>
              </a:rPr>
              <a:t>los recursos,  a la participación y decisión en el plan de cuidados</a:t>
            </a:r>
            <a:r>
              <a:rPr lang="es-ES_tradnl" sz="1400" dirty="0" smtClean="0">
                <a:latin typeface="Calibri" pitchFamily="34" charset="0"/>
              </a:rPr>
              <a:t>.</a:t>
            </a:r>
            <a:endParaRPr lang="es-ES_tradnl" sz="1400" dirty="0">
              <a:latin typeface="Calibri" pitchFamily="34" charset="0"/>
            </a:endParaRPr>
          </a:p>
        </p:txBody>
      </p:sp>
      <p:sp>
        <p:nvSpPr>
          <p:cNvPr id="2" name="1 Título"/>
          <p:cNvSpPr>
            <a:spLocks/>
          </p:cNvSpPr>
          <p:nvPr/>
        </p:nvSpPr>
        <p:spPr bwMode="auto">
          <a:xfrm>
            <a:off x="179512" y="0"/>
            <a:ext cx="8785225" cy="908720"/>
          </a:xfrm>
          <a:prstGeom prst="rect">
            <a:avLst/>
          </a:prstGeom>
          <a:noFill/>
          <a:ln w="9525">
            <a:solidFill>
              <a:srgbClr val="17375E"/>
            </a:solidFill>
            <a:miter lim="800000"/>
            <a:headEnd/>
            <a:tailEnd/>
          </a:ln>
        </p:spPr>
        <p:txBody>
          <a:bodyPr anchor="ctr"/>
          <a:lstStyle/>
          <a:p>
            <a:pPr marL="838200" indent="-838200" algn="ctr"/>
            <a:r>
              <a:rPr lang="es-ES" sz="2400" dirty="0">
                <a:solidFill>
                  <a:srgbClr val="17375E"/>
                </a:solidFill>
                <a:latin typeface="Calibri" pitchFamily="34" charset="0"/>
              </a:rPr>
              <a:t>UNIDAD DIDÁCTICA 3.- </a:t>
            </a:r>
            <a:r>
              <a:rPr lang="es-ES" sz="2400" b="1" i="1" dirty="0">
                <a:solidFill>
                  <a:srgbClr val="C00000"/>
                </a:solidFill>
                <a:latin typeface="Calibri" pitchFamily="34" charset="0"/>
              </a:rPr>
              <a:t>PROMOCIÓN DEL BUEN </a:t>
            </a:r>
            <a:r>
              <a:rPr lang="es-ES" sz="2400" b="1" i="1" dirty="0" smtClean="0">
                <a:solidFill>
                  <a:srgbClr val="C00000"/>
                </a:solidFill>
                <a:latin typeface="Calibri" pitchFamily="34" charset="0"/>
              </a:rPr>
              <a:t>TRATO</a:t>
            </a:r>
            <a:endParaRPr lang="es-ES" b="1" i="1" dirty="0">
              <a:solidFill>
                <a:srgbClr val="C00000"/>
              </a:solidFill>
              <a:latin typeface="Calibri"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2 Marcador de contenido"/>
          <p:cNvSpPr>
            <a:spLocks noGrp="1"/>
          </p:cNvSpPr>
          <p:nvPr>
            <p:ph idx="4294967295"/>
          </p:nvPr>
        </p:nvSpPr>
        <p:spPr>
          <a:xfrm>
            <a:off x="0" y="1052736"/>
            <a:ext cx="9144000" cy="5805264"/>
          </a:xfrm>
        </p:spPr>
        <p:txBody>
          <a:bodyPr>
            <a:normAutofit fontScale="92500" lnSpcReduction="10000"/>
          </a:bodyPr>
          <a:lstStyle/>
          <a:p>
            <a:pPr marL="457200" indent="-457200">
              <a:lnSpc>
                <a:spcPct val="110000"/>
              </a:lnSpc>
              <a:spcBef>
                <a:spcPts val="0"/>
              </a:spcBef>
              <a:spcAft>
                <a:spcPts val="600"/>
              </a:spcAft>
              <a:buClr>
                <a:srgbClr val="FF0000"/>
              </a:buClr>
              <a:buSzPct val="125000"/>
              <a:buFont typeface="Calibri" pitchFamily="34" charset="0"/>
              <a:buChar char="•"/>
            </a:pPr>
            <a:r>
              <a:rPr lang="es-ES" sz="1400" b="1" dirty="0" smtClean="0">
                <a:solidFill>
                  <a:schemeClr val="accent2"/>
                </a:solidFill>
                <a:latin typeface="Calibri" pitchFamily="34" charset="0"/>
              </a:rPr>
              <a:t>¿Como </a:t>
            </a:r>
            <a:r>
              <a:rPr lang="es-ES" sz="1400" b="1" dirty="0">
                <a:solidFill>
                  <a:schemeClr val="accent2"/>
                </a:solidFill>
                <a:latin typeface="Calibri" pitchFamily="34" charset="0"/>
              </a:rPr>
              <a:t>quieren ser tratadas las personas </a:t>
            </a:r>
            <a:r>
              <a:rPr lang="es-ES" sz="1400" b="1" dirty="0" smtClean="0">
                <a:solidFill>
                  <a:schemeClr val="accent2"/>
                </a:solidFill>
                <a:latin typeface="Calibri" pitchFamily="34" charset="0"/>
              </a:rPr>
              <a:t>mayores?: </a:t>
            </a:r>
            <a:r>
              <a:rPr lang="es-ES_tradnl" sz="1400" dirty="0" smtClean="0">
                <a:latin typeface="Calibri" pitchFamily="34" charset="0"/>
              </a:rPr>
              <a:t>quieren </a:t>
            </a:r>
            <a:r>
              <a:rPr lang="es-ES_tradnl" sz="1400" dirty="0">
                <a:latin typeface="Calibri" pitchFamily="34" charset="0"/>
              </a:rPr>
              <a:t>ser </a:t>
            </a:r>
            <a:r>
              <a:rPr lang="es-ES_tradnl" sz="1400" dirty="0" smtClean="0">
                <a:latin typeface="Calibri" pitchFamily="34" charset="0"/>
              </a:rPr>
              <a:t>tratadas </a:t>
            </a:r>
            <a:r>
              <a:rPr lang="es-ES_tradnl" sz="1400" b="1" dirty="0">
                <a:solidFill>
                  <a:schemeClr val="tx2">
                    <a:lumMod val="75000"/>
                  </a:schemeClr>
                </a:solidFill>
                <a:latin typeface="Calibri" pitchFamily="34" charset="0"/>
              </a:rPr>
              <a:t>como </a:t>
            </a:r>
            <a:r>
              <a:rPr lang="es-ES_tradnl" sz="1400" b="1" dirty="0" smtClean="0">
                <a:solidFill>
                  <a:schemeClr val="tx2">
                    <a:lumMod val="75000"/>
                  </a:schemeClr>
                </a:solidFill>
                <a:latin typeface="Calibri" pitchFamily="34" charset="0"/>
              </a:rPr>
              <a:t>personas adultas</a:t>
            </a:r>
            <a:r>
              <a:rPr lang="es-ES_tradnl" sz="1400" dirty="0" smtClean="0">
                <a:latin typeface="Calibri" pitchFamily="34" charset="0"/>
              </a:rPr>
              <a:t>, </a:t>
            </a:r>
            <a:r>
              <a:rPr lang="es-ES_tradnl" sz="1400" b="1" dirty="0">
                <a:solidFill>
                  <a:schemeClr val="tx2">
                    <a:lumMod val="75000"/>
                  </a:schemeClr>
                </a:solidFill>
                <a:latin typeface="Calibri" pitchFamily="34" charset="0"/>
              </a:rPr>
              <a:t>sin </a:t>
            </a:r>
            <a:r>
              <a:rPr lang="es-ES_tradnl" sz="1400" b="1" dirty="0" smtClean="0">
                <a:solidFill>
                  <a:schemeClr val="tx2">
                    <a:lumMod val="75000"/>
                  </a:schemeClr>
                </a:solidFill>
                <a:latin typeface="Calibri" pitchFamily="34" charset="0"/>
              </a:rPr>
              <a:t> diferencias </a:t>
            </a:r>
            <a:r>
              <a:rPr lang="es-ES_tradnl" sz="1400" b="1" dirty="0">
                <a:solidFill>
                  <a:schemeClr val="tx2">
                    <a:lumMod val="75000"/>
                  </a:schemeClr>
                </a:solidFill>
                <a:latin typeface="Calibri" pitchFamily="34" charset="0"/>
              </a:rPr>
              <a:t>en el trato por edad</a:t>
            </a:r>
            <a:r>
              <a:rPr lang="es-ES_tradnl" sz="1400" dirty="0">
                <a:latin typeface="Calibri" pitchFamily="34" charset="0"/>
              </a:rPr>
              <a:t>, con afecto, </a:t>
            </a:r>
            <a:r>
              <a:rPr lang="es-ES_tradnl" sz="1400" b="1" dirty="0">
                <a:solidFill>
                  <a:schemeClr val="tx2">
                    <a:lumMod val="75000"/>
                  </a:schemeClr>
                </a:solidFill>
                <a:latin typeface="Calibri" pitchFamily="34" charset="0"/>
              </a:rPr>
              <a:t>comprensión</a:t>
            </a:r>
            <a:r>
              <a:rPr lang="es-ES_tradnl" sz="1400" dirty="0">
                <a:latin typeface="Calibri" pitchFamily="34" charset="0"/>
              </a:rPr>
              <a:t>, </a:t>
            </a:r>
            <a:r>
              <a:rPr lang="es-ES_tradnl" sz="1400" dirty="0" smtClean="0">
                <a:latin typeface="Calibri" pitchFamily="34" charset="0"/>
              </a:rPr>
              <a:t>siendo tenidos </a:t>
            </a:r>
            <a:r>
              <a:rPr lang="es-ES_tradnl" sz="1400" dirty="0">
                <a:latin typeface="Calibri" pitchFamily="34" charset="0"/>
              </a:rPr>
              <a:t>en cuenta, aunque </a:t>
            </a:r>
            <a:r>
              <a:rPr lang="es-ES_tradnl" sz="1400" dirty="0" smtClean="0">
                <a:latin typeface="Calibri" pitchFamily="34" charset="0"/>
              </a:rPr>
              <a:t>presenten </a:t>
            </a:r>
            <a:r>
              <a:rPr lang="es-ES_tradnl" sz="1400" dirty="0">
                <a:latin typeface="Calibri" pitchFamily="34" charset="0"/>
              </a:rPr>
              <a:t>condiciones de enfermedad o dependencia.  </a:t>
            </a:r>
          </a:p>
          <a:p>
            <a:pPr lvl="1">
              <a:lnSpc>
                <a:spcPct val="110000"/>
              </a:lnSpc>
              <a:spcBef>
                <a:spcPts val="0"/>
              </a:spcBef>
              <a:spcAft>
                <a:spcPts val="600"/>
              </a:spcAft>
              <a:buClr>
                <a:srgbClr val="FF0000"/>
              </a:buClr>
              <a:buFontTx/>
              <a:buNone/>
            </a:pPr>
            <a:endParaRPr lang="es-ES_tradnl" sz="1000" dirty="0">
              <a:latin typeface="Calibri" pitchFamily="34" charset="0"/>
            </a:endParaRPr>
          </a:p>
          <a:p>
            <a:pPr marL="457200" indent="-457200">
              <a:lnSpc>
                <a:spcPct val="110000"/>
              </a:lnSpc>
              <a:spcBef>
                <a:spcPts val="0"/>
              </a:spcBef>
              <a:spcAft>
                <a:spcPts val="600"/>
              </a:spcAft>
              <a:buClr>
                <a:srgbClr val="FF0000"/>
              </a:buClr>
              <a:buSzPct val="125000"/>
              <a:buFont typeface="Calibri" pitchFamily="34" charset="0"/>
              <a:buChar char="•"/>
            </a:pPr>
            <a:r>
              <a:rPr lang="es-ES_tradnl" sz="1400" b="1" dirty="0">
                <a:solidFill>
                  <a:schemeClr val="accent2"/>
                </a:solidFill>
                <a:latin typeface="Calibri" pitchFamily="34" charset="0"/>
              </a:rPr>
              <a:t>Pautas para un buen trato en:</a:t>
            </a:r>
          </a:p>
          <a:p>
            <a:pPr lvl="1">
              <a:lnSpc>
                <a:spcPct val="110000"/>
              </a:lnSpc>
              <a:spcBef>
                <a:spcPts val="0"/>
              </a:spcBef>
              <a:spcAft>
                <a:spcPts val="600"/>
              </a:spcAft>
              <a:buClr>
                <a:srgbClr val="FF0000"/>
              </a:buClr>
              <a:buFont typeface="Wingdings" pitchFamily="2" charset="2"/>
              <a:buChar char="v"/>
            </a:pPr>
            <a:r>
              <a:rPr lang="es-ES_tradnl" sz="1400" b="1" dirty="0">
                <a:latin typeface="Calibri" pitchFamily="34" charset="0"/>
              </a:rPr>
              <a:t>La familia:</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El mayor debe exigir respeto,  tomar decisiones personales no dejando que la familia decida por él, manteniendo   siempre el control sobre sus bienes. </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Reclamar sus derechos y  no  consentir nunca una humillación o un maltrato (físico, psicológico, social ó económico).</a:t>
            </a:r>
          </a:p>
          <a:p>
            <a:pPr lvl="1">
              <a:lnSpc>
                <a:spcPct val="110000"/>
              </a:lnSpc>
              <a:spcBef>
                <a:spcPts val="0"/>
              </a:spcBef>
              <a:spcAft>
                <a:spcPts val="600"/>
              </a:spcAft>
              <a:buClr>
                <a:srgbClr val="FF0000"/>
              </a:buClr>
              <a:buFont typeface="Wingdings" pitchFamily="2" charset="2"/>
              <a:buChar char="v"/>
            </a:pPr>
            <a:r>
              <a:rPr lang="es-ES_tradnl" sz="1400" b="1" dirty="0">
                <a:latin typeface="Calibri" pitchFamily="34" charset="0"/>
              </a:rPr>
              <a:t>La sociedad:</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Debe conocer y reconocer el valor de </a:t>
            </a:r>
            <a:r>
              <a:rPr lang="es-ES_tradnl" sz="1400" dirty="0" smtClean="0">
                <a:latin typeface="Calibri" pitchFamily="34" charset="0"/>
              </a:rPr>
              <a:t>los mayores </a:t>
            </a:r>
            <a:r>
              <a:rPr lang="es-ES_tradnl" sz="1400" dirty="0">
                <a:latin typeface="Calibri" pitchFamily="34" charset="0"/>
              </a:rPr>
              <a:t>y su papel protagonista en la vida de la comunidad.</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Los mayores tienen los mismos derechos y deberes que el resto de la sociedad lo que le permite integrarse en la vida cotidiana. </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Facilitar medidas para que los mayores no se aíslen promoviendo el sentimiento de pertenencia al grupo. </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Promover la creación de redes sociales que </a:t>
            </a:r>
            <a:r>
              <a:rPr lang="es-ES_tradnl" sz="1400" dirty="0" smtClean="0">
                <a:latin typeface="Calibri" pitchFamily="34" charset="0"/>
              </a:rPr>
              <a:t>lleven </a:t>
            </a:r>
            <a:r>
              <a:rPr lang="es-ES_tradnl" sz="1400" dirty="0">
                <a:latin typeface="Calibri" pitchFamily="34" charset="0"/>
              </a:rPr>
              <a:t>al deseo de envejecer en la comunidad.</a:t>
            </a:r>
          </a:p>
          <a:p>
            <a:pPr lvl="1">
              <a:lnSpc>
                <a:spcPct val="110000"/>
              </a:lnSpc>
              <a:spcBef>
                <a:spcPts val="0"/>
              </a:spcBef>
              <a:spcAft>
                <a:spcPts val="600"/>
              </a:spcAft>
              <a:buClr>
                <a:srgbClr val="FF0000"/>
              </a:buClr>
              <a:buFont typeface="Wingdings" pitchFamily="2" charset="2"/>
              <a:buChar char="v"/>
            </a:pPr>
            <a:r>
              <a:rPr lang="es-ES_tradnl" sz="1400" b="1" dirty="0">
                <a:latin typeface="Calibri" pitchFamily="34" charset="0"/>
              </a:rPr>
              <a:t>Las instituciones:</a:t>
            </a:r>
          </a:p>
          <a:p>
            <a:pPr marL="1080000" lvl="1">
              <a:lnSpc>
                <a:spcPct val="110000"/>
              </a:lnSpc>
              <a:spcBef>
                <a:spcPts val="0"/>
              </a:spcBef>
              <a:spcAft>
                <a:spcPts val="600"/>
              </a:spcAft>
              <a:buClr>
                <a:srgbClr val="FF0000"/>
              </a:buClr>
              <a:buFont typeface="Courier New" pitchFamily="49" charset="0"/>
              <a:buChar char="o"/>
            </a:pPr>
            <a:r>
              <a:rPr lang="es-ES_tradnl" sz="1400" dirty="0" smtClean="0">
                <a:latin typeface="Calibri" pitchFamily="34" charset="0"/>
              </a:rPr>
              <a:t>Deben prestar un </a:t>
            </a:r>
            <a:r>
              <a:rPr lang="es-ES_tradnl" sz="1400" dirty="0">
                <a:latin typeface="Calibri" pitchFamily="34" charset="0"/>
              </a:rPr>
              <a:t>trato respetuoso </a:t>
            </a:r>
            <a:r>
              <a:rPr lang="es-ES_tradnl" sz="1400" dirty="0" smtClean="0">
                <a:latin typeface="Calibri" pitchFamily="34" charset="0"/>
              </a:rPr>
              <a:t>siempre, </a:t>
            </a:r>
            <a:r>
              <a:rPr lang="es-ES_tradnl" sz="1400" dirty="0">
                <a:latin typeface="Calibri" pitchFamily="34" charset="0"/>
              </a:rPr>
              <a:t>y </a:t>
            </a:r>
            <a:r>
              <a:rPr lang="es-ES_tradnl" sz="1400" dirty="0" smtClean="0">
                <a:latin typeface="Calibri" pitchFamily="34" charset="0"/>
              </a:rPr>
              <a:t>proporcionar  </a:t>
            </a:r>
            <a:r>
              <a:rPr lang="es-ES_tradnl" sz="1400" dirty="0">
                <a:latin typeface="Calibri" pitchFamily="34" charset="0"/>
              </a:rPr>
              <a:t>toda la información que </a:t>
            </a:r>
            <a:r>
              <a:rPr lang="es-ES_tradnl" sz="1400" dirty="0" smtClean="0">
                <a:latin typeface="Calibri" pitchFamily="34" charset="0"/>
              </a:rPr>
              <a:t>precisen </a:t>
            </a:r>
            <a:r>
              <a:rPr lang="es-ES_tradnl" sz="1400" dirty="0">
                <a:latin typeface="Calibri" pitchFamily="34" charset="0"/>
              </a:rPr>
              <a:t>para aclarar dudas y preguntas. </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Solicitar  que el trato sea único, diferente en función de las propias necesidades, capacidades, deseos y valores. </a:t>
            </a:r>
          </a:p>
          <a:p>
            <a:pPr marL="1080000" lvl="1">
              <a:lnSpc>
                <a:spcPct val="110000"/>
              </a:lnSpc>
              <a:spcBef>
                <a:spcPts val="0"/>
              </a:spcBef>
              <a:spcAft>
                <a:spcPts val="600"/>
              </a:spcAft>
              <a:buClr>
                <a:srgbClr val="FF0000"/>
              </a:buClr>
              <a:buFont typeface="Courier New" pitchFamily="49" charset="0"/>
              <a:buChar char="o"/>
            </a:pPr>
            <a:r>
              <a:rPr lang="es-ES_tradnl" sz="1400" dirty="0">
                <a:latin typeface="Calibri" pitchFamily="34" charset="0"/>
              </a:rPr>
              <a:t>Evitar un trato no adecuado por su deterioro o dependencia. </a:t>
            </a:r>
          </a:p>
          <a:p>
            <a:pPr lvl="1">
              <a:lnSpc>
                <a:spcPct val="110000"/>
              </a:lnSpc>
              <a:spcBef>
                <a:spcPts val="0"/>
              </a:spcBef>
              <a:spcAft>
                <a:spcPts val="600"/>
              </a:spcAft>
              <a:buClr>
                <a:srgbClr val="FF0000"/>
              </a:buClr>
              <a:buFontTx/>
              <a:buNone/>
            </a:pPr>
            <a:endParaRPr lang="es-ES_tradnl" sz="1100" dirty="0">
              <a:latin typeface="Calibri" pitchFamily="34" charset="0"/>
            </a:endParaRPr>
          </a:p>
          <a:p>
            <a:pPr marL="457200" indent="-457200">
              <a:lnSpc>
                <a:spcPct val="110000"/>
              </a:lnSpc>
              <a:spcBef>
                <a:spcPts val="0"/>
              </a:spcBef>
              <a:spcAft>
                <a:spcPts val="600"/>
              </a:spcAft>
              <a:buClr>
                <a:srgbClr val="FF3300"/>
              </a:buClr>
              <a:buSzPct val="125000"/>
            </a:pPr>
            <a:r>
              <a:rPr lang="es-ES_tradnl" sz="1400" b="1" dirty="0">
                <a:solidFill>
                  <a:schemeClr val="accent2"/>
                </a:solidFill>
                <a:latin typeface="Calibri" pitchFamily="34" charset="0"/>
              </a:rPr>
              <a:t>Garantizar un buen trato es poder asegurar al mayor: </a:t>
            </a:r>
            <a:endParaRPr lang="es-ES_tradnl" sz="1600" dirty="0">
              <a:solidFill>
                <a:schemeClr val="accent2"/>
              </a:solidFill>
              <a:latin typeface="Calibri" pitchFamily="34" charset="0"/>
            </a:endParaRPr>
          </a:p>
          <a:p>
            <a:pPr lvl="1">
              <a:lnSpc>
                <a:spcPct val="110000"/>
              </a:lnSpc>
              <a:spcBef>
                <a:spcPts val="0"/>
              </a:spcBef>
              <a:spcAft>
                <a:spcPts val="600"/>
              </a:spcAft>
              <a:buClr>
                <a:srgbClr val="FF3300"/>
              </a:buClr>
              <a:buFont typeface="Wingdings" pitchFamily="2" charset="2"/>
              <a:buChar char="v"/>
            </a:pPr>
            <a:r>
              <a:rPr lang="es-ES" sz="1400" dirty="0">
                <a:latin typeface="Calibri" pitchFamily="34" charset="0"/>
              </a:rPr>
              <a:t>Las necesidades fisiológicas, de seguridad, de consideración y estima, de amor y pertenencia y  de </a:t>
            </a:r>
            <a:r>
              <a:rPr lang="es-ES" sz="1400" dirty="0" smtClean="0">
                <a:latin typeface="Calibri" pitchFamily="34" charset="0"/>
              </a:rPr>
              <a:t>autorrealización.</a:t>
            </a:r>
            <a:endParaRPr lang="es-ES" sz="1200" b="1" dirty="0">
              <a:solidFill>
                <a:schemeClr val="tx2"/>
              </a:solidFill>
              <a:latin typeface="Calibri" pitchFamily="34" charset="0"/>
            </a:endParaRPr>
          </a:p>
        </p:txBody>
      </p:sp>
      <p:sp>
        <p:nvSpPr>
          <p:cNvPr id="4" name="3 Marcador de número de diapositiva"/>
          <p:cNvSpPr txBox="1">
            <a:spLocks noGrp="1"/>
          </p:cNvSpPr>
          <p:nvPr/>
        </p:nvSpPr>
        <p:spPr>
          <a:xfrm>
            <a:off x="8532440" y="6356350"/>
            <a:ext cx="611560" cy="365125"/>
          </a:xfrm>
          <a:prstGeom prst="rect">
            <a:avLst/>
          </a:prstGeom>
          <a:noFill/>
        </p:spPr>
        <p:txBody>
          <a:bodyPr anchor="ctr"/>
          <a:lstStyle/>
          <a:p>
            <a:pPr algn="r" fontAlgn="auto">
              <a:spcBef>
                <a:spcPts val="0"/>
              </a:spcBef>
              <a:spcAft>
                <a:spcPts val="0"/>
              </a:spcAft>
              <a:defRPr/>
            </a:pPr>
            <a:endParaRPr lang="es-ES" sz="1200" dirty="0">
              <a:solidFill>
                <a:schemeClr val="tx1">
                  <a:tint val="75000"/>
                </a:schemeClr>
              </a:solidFill>
              <a:latin typeface="+mn-lt"/>
            </a:endParaRPr>
          </a:p>
        </p:txBody>
      </p:sp>
      <p:sp>
        <p:nvSpPr>
          <p:cNvPr id="2" name="1 Título"/>
          <p:cNvSpPr>
            <a:spLocks/>
          </p:cNvSpPr>
          <p:nvPr/>
        </p:nvSpPr>
        <p:spPr bwMode="auto">
          <a:xfrm>
            <a:off x="179512" y="0"/>
            <a:ext cx="8785225" cy="908720"/>
          </a:xfrm>
          <a:prstGeom prst="rect">
            <a:avLst/>
          </a:prstGeom>
          <a:noFill/>
          <a:ln w="9525">
            <a:solidFill>
              <a:srgbClr val="17375E"/>
            </a:solidFill>
            <a:miter lim="800000"/>
            <a:headEnd/>
            <a:tailEnd/>
          </a:ln>
        </p:spPr>
        <p:txBody>
          <a:bodyPr anchor="ctr"/>
          <a:lstStyle/>
          <a:p>
            <a:pPr marL="838200" indent="-838200" algn="ctr"/>
            <a:r>
              <a:rPr lang="es-ES" sz="2400" dirty="0">
                <a:solidFill>
                  <a:srgbClr val="17375E"/>
                </a:solidFill>
                <a:latin typeface="Calibri" pitchFamily="34" charset="0"/>
              </a:rPr>
              <a:t>UNIDAD DIDÁCTICA 3.- </a:t>
            </a:r>
            <a:r>
              <a:rPr lang="es-ES" sz="2400" b="1" i="1" dirty="0">
                <a:solidFill>
                  <a:srgbClr val="C00000"/>
                </a:solidFill>
                <a:latin typeface="Calibri" pitchFamily="34" charset="0"/>
              </a:rPr>
              <a:t>PROMOCIÓN DEL BUEN </a:t>
            </a:r>
            <a:r>
              <a:rPr lang="es-ES" sz="2400" b="1" i="1" dirty="0" smtClean="0">
                <a:solidFill>
                  <a:srgbClr val="C00000"/>
                </a:solidFill>
                <a:latin typeface="Calibri" pitchFamily="34" charset="0"/>
              </a:rPr>
              <a:t>TRATO</a:t>
            </a:r>
            <a:endParaRPr lang="es-ES" b="1" dirty="0">
              <a:solidFill>
                <a:srgbClr val="FF0000"/>
              </a:solidFill>
              <a:latin typeface="Calibri"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69269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4.-  </a:t>
            </a:r>
            <a:r>
              <a:rPr lang="es-ES" sz="2400" b="1" i="1" dirty="0" smtClean="0">
                <a:solidFill>
                  <a:srgbClr val="C00000"/>
                </a:solidFill>
              </a:rPr>
              <a:t>SALUD BUCODENTAL</a:t>
            </a:r>
            <a:endParaRPr lang="es-ES" sz="2400" dirty="0">
              <a:solidFill>
                <a:schemeClr val="tx2">
                  <a:lumMod val="75000"/>
                </a:schemeClr>
              </a:solidFill>
            </a:endParaRPr>
          </a:p>
        </p:txBody>
      </p:sp>
      <p:sp>
        <p:nvSpPr>
          <p:cNvPr id="3" name="2 Marcador de contenido"/>
          <p:cNvSpPr>
            <a:spLocks noGrp="1"/>
          </p:cNvSpPr>
          <p:nvPr>
            <p:ph idx="1"/>
          </p:nvPr>
        </p:nvSpPr>
        <p:spPr>
          <a:xfrm>
            <a:off x="0" y="692696"/>
            <a:ext cx="9144000" cy="6165304"/>
          </a:xfrm>
        </p:spPr>
        <p:txBody>
          <a:bodyPr>
            <a:normAutofit fontScale="25000" lnSpcReduction="20000"/>
          </a:bodyPr>
          <a:lstStyle/>
          <a:p>
            <a:pPr marL="324000" indent="-180000">
              <a:lnSpc>
                <a:spcPct val="120000"/>
              </a:lnSpc>
              <a:spcBef>
                <a:spcPts val="600"/>
              </a:spcBef>
              <a:buClr>
                <a:srgbClr val="C00000"/>
              </a:buClr>
            </a:pPr>
            <a:endParaRPr lang="es-ES" sz="200" dirty="0" smtClean="0"/>
          </a:p>
          <a:p>
            <a:pPr marL="324000" indent="-180000">
              <a:lnSpc>
                <a:spcPct val="120000"/>
              </a:lnSpc>
              <a:spcBef>
                <a:spcPts val="600"/>
              </a:spcBef>
              <a:buClr>
                <a:srgbClr val="C00000"/>
              </a:buClr>
            </a:pPr>
            <a:r>
              <a:rPr lang="es-ES" sz="4800" dirty="0" smtClean="0"/>
              <a:t>La </a:t>
            </a:r>
            <a:r>
              <a:rPr lang="es-ES" sz="4800" b="1" dirty="0" smtClean="0">
                <a:solidFill>
                  <a:schemeClr val="tx2">
                    <a:lumMod val="75000"/>
                  </a:schemeClr>
                </a:solidFill>
              </a:rPr>
              <a:t>salud oral es esencial</a:t>
            </a:r>
            <a:r>
              <a:rPr lang="es-ES" sz="4800" dirty="0" smtClean="0"/>
              <a:t> para una adecuada </a:t>
            </a:r>
            <a:r>
              <a:rPr lang="es-ES" sz="4800" b="1" dirty="0" smtClean="0">
                <a:solidFill>
                  <a:schemeClr val="tx2">
                    <a:lumMod val="75000"/>
                  </a:schemeClr>
                </a:solidFill>
              </a:rPr>
              <a:t>masticación, deglución, alimentación, fonación, comunicación y estética facial</a:t>
            </a:r>
            <a:r>
              <a:rPr lang="es-ES" sz="4800" dirty="0" smtClean="0"/>
              <a:t>.</a:t>
            </a:r>
          </a:p>
          <a:p>
            <a:pPr marL="324000" indent="-180000">
              <a:lnSpc>
                <a:spcPct val="120000"/>
              </a:lnSpc>
              <a:spcBef>
                <a:spcPts val="600"/>
              </a:spcBef>
              <a:buClr>
                <a:srgbClr val="C00000"/>
              </a:buClr>
            </a:pPr>
            <a:r>
              <a:rPr lang="es-ES" sz="4800" dirty="0" smtClean="0"/>
              <a:t>En torno a la salud oral de los mayores, existen </a:t>
            </a:r>
            <a:r>
              <a:rPr lang="es-ES" sz="4800" b="1" dirty="0" smtClean="0">
                <a:solidFill>
                  <a:schemeClr val="tx2">
                    <a:lumMod val="75000"/>
                  </a:schemeClr>
                </a:solidFill>
              </a:rPr>
              <a:t>estereotipos falsos y muy arraigados</a:t>
            </a:r>
            <a:r>
              <a:rPr lang="es-ES" sz="4800" dirty="0" smtClean="0"/>
              <a:t>: a) interpretar determinados cambios orales  </a:t>
            </a:r>
            <a:r>
              <a:rPr lang="es-ES" sz="4800" b="1" dirty="0" smtClean="0">
                <a:solidFill>
                  <a:schemeClr val="tx2">
                    <a:lumMod val="75000"/>
                  </a:schemeClr>
                </a:solidFill>
              </a:rPr>
              <a:t>(</a:t>
            </a:r>
            <a:r>
              <a:rPr lang="es-ES" sz="4800" b="1" dirty="0" err="1" smtClean="0">
                <a:solidFill>
                  <a:schemeClr val="tx2">
                    <a:lumMod val="75000"/>
                  </a:schemeClr>
                </a:solidFill>
              </a:rPr>
              <a:t>edentulismo</a:t>
            </a:r>
            <a:r>
              <a:rPr lang="es-ES" sz="4800" b="1" dirty="0" smtClean="0">
                <a:solidFill>
                  <a:schemeClr val="tx2">
                    <a:lumMod val="75000"/>
                  </a:schemeClr>
                </a:solidFill>
              </a:rPr>
              <a:t>, enfermedad </a:t>
            </a:r>
            <a:r>
              <a:rPr lang="es-ES" sz="4800" b="1" dirty="0" err="1" smtClean="0">
                <a:solidFill>
                  <a:schemeClr val="tx2">
                    <a:lumMod val="75000"/>
                  </a:schemeClr>
                </a:solidFill>
              </a:rPr>
              <a:t>periodontal</a:t>
            </a:r>
            <a:r>
              <a:rPr lang="es-ES" sz="4800" b="1" dirty="0" smtClean="0">
                <a:solidFill>
                  <a:schemeClr val="tx2">
                    <a:lumMod val="75000"/>
                  </a:schemeClr>
                </a:solidFill>
              </a:rPr>
              <a:t>, etc.), como normales del envejecimiento</a:t>
            </a:r>
            <a:r>
              <a:rPr lang="es-ES" sz="4800" dirty="0" smtClean="0"/>
              <a:t>, cuando en realidad son francamente patológicos y  b) pensar que </a:t>
            </a:r>
            <a:r>
              <a:rPr lang="es-ES" sz="4800" b="1" dirty="0" smtClean="0">
                <a:solidFill>
                  <a:schemeClr val="tx2">
                    <a:lumMod val="75000"/>
                  </a:schemeClr>
                </a:solidFill>
              </a:rPr>
              <a:t>existen enfermedades bucodentales exclusivas de los mayores</a:t>
            </a:r>
            <a:r>
              <a:rPr lang="es-ES" sz="4800" dirty="0" smtClean="0"/>
              <a:t>. </a:t>
            </a:r>
          </a:p>
          <a:p>
            <a:pPr marL="324000" indent="-180000">
              <a:lnSpc>
                <a:spcPct val="120000"/>
              </a:lnSpc>
              <a:spcBef>
                <a:spcPts val="600"/>
              </a:spcBef>
              <a:buClr>
                <a:srgbClr val="C00000"/>
              </a:buClr>
            </a:pPr>
            <a:r>
              <a:rPr lang="es-ES" sz="4800" b="1" dirty="0" smtClean="0">
                <a:solidFill>
                  <a:schemeClr val="tx2">
                    <a:lumMod val="75000"/>
                  </a:schemeClr>
                </a:solidFill>
              </a:rPr>
              <a:t>Los problemas de salud oral (caries, ausencias, </a:t>
            </a:r>
            <a:r>
              <a:rPr lang="es-ES" sz="4800" b="1" dirty="0" err="1" smtClean="0">
                <a:solidFill>
                  <a:schemeClr val="tx2">
                    <a:lumMod val="75000"/>
                  </a:schemeClr>
                </a:solidFill>
              </a:rPr>
              <a:t>edentulismo</a:t>
            </a:r>
            <a:r>
              <a:rPr lang="es-ES" sz="4800" b="1" dirty="0" smtClean="0">
                <a:solidFill>
                  <a:schemeClr val="tx2">
                    <a:lumMod val="75000"/>
                  </a:schemeClr>
                </a:solidFill>
              </a:rPr>
              <a:t>, prótesis </a:t>
            </a:r>
            <a:r>
              <a:rPr lang="es-ES" sz="4800" b="1" dirty="0" err="1" smtClean="0">
                <a:solidFill>
                  <a:schemeClr val="tx2">
                    <a:lumMod val="75000"/>
                  </a:schemeClr>
                </a:solidFill>
              </a:rPr>
              <a:t>afuncionantes</a:t>
            </a:r>
            <a:r>
              <a:rPr lang="es-ES" sz="4800" b="1" dirty="0" smtClean="0">
                <a:solidFill>
                  <a:schemeClr val="tx2">
                    <a:lumMod val="75000"/>
                  </a:schemeClr>
                </a:solidFill>
              </a:rPr>
              <a:t>, mala lubrificación salival, etc. ), originan una disfunción motora oral, con alteraciones mecánicas </a:t>
            </a:r>
            <a:r>
              <a:rPr lang="es-ES" sz="4800" b="1" dirty="0" err="1" smtClean="0">
                <a:solidFill>
                  <a:schemeClr val="tx2">
                    <a:lumMod val="75000"/>
                  </a:schemeClr>
                </a:solidFill>
              </a:rPr>
              <a:t>orofarínfeas</a:t>
            </a:r>
            <a:r>
              <a:rPr lang="es-ES" sz="4800" b="1" dirty="0" smtClean="0">
                <a:solidFill>
                  <a:schemeClr val="tx2">
                    <a:lumMod val="75000"/>
                  </a:schemeClr>
                </a:solidFill>
              </a:rPr>
              <a:t>, </a:t>
            </a:r>
            <a:r>
              <a:rPr lang="es-ES" sz="4800" b="1" dirty="0" err="1" smtClean="0">
                <a:solidFill>
                  <a:schemeClr val="tx2">
                    <a:lumMod val="75000"/>
                  </a:schemeClr>
                </a:solidFill>
              </a:rPr>
              <a:t>fonatorias</a:t>
            </a:r>
            <a:r>
              <a:rPr lang="es-ES" sz="4800" b="1" dirty="0" smtClean="0">
                <a:solidFill>
                  <a:schemeClr val="tx2">
                    <a:lumMod val="75000"/>
                  </a:schemeClr>
                </a:solidFill>
              </a:rPr>
              <a:t>, masticatorias, hipotonía </a:t>
            </a:r>
            <a:r>
              <a:rPr lang="es-ES" sz="4800" b="1" dirty="0" err="1" smtClean="0">
                <a:solidFill>
                  <a:schemeClr val="tx2">
                    <a:lumMod val="75000"/>
                  </a:schemeClr>
                </a:solidFill>
              </a:rPr>
              <a:t>perioral</a:t>
            </a:r>
            <a:r>
              <a:rPr lang="es-ES" sz="4800" b="1" dirty="0" smtClean="0">
                <a:solidFill>
                  <a:schemeClr val="tx2">
                    <a:lumMod val="75000"/>
                  </a:schemeClr>
                </a:solidFill>
              </a:rPr>
              <a:t>, atragantamientos, y cambios estéticos con pérdida de la arquitectura facial y </a:t>
            </a:r>
            <a:r>
              <a:rPr lang="es-ES" sz="4800" b="1" dirty="0" err="1" smtClean="0">
                <a:solidFill>
                  <a:schemeClr val="tx2">
                    <a:lumMod val="75000"/>
                  </a:schemeClr>
                </a:solidFill>
              </a:rPr>
              <a:t>promentonismo</a:t>
            </a:r>
            <a:r>
              <a:rPr lang="es-ES" sz="4800" b="1" dirty="0" smtClean="0">
                <a:solidFill>
                  <a:schemeClr val="tx2">
                    <a:lumMod val="75000"/>
                  </a:schemeClr>
                </a:solidFill>
              </a:rPr>
              <a:t>, que condicionan la autoestima, el bienestar psicosocial y la integración, pudiendo originar trastornos </a:t>
            </a:r>
            <a:r>
              <a:rPr lang="es-ES" sz="4800" b="1" dirty="0" err="1" smtClean="0">
                <a:solidFill>
                  <a:schemeClr val="tx2">
                    <a:lumMod val="75000"/>
                  </a:schemeClr>
                </a:solidFill>
              </a:rPr>
              <a:t>psicoafectivos</a:t>
            </a:r>
            <a:r>
              <a:rPr lang="es-ES" sz="4800" b="1" dirty="0" smtClean="0">
                <a:solidFill>
                  <a:schemeClr val="tx2">
                    <a:lumMod val="75000"/>
                  </a:schemeClr>
                </a:solidFill>
              </a:rPr>
              <a:t> (depresión, ansiedad, etc. ).</a:t>
            </a:r>
          </a:p>
          <a:p>
            <a:pPr marL="324000" indent="-180000">
              <a:lnSpc>
                <a:spcPct val="120000"/>
              </a:lnSpc>
              <a:spcBef>
                <a:spcPts val="600"/>
              </a:spcBef>
              <a:buClr>
                <a:srgbClr val="C00000"/>
              </a:buClr>
            </a:pPr>
            <a:r>
              <a:rPr lang="es-ES" sz="4800" b="1" dirty="0" smtClean="0">
                <a:solidFill>
                  <a:schemeClr val="tx2">
                    <a:lumMod val="75000"/>
                  </a:schemeClr>
                </a:solidFill>
              </a:rPr>
              <a:t>Repercusiones  sistémicas de la  mala  salud oral: d</a:t>
            </a:r>
            <a:r>
              <a:rPr lang="es-ES" sz="4800" dirty="0" smtClean="0"/>
              <a:t>isfunción motora oral, gastritis, dispepsias y estreñimiento, arterioesclerosis , enfermedad cardiovascular y </a:t>
            </a:r>
            <a:r>
              <a:rPr lang="es-ES" sz="4800" dirty="0" err="1" smtClean="0"/>
              <a:t>tromboembólica</a:t>
            </a:r>
            <a:r>
              <a:rPr lang="es-ES" sz="4800" dirty="0" smtClean="0"/>
              <a:t>, baja los receptores de la glucosa y potencia la resistencia a la Insulina, malnutrición y anemia, infecciones (caries, </a:t>
            </a:r>
            <a:r>
              <a:rPr lang="es-ES" sz="4800" dirty="0" err="1" smtClean="0"/>
              <a:t>enf</a:t>
            </a:r>
            <a:r>
              <a:rPr lang="es-ES" sz="4800" dirty="0" smtClean="0"/>
              <a:t>. </a:t>
            </a:r>
            <a:r>
              <a:rPr lang="es-ES" sz="4800" dirty="0" err="1" smtClean="0"/>
              <a:t>periodontal</a:t>
            </a:r>
            <a:r>
              <a:rPr lang="es-ES" sz="4800" dirty="0" smtClean="0"/>
              <a:t>, periodontitis, abscesos, candidiasis, abscesos orbitarios, </a:t>
            </a:r>
            <a:r>
              <a:rPr lang="es-ES" sz="4800" dirty="0" err="1" smtClean="0"/>
              <a:t>parotídeos</a:t>
            </a:r>
            <a:r>
              <a:rPr lang="es-ES" sz="4800" dirty="0" smtClean="0"/>
              <a:t>, artritis sépticas, infección de prótesis articulares, osteomielitis, bronconeumonías </a:t>
            </a:r>
            <a:r>
              <a:rPr lang="es-ES" sz="4800" dirty="0" err="1" smtClean="0"/>
              <a:t>aspirativas</a:t>
            </a:r>
            <a:r>
              <a:rPr lang="es-ES" sz="4800" dirty="0" smtClean="0"/>
              <a:t>, endocarditis, </a:t>
            </a:r>
            <a:r>
              <a:rPr lang="es-ES" sz="4800" dirty="0" err="1" smtClean="0"/>
              <a:t>glomerulonefritis</a:t>
            </a:r>
            <a:r>
              <a:rPr lang="es-ES" sz="4800" dirty="0" smtClean="0"/>
              <a:t>), depresión y ansiedad.</a:t>
            </a:r>
          </a:p>
          <a:p>
            <a:pPr marL="324000" indent="-180000">
              <a:lnSpc>
                <a:spcPct val="120000"/>
              </a:lnSpc>
              <a:spcBef>
                <a:spcPts val="600"/>
              </a:spcBef>
              <a:buClr>
                <a:srgbClr val="C00000"/>
              </a:buClr>
            </a:pPr>
            <a:r>
              <a:rPr lang="es-ES" sz="4800" dirty="0" smtClean="0"/>
              <a:t>La </a:t>
            </a:r>
            <a:r>
              <a:rPr lang="es-ES" sz="4800" b="1" dirty="0" smtClean="0"/>
              <a:t>salud </a:t>
            </a:r>
            <a:r>
              <a:rPr lang="es-ES" sz="4800" b="1" dirty="0" err="1" smtClean="0"/>
              <a:t>budodental</a:t>
            </a:r>
            <a:r>
              <a:rPr lang="es-ES" sz="4800" b="1" dirty="0" smtClean="0"/>
              <a:t> de los mayores </a:t>
            </a:r>
            <a:r>
              <a:rPr lang="es-ES" sz="4800" dirty="0" smtClean="0"/>
              <a:t>en general es </a:t>
            </a:r>
            <a:r>
              <a:rPr lang="es-ES" sz="4800" b="1" dirty="0" smtClean="0">
                <a:solidFill>
                  <a:schemeClr val="tx2">
                    <a:lumMod val="75000"/>
                  </a:schemeClr>
                </a:solidFill>
              </a:rPr>
              <a:t>mala</a:t>
            </a:r>
            <a:r>
              <a:rPr lang="es-ES" sz="4800" dirty="0" smtClean="0"/>
              <a:t>: el 40% tiene caries en piezas remanentes, solo </a:t>
            </a:r>
            <a:r>
              <a:rPr lang="es-ES_tradnl" sz="4800" dirty="0" smtClean="0"/>
              <a:t>el 6-8 % de los dentados no tiene problemas </a:t>
            </a:r>
            <a:r>
              <a:rPr lang="es-ES_tradnl" sz="4800" dirty="0" err="1" smtClean="0"/>
              <a:t>periodontales</a:t>
            </a:r>
            <a:r>
              <a:rPr lang="es-ES_tradnl" sz="4800" dirty="0" smtClean="0"/>
              <a:t> frente al</a:t>
            </a:r>
            <a:r>
              <a:rPr lang="es-ES" sz="4800" dirty="0" smtClean="0"/>
              <a:t> 90% que precisa tratamiento </a:t>
            </a:r>
            <a:r>
              <a:rPr lang="es-ES" sz="4800" dirty="0" err="1" smtClean="0"/>
              <a:t>periodontal</a:t>
            </a:r>
            <a:r>
              <a:rPr lang="es-ES" sz="4800" dirty="0" smtClean="0"/>
              <a:t> y el </a:t>
            </a:r>
            <a:r>
              <a:rPr lang="es-ES_tradnl" sz="4800" dirty="0" smtClean="0"/>
              <a:t>93,87 % tiene alguna enfermedad en sus encías fundamentalmente cálculos y bolsas </a:t>
            </a:r>
            <a:r>
              <a:rPr lang="es-ES_tradnl" sz="4800" dirty="0" err="1" smtClean="0"/>
              <a:t>periodontales</a:t>
            </a:r>
            <a:r>
              <a:rPr lang="es-ES_tradnl" sz="4800" dirty="0" smtClean="0"/>
              <a:t>. </a:t>
            </a:r>
            <a:r>
              <a:rPr lang="es-ES" sz="4800" dirty="0" smtClean="0"/>
              <a:t>El 52 % usan prótesis de cualquier tipo. El 50 % precisaría una prótesis superior completa, y un 20 % presenta </a:t>
            </a:r>
            <a:r>
              <a:rPr lang="es-ES" sz="4800" dirty="0" err="1" smtClean="0"/>
              <a:t>maloclusión</a:t>
            </a:r>
            <a:r>
              <a:rPr lang="es-ES" sz="4800" dirty="0" smtClean="0"/>
              <a:t>. Las prótesis tienen un promedio de vida media de unos 25-30 años de servicio y la higiene y cuidados de éstas, son muy deficientes. El</a:t>
            </a:r>
            <a:r>
              <a:rPr lang="es-ES_tradnl" sz="4800" dirty="0" smtClean="0"/>
              <a:t> e</a:t>
            </a:r>
            <a:r>
              <a:rPr lang="es-ES" sz="4800" dirty="0" err="1" smtClean="0"/>
              <a:t>dentulismo</a:t>
            </a:r>
            <a:r>
              <a:rPr lang="es-ES" sz="4800" dirty="0" smtClean="0"/>
              <a:t> está descendiendo en los últimos años, fruto de los mejores cuidados, llegando a un 35-45%, y a</a:t>
            </a:r>
            <a:r>
              <a:rPr lang="es-ES_tradnl" sz="4800" dirty="0" err="1" smtClean="0"/>
              <a:t>umenta</a:t>
            </a:r>
            <a:r>
              <a:rPr lang="es-ES_tradnl" sz="4800" dirty="0" smtClean="0"/>
              <a:t> según avanza la edad.</a:t>
            </a:r>
            <a:endParaRPr lang="es-ES" sz="4800" dirty="0" smtClean="0"/>
          </a:p>
          <a:p>
            <a:pPr marL="324000" indent="-180000">
              <a:lnSpc>
                <a:spcPct val="120000"/>
              </a:lnSpc>
              <a:spcBef>
                <a:spcPts val="600"/>
              </a:spcBef>
              <a:buClr>
                <a:srgbClr val="C00000"/>
              </a:buClr>
            </a:pPr>
            <a:r>
              <a:rPr lang="es-ES" sz="4800" dirty="0" smtClean="0"/>
              <a:t>La </a:t>
            </a:r>
            <a:r>
              <a:rPr lang="es-ES" sz="4800" b="1" dirty="0" smtClean="0">
                <a:solidFill>
                  <a:schemeClr val="tx2">
                    <a:lumMod val="75000"/>
                  </a:schemeClr>
                </a:solidFill>
              </a:rPr>
              <a:t>higiene dental es muy deficiente</a:t>
            </a:r>
            <a:r>
              <a:rPr lang="es-ES" sz="4800" dirty="0" smtClean="0"/>
              <a:t>: </a:t>
            </a:r>
            <a:r>
              <a:rPr lang="es-ES" sz="4800" b="1" dirty="0" smtClean="0">
                <a:solidFill>
                  <a:schemeClr val="tx2">
                    <a:lumMod val="75000"/>
                  </a:schemeClr>
                </a:solidFill>
              </a:rPr>
              <a:t>52.8 % no se cepilla los dientes</a:t>
            </a:r>
            <a:r>
              <a:rPr lang="es-ES" sz="4800" dirty="0" smtClean="0"/>
              <a:t>, sobre todo los varones. Se cepillan una vez/día el 25.9% y dos o más veces/día  21.2 %. El </a:t>
            </a:r>
            <a:r>
              <a:rPr lang="es-ES" sz="4800" b="1" dirty="0" smtClean="0">
                <a:solidFill>
                  <a:schemeClr val="tx2">
                    <a:lumMod val="75000"/>
                  </a:schemeClr>
                </a:solidFill>
              </a:rPr>
              <a:t>20% de los </a:t>
            </a:r>
            <a:r>
              <a:rPr lang="es-ES" sz="4800" b="1" dirty="0" err="1" smtClean="0">
                <a:solidFill>
                  <a:schemeClr val="tx2">
                    <a:lumMod val="75000"/>
                  </a:schemeClr>
                </a:solidFill>
              </a:rPr>
              <a:t>edéntulos</a:t>
            </a:r>
            <a:r>
              <a:rPr lang="es-ES" sz="4800" b="1" dirty="0" smtClean="0">
                <a:solidFill>
                  <a:schemeClr val="tx2">
                    <a:lumMod val="75000"/>
                  </a:schemeClr>
                </a:solidFill>
              </a:rPr>
              <a:t> parciales y el 50% de los </a:t>
            </a:r>
            <a:r>
              <a:rPr lang="es-ES" sz="4800" b="1" dirty="0" err="1" smtClean="0">
                <a:solidFill>
                  <a:schemeClr val="tx2">
                    <a:lumMod val="75000"/>
                  </a:schemeClr>
                </a:solidFill>
              </a:rPr>
              <a:t>edéntulos</a:t>
            </a:r>
            <a:r>
              <a:rPr lang="es-ES" sz="4800" b="1" dirty="0" smtClean="0">
                <a:solidFill>
                  <a:schemeClr val="tx2">
                    <a:lumMod val="75000"/>
                  </a:schemeClr>
                </a:solidFill>
              </a:rPr>
              <a:t> totales </a:t>
            </a:r>
            <a:r>
              <a:rPr lang="es-ES" sz="4800" dirty="0" smtClean="0"/>
              <a:t>con prótesis, </a:t>
            </a:r>
            <a:r>
              <a:rPr lang="es-ES" sz="4800" b="1" dirty="0" smtClean="0">
                <a:solidFill>
                  <a:schemeClr val="tx2">
                    <a:lumMod val="75000"/>
                  </a:schemeClr>
                </a:solidFill>
              </a:rPr>
              <a:t>no se lava la boca tras la comida</a:t>
            </a:r>
            <a:r>
              <a:rPr lang="es-ES" sz="4800" dirty="0" smtClean="0"/>
              <a:t>.</a:t>
            </a:r>
          </a:p>
          <a:p>
            <a:pPr marL="324000" indent="-180000">
              <a:lnSpc>
                <a:spcPct val="120000"/>
              </a:lnSpc>
              <a:spcBef>
                <a:spcPts val="600"/>
              </a:spcBef>
              <a:buClr>
                <a:srgbClr val="C00000"/>
              </a:buClr>
            </a:pPr>
            <a:r>
              <a:rPr lang="es-ES" sz="4800" b="1" dirty="0" smtClean="0">
                <a:solidFill>
                  <a:schemeClr val="tx2">
                    <a:lumMod val="75000"/>
                  </a:schemeClr>
                </a:solidFill>
              </a:rPr>
              <a:t>X</a:t>
            </a:r>
            <a:r>
              <a:rPr lang="es-ES" sz="4800" b="1" i="1" dirty="0" smtClean="0">
                <a:solidFill>
                  <a:schemeClr val="tx2">
                    <a:lumMod val="75000"/>
                  </a:schemeClr>
                </a:solidFill>
              </a:rPr>
              <a:t>erostomía o </a:t>
            </a:r>
            <a:r>
              <a:rPr lang="es-ES" sz="4800" b="1" dirty="0" smtClean="0">
                <a:solidFill>
                  <a:schemeClr val="tx2">
                    <a:lumMod val="75000"/>
                  </a:schemeClr>
                </a:solidFill>
              </a:rPr>
              <a:t>Síndrome de Boca Seca: disminución patológica de secreción salivar</a:t>
            </a:r>
            <a:r>
              <a:rPr lang="es-ES" sz="4800" dirty="0" smtClean="0"/>
              <a:t>. Favorece la aparición de caries, </a:t>
            </a:r>
            <a:r>
              <a:rPr lang="es-ES" sz="4800" dirty="0" err="1" smtClean="0"/>
              <a:t>enf</a:t>
            </a:r>
            <a:r>
              <a:rPr lang="es-ES" sz="4800" dirty="0" smtClean="0"/>
              <a:t>. </a:t>
            </a:r>
            <a:r>
              <a:rPr lang="es-ES" sz="4800" dirty="0" err="1" smtClean="0"/>
              <a:t>periodontal</a:t>
            </a:r>
            <a:r>
              <a:rPr lang="es-ES" sz="4800" dirty="0" smtClean="0"/>
              <a:t>, glositis, problemas protésicos y el Síndrome de </a:t>
            </a:r>
            <a:r>
              <a:rPr lang="es-ES" sz="4800" b="1" i="1" dirty="0" smtClean="0">
                <a:solidFill>
                  <a:schemeClr val="tx2">
                    <a:lumMod val="75000"/>
                  </a:schemeClr>
                </a:solidFill>
              </a:rPr>
              <a:t>Boca Ardiente</a:t>
            </a:r>
            <a:r>
              <a:rPr lang="es-ES" sz="4800" dirty="0" smtClean="0"/>
              <a:t>.</a:t>
            </a:r>
          </a:p>
          <a:p>
            <a:pPr marL="324000" indent="-180000">
              <a:lnSpc>
                <a:spcPct val="120000"/>
              </a:lnSpc>
              <a:spcBef>
                <a:spcPts val="600"/>
              </a:spcBef>
              <a:buClr>
                <a:srgbClr val="C00000"/>
              </a:buClr>
            </a:pPr>
            <a:r>
              <a:rPr lang="es-ES" sz="4800" i="1" dirty="0" smtClean="0"/>
              <a:t>“ </a:t>
            </a:r>
            <a:r>
              <a:rPr lang="es-ES" sz="4800" b="1" i="1" dirty="0" smtClean="0">
                <a:solidFill>
                  <a:schemeClr val="tx2">
                    <a:lumMod val="75000"/>
                  </a:schemeClr>
                </a:solidFill>
              </a:rPr>
              <a:t>Boca Ardiente </a:t>
            </a:r>
            <a:r>
              <a:rPr lang="es-ES" sz="4800" i="1" dirty="0" smtClean="0"/>
              <a:t>“</a:t>
            </a:r>
            <a:r>
              <a:rPr lang="es-ES" sz="4800" dirty="0" smtClean="0"/>
              <a:t>: </a:t>
            </a:r>
            <a:r>
              <a:rPr lang="es-ES" sz="4800" b="1" dirty="0" smtClean="0">
                <a:solidFill>
                  <a:schemeClr val="tx2">
                    <a:lumMod val="75000"/>
                  </a:schemeClr>
                </a:solidFill>
              </a:rPr>
              <a:t>dolor</a:t>
            </a:r>
            <a:r>
              <a:rPr lang="es-ES" sz="4800" dirty="0" smtClean="0"/>
              <a:t> (quemazón, escozor, hormigueo ) </a:t>
            </a:r>
            <a:r>
              <a:rPr lang="es-ES" sz="4800" b="1" dirty="0" smtClean="0">
                <a:solidFill>
                  <a:schemeClr val="tx2">
                    <a:lumMod val="75000"/>
                  </a:schemeClr>
                </a:solidFill>
              </a:rPr>
              <a:t>de la boca con un </a:t>
            </a:r>
            <a:r>
              <a:rPr lang="es-ES" sz="4800" b="1" dirty="0" err="1" smtClean="0">
                <a:solidFill>
                  <a:schemeClr val="tx2">
                    <a:lumMod val="75000"/>
                  </a:schemeClr>
                </a:solidFill>
              </a:rPr>
              <a:t>exámen</a:t>
            </a:r>
            <a:r>
              <a:rPr lang="es-ES" sz="4800" dirty="0" smtClean="0"/>
              <a:t> de la mucosa oral </a:t>
            </a:r>
            <a:r>
              <a:rPr lang="es-ES" sz="4800" b="1" dirty="0" smtClean="0">
                <a:solidFill>
                  <a:schemeClr val="tx2">
                    <a:lumMod val="75000"/>
                  </a:schemeClr>
                </a:solidFill>
              </a:rPr>
              <a:t>normal</a:t>
            </a:r>
            <a:r>
              <a:rPr lang="es-ES" sz="4800" dirty="0" smtClean="0"/>
              <a:t>. El  </a:t>
            </a:r>
            <a:r>
              <a:rPr lang="es-ES" sz="4800" b="1" dirty="0" smtClean="0">
                <a:solidFill>
                  <a:schemeClr val="tx2">
                    <a:lumMod val="75000"/>
                  </a:schemeClr>
                </a:solidFill>
              </a:rPr>
              <a:t>diagnóstico es por exclusión</a:t>
            </a:r>
            <a:r>
              <a:rPr lang="es-ES" sz="4800" dirty="0" smtClean="0"/>
              <a:t>. Más frecuente en la mujer, de </a:t>
            </a:r>
            <a:r>
              <a:rPr lang="es-ES" sz="4800" b="1" dirty="0" smtClean="0">
                <a:solidFill>
                  <a:schemeClr val="tx2">
                    <a:lumMod val="75000"/>
                  </a:schemeClr>
                </a:solidFill>
              </a:rPr>
              <a:t>larga duración (2-10 años</a:t>
            </a:r>
            <a:r>
              <a:rPr lang="es-ES" sz="4800" dirty="0" smtClean="0"/>
              <a:t>) y de </a:t>
            </a:r>
            <a:r>
              <a:rPr lang="es-ES" sz="4800" b="1" dirty="0" smtClean="0">
                <a:solidFill>
                  <a:schemeClr val="tx2">
                    <a:lumMod val="75000"/>
                  </a:schemeClr>
                </a:solidFill>
              </a:rPr>
              <a:t>etiología múltiple</a:t>
            </a:r>
            <a:r>
              <a:rPr lang="es-ES" sz="4800" dirty="0" smtClean="0"/>
              <a:t>. Asociado a </a:t>
            </a:r>
            <a:r>
              <a:rPr lang="es-ES" sz="4800" b="1" dirty="0" smtClean="0">
                <a:solidFill>
                  <a:schemeClr val="tx2">
                    <a:lumMod val="75000"/>
                  </a:schemeClr>
                </a:solidFill>
              </a:rPr>
              <a:t>patología psiquiátrica </a:t>
            </a:r>
            <a:r>
              <a:rPr lang="es-ES" sz="4800" dirty="0" smtClean="0"/>
              <a:t>(depresión, ansiedad, cancerofobia, insomnio) en un 20-85% de casos, aunque es obligatorio </a:t>
            </a:r>
            <a:r>
              <a:rPr lang="es-ES" sz="4800" b="1" dirty="0" smtClean="0">
                <a:solidFill>
                  <a:schemeClr val="tx2">
                    <a:lumMod val="75000"/>
                  </a:schemeClr>
                </a:solidFill>
              </a:rPr>
              <a:t>descartar patologías orgánicas </a:t>
            </a:r>
            <a:r>
              <a:rPr lang="es-ES" sz="4800" dirty="0" smtClean="0"/>
              <a:t>(malnutrición, anemia </a:t>
            </a:r>
            <a:r>
              <a:rPr lang="es-ES" sz="4800" dirty="0" err="1" smtClean="0"/>
              <a:t>ferropénica</a:t>
            </a:r>
            <a:r>
              <a:rPr lang="es-ES" sz="4800" dirty="0" smtClean="0"/>
              <a:t> o perniciosa, alergias, condimentos, problemas protésicos, diabetes, candidiasis) </a:t>
            </a:r>
            <a:r>
              <a:rPr lang="es-ES" sz="4800" b="1" dirty="0" smtClean="0">
                <a:solidFill>
                  <a:schemeClr val="tx2">
                    <a:lumMod val="75000"/>
                  </a:schemeClr>
                </a:solidFill>
              </a:rPr>
              <a:t>y  fármacos </a:t>
            </a:r>
            <a:r>
              <a:rPr lang="es-ES" sz="4800" dirty="0" smtClean="0"/>
              <a:t>(</a:t>
            </a:r>
            <a:r>
              <a:rPr lang="es-ES" sz="4800" dirty="0" err="1" smtClean="0"/>
              <a:t>captopril</a:t>
            </a:r>
            <a:r>
              <a:rPr lang="es-ES" sz="4800" dirty="0" smtClean="0"/>
              <a:t>, </a:t>
            </a:r>
            <a:r>
              <a:rPr lang="es-ES" sz="4800" dirty="0" err="1" smtClean="0"/>
              <a:t>enalapril</a:t>
            </a:r>
            <a:r>
              <a:rPr lang="es-ES" sz="4800" dirty="0" smtClean="0"/>
              <a:t>, </a:t>
            </a:r>
            <a:r>
              <a:rPr lang="es-ES" sz="4800" dirty="0" err="1" smtClean="0"/>
              <a:t>lisinopril</a:t>
            </a:r>
            <a:r>
              <a:rPr lang="es-ES" sz="4800" dirty="0" smtClean="0"/>
              <a:t>) y los que producen xerostomía ( </a:t>
            </a:r>
            <a:r>
              <a:rPr lang="es-ES" sz="4800" dirty="0" err="1" smtClean="0"/>
              <a:t>anticolinérgicos</a:t>
            </a:r>
            <a:r>
              <a:rPr lang="es-ES" sz="4800" dirty="0" smtClean="0"/>
              <a:t>, </a:t>
            </a:r>
            <a:r>
              <a:rPr lang="es-ES" sz="4800" dirty="0" err="1" smtClean="0"/>
              <a:t>antidepresivos,etc</a:t>
            </a:r>
            <a:r>
              <a:rPr lang="es-ES" sz="4800" dirty="0" smtClean="0"/>
              <a:t>.). El </a:t>
            </a:r>
            <a:r>
              <a:rPr lang="es-ES" sz="4800" b="1" dirty="0" smtClean="0">
                <a:solidFill>
                  <a:schemeClr val="tx2">
                    <a:lumMod val="75000"/>
                  </a:schemeClr>
                </a:solidFill>
              </a:rPr>
              <a:t>SBA es tratable</a:t>
            </a:r>
            <a:r>
              <a:rPr lang="es-ES" sz="4800" dirty="0" smtClean="0"/>
              <a:t>, </a:t>
            </a:r>
            <a:r>
              <a:rPr lang="es-ES" sz="4800" b="1" dirty="0" smtClean="0">
                <a:solidFill>
                  <a:schemeClr val="tx2">
                    <a:lumMod val="75000"/>
                  </a:schemeClr>
                </a:solidFill>
              </a:rPr>
              <a:t>curan algunos casos y mejora en un 80 %. </a:t>
            </a:r>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77809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4.-  </a:t>
            </a:r>
            <a:r>
              <a:rPr lang="es-ES" sz="2400" b="1" i="1" dirty="0" smtClean="0">
                <a:solidFill>
                  <a:srgbClr val="C00000"/>
                </a:solidFill>
              </a:rPr>
              <a:t>SALUD BUCODENTAL</a:t>
            </a:r>
            <a:endParaRPr lang="es-ES" sz="2400" dirty="0">
              <a:solidFill>
                <a:schemeClr val="tx2">
                  <a:lumMod val="75000"/>
                </a:schemeClr>
              </a:solidFill>
            </a:endParaRPr>
          </a:p>
        </p:txBody>
      </p:sp>
      <p:sp>
        <p:nvSpPr>
          <p:cNvPr id="3" name="2 Marcador de contenido"/>
          <p:cNvSpPr>
            <a:spLocks noGrp="1"/>
          </p:cNvSpPr>
          <p:nvPr>
            <p:ph idx="1"/>
          </p:nvPr>
        </p:nvSpPr>
        <p:spPr>
          <a:xfrm>
            <a:off x="0" y="836712"/>
            <a:ext cx="9144000" cy="6021288"/>
          </a:xfrm>
        </p:spPr>
        <p:txBody>
          <a:bodyPr>
            <a:normAutofit fontScale="85000" lnSpcReduction="20000"/>
          </a:bodyPr>
          <a:lstStyle/>
          <a:p>
            <a:pPr marL="324000" indent="-180000">
              <a:buClr>
                <a:srgbClr val="C00000"/>
              </a:buClr>
            </a:pPr>
            <a:endParaRPr lang="es-ES" sz="1400" dirty="0" smtClean="0"/>
          </a:p>
          <a:p>
            <a:pPr marL="324000" indent="-180000">
              <a:lnSpc>
                <a:spcPct val="120000"/>
              </a:lnSpc>
              <a:spcBef>
                <a:spcPts val="600"/>
              </a:spcBef>
              <a:buClr>
                <a:srgbClr val="C00000"/>
              </a:buClr>
            </a:pPr>
            <a:r>
              <a:rPr lang="es-ES" sz="1500" dirty="0" smtClean="0"/>
              <a:t>La edad nunca  ha de ser una contraindicación para las prótesis </a:t>
            </a:r>
            <a:r>
              <a:rPr lang="es-ES" sz="1500" dirty="0" err="1" smtClean="0"/>
              <a:t>implantosoportadas</a:t>
            </a:r>
            <a:r>
              <a:rPr lang="es-ES" sz="1500" dirty="0" smtClean="0"/>
              <a:t>.</a:t>
            </a:r>
          </a:p>
          <a:p>
            <a:pPr marL="324000" indent="-180000">
              <a:lnSpc>
                <a:spcPct val="120000"/>
              </a:lnSpc>
              <a:spcBef>
                <a:spcPts val="600"/>
              </a:spcBef>
              <a:buClr>
                <a:srgbClr val="C00000"/>
              </a:buClr>
            </a:pPr>
            <a:r>
              <a:rPr lang="es-ES" sz="1500" dirty="0" smtClean="0"/>
              <a:t>Las prótesis removibles requieren una higiene y cuidados extraordinarios.</a:t>
            </a:r>
          </a:p>
          <a:p>
            <a:pPr marL="324000" indent="-180000">
              <a:lnSpc>
                <a:spcPct val="120000"/>
              </a:lnSpc>
              <a:spcBef>
                <a:spcPts val="600"/>
              </a:spcBef>
              <a:buClr>
                <a:srgbClr val="C00000"/>
              </a:buClr>
            </a:pPr>
            <a:r>
              <a:rPr lang="es-ES" sz="1500" dirty="0" smtClean="0"/>
              <a:t>La </a:t>
            </a:r>
            <a:r>
              <a:rPr lang="es-ES" sz="1500" dirty="0" err="1" smtClean="0"/>
              <a:t>leucoplasia</a:t>
            </a:r>
            <a:r>
              <a:rPr lang="es-ES" sz="1500" dirty="0" smtClean="0"/>
              <a:t> y la </a:t>
            </a:r>
            <a:r>
              <a:rPr lang="es-ES" sz="1500" dirty="0" err="1" smtClean="0"/>
              <a:t>eritroplasia</a:t>
            </a:r>
            <a:r>
              <a:rPr lang="es-ES" sz="1500" dirty="0" smtClean="0"/>
              <a:t> (especialmente esta ) son lesiones consideradas precancerosas. Su presencia obliga a una actitud diagnóstica agresiva (biopsia) pues un 5% malignizan. El liquen plano oral tiene un potencial de </a:t>
            </a:r>
            <a:r>
              <a:rPr lang="es-ES" sz="1500" dirty="0" err="1" smtClean="0"/>
              <a:t>malignización</a:t>
            </a:r>
            <a:r>
              <a:rPr lang="es-ES" sz="1500" dirty="0" smtClean="0"/>
              <a:t> bajo.</a:t>
            </a:r>
          </a:p>
          <a:p>
            <a:pPr marL="324000" indent="-180000">
              <a:lnSpc>
                <a:spcPct val="120000"/>
              </a:lnSpc>
              <a:spcBef>
                <a:spcPts val="600"/>
              </a:spcBef>
              <a:buClr>
                <a:srgbClr val="C00000"/>
              </a:buClr>
            </a:pPr>
            <a:r>
              <a:rPr lang="es-ES" sz="1500" dirty="0" smtClean="0"/>
              <a:t>El cáncer oral tiene una frecuencia relativamente alta (2-8% del total de neoplasias malignas). Escaso conocimiento sobre él, tanto profesionales  como la población general. Elevada mortalidad (supervivencia del 50 % a los 5 años) debida al diagnóstico tardío.</a:t>
            </a:r>
          </a:p>
          <a:p>
            <a:pPr marL="324000" indent="-180000">
              <a:lnSpc>
                <a:spcPct val="120000"/>
              </a:lnSpc>
              <a:spcBef>
                <a:spcPts val="600"/>
              </a:spcBef>
              <a:buClr>
                <a:srgbClr val="C00000"/>
              </a:buClr>
            </a:pPr>
            <a:r>
              <a:rPr lang="es-ES" sz="1500" dirty="0" smtClean="0"/>
              <a:t> Los factores de riesgo más importantes asociados al cáncer oral son el consumo de tabaco (especialmente) y de alcohol. Hay una relación directa entre el riesgo y la intensidad del consumo y una clara sinergia cuando se dan simultáneamente.</a:t>
            </a:r>
          </a:p>
          <a:p>
            <a:pPr marL="324000" indent="-180000">
              <a:lnSpc>
                <a:spcPct val="120000"/>
              </a:lnSpc>
              <a:spcBef>
                <a:spcPts val="600"/>
              </a:spcBef>
              <a:buClr>
                <a:srgbClr val="C00000"/>
              </a:buClr>
            </a:pPr>
            <a:r>
              <a:rPr lang="es-ES" sz="1500" dirty="0" smtClean="0"/>
              <a:t>El subtipo de tumor más frecuente es el carcinoma </a:t>
            </a:r>
            <a:r>
              <a:rPr lang="es-ES" sz="1500" dirty="0" err="1" smtClean="0"/>
              <a:t>epidermoide</a:t>
            </a:r>
            <a:r>
              <a:rPr lang="es-ES" sz="1500" dirty="0" smtClean="0"/>
              <a:t> (90-95 % de los casos).</a:t>
            </a:r>
          </a:p>
          <a:p>
            <a:pPr marL="324000" indent="-180000">
              <a:lnSpc>
                <a:spcPct val="120000"/>
              </a:lnSpc>
              <a:spcBef>
                <a:spcPts val="600"/>
              </a:spcBef>
              <a:buClr>
                <a:srgbClr val="C00000"/>
              </a:buClr>
            </a:pPr>
            <a:r>
              <a:rPr lang="es-ES" sz="1500" dirty="0" smtClean="0"/>
              <a:t> La sintomatología puede ser inexistente o muy sutil: dolor, sensación de quemazón, aparición de una  ulceración o de una lesión blanquecina o eritematosa. La aparición de estos síntomas obliga a una valoración especializada, salvo que se encuentre otra causa.</a:t>
            </a:r>
          </a:p>
          <a:p>
            <a:pPr marL="324000" indent="-180000">
              <a:lnSpc>
                <a:spcPct val="120000"/>
              </a:lnSpc>
              <a:spcBef>
                <a:spcPts val="600"/>
              </a:spcBef>
              <a:buClr>
                <a:srgbClr val="C00000"/>
              </a:buClr>
            </a:pPr>
            <a:r>
              <a:rPr lang="es-ES" sz="1500" dirty="0" smtClean="0"/>
              <a:t>La prevención se debe basar en:</a:t>
            </a:r>
          </a:p>
          <a:p>
            <a:pPr lvl="1">
              <a:lnSpc>
                <a:spcPct val="120000"/>
              </a:lnSpc>
              <a:spcBef>
                <a:spcPts val="600"/>
              </a:spcBef>
              <a:buClr>
                <a:srgbClr val="C00000"/>
              </a:buClr>
              <a:buFont typeface="Wingdings" pitchFamily="2" charset="2"/>
              <a:buChar char="v"/>
            </a:pPr>
            <a:r>
              <a:rPr lang="es-ES" sz="1500" dirty="0" smtClean="0"/>
              <a:t> Evitar o disminuir al máximo los factores de riesgo sobre todo el tabaquismo y el consumo de alcohol.</a:t>
            </a:r>
          </a:p>
          <a:p>
            <a:pPr lvl="1">
              <a:lnSpc>
                <a:spcPct val="120000"/>
              </a:lnSpc>
              <a:spcBef>
                <a:spcPts val="600"/>
              </a:spcBef>
              <a:buClr>
                <a:srgbClr val="C00000"/>
              </a:buClr>
              <a:buFont typeface="Wingdings" pitchFamily="2" charset="2"/>
              <a:buChar char="v"/>
            </a:pPr>
            <a:r>
              <a:rPr lang="es-ES" sz="1500" dirty="0" smtClean="0"/>
              <a:t> Detección precoz de casos, fomentando la vigilancia estrecha y la autoexploración entre pacientes de riesgo y realizando valoraciones especializadas si aparecen síntomas o lesiones sospechosas.</a:t>
            </a:r>
          </a:p>
          <a:p>
            <a:pPr lvl="1">
              <a:lnSpc>
                <a:spcPct val="120000"/>
              </a:lnSpc>
              <a:spcBef>
                <a:spcPts val="600"/>
              </a:spcBef>
              <a:buClr>
                <a:srgbClr val="C00000"/>
              </a:buClr>
              <a:buFont typeface="Wingdings" pitchFamily="2" charset="2"/>
              <a:buChar char="v"/>
            </a:pPr>
            <a:r>
              <a:rPr lang="es-ES" sz="1500" dirty="0" smtClean="0"/>
              <a:t> En los casos diagnosticados, tras el tratamiento, es fundamental continuar una vigilancia estrecha por el alto riesgo de recurrencias en la cavidad oral y en las vías aérea y digestiva alta.</a:t>
            </a:r>
          </a:p>
          <a:p>
            <a:pPr marL="324000" indent="-180000">
              <a:lnSpc>
                <a:spcPct val="120000"/>
              </a:lnSpc>
              <a:spcBef>
                <a:spcPts val="600"/>
              </a:spcBef>
              <a:buClr>
                <a:srgbClr val="C00000"/>
              </a:buClr>
            </a:pPr>
            <a:r>
              <a:rPr lang="es-ES" sz="1500" dirty="0" smtClean="0"/>
              <a:t>Son necesarios Programas Preventivos de Salud Bucodental que potencien los </a:t>
            </a:r>
            <a:r>
              <a:rPr lang="es-ES" sz="1500" dirty="0" err="1" smtClean="0"/>
              <a:t>autocuidados</a:t>
            </a:r>
            <a:r>
              <a:rPr lang="es-ES" sz="1500" dirty="0" smtClean="0"/>
              <a:t>, higiene bucodental, técnicas de cepillado, hábitos alimentarios no </a:t>
            </a:r>
            <a:r>
              <a:rPr lang="es-ES" sz="1500" dirty="0" err="1" smtClean="0"/>
              <a:t>cariogénicos</a:t>
            </a:r>
            <a:r>
              <a:rPr lang="es-ES" sz="1500" dirty="0" smtClean="0"/>
              <a:t>, reducción de la </a:t>
            </a:r>
            <a:r>
              <a:rPr lang="es-ES" sz="1500" dirty="0" err="1" smtClean="0"/>
              <a:t>yatrogenia</a:t>
            </a:r>
            <a:r>
              <a:rPr lang="es-ES" sz="1500" dirty="0" smtClean="0"/>
              <a:t> odontológica (prótesis desajustadas, obturaciones rebosantes, etc.) y una revisión odontológica integral anual de la </a:t>
            </a:r>
            <a:r>
              <a:rPr lang="es-ES" sz="1500" dirty="0" err="1" smtClean="0"/>
              <a:t>cavidal</a:t>
            </a:r>
            <a:r>
              <a:rPr lang="es-ES" sz="1500" dirty="0" smtClean="0"/>
              <a:t> oral </a:t>
            </a:r>
            <a:r>
              <a:rPr lang="es-ES" sz="1500" smtClean="0"/>
              <a:t>y anejos.</a:t>
            </a:r>
            <a:endParaRPr lang="es-ES" sz="1500" dirty="0" smtClean="0"/>
          </a:p>
          <a:p>
            <a:pPr marL="324000" indent="-180000">
              <a:lnSpc>
                <a:spcPct val="120000"/>
              </a:lnSpc>
              <a:spcBef>
                <a:spcPts val="600"/>
              </a:spcBef>
              <a:buClr>
                <a:srgbClr val="C00000"/>
              </a:buClr>
            </a:pPr>
            <a:r>
              <a:rPr lang="es-ES" sz="1500" dirty="0" smtClean="0"/>
              <a:t>La </a:t>
            </a:r>
            <a:r>
              <a:rPr lang="es-ES" sz="1500" b="1" i="1" dirty="0" smtClean="0"/>
              <a:t>Odontología Preventiva y Conservadora</a:t>
            </a:r>
            <a:r>
              <a:rPr lang="es-ES" sz="1500" dirty="0" smtClean="0"/>
              <a:t> no está incluida en las Prestaciones Publicas de la Seguridad Social, siendo una contingencia cubierta de forma </a:t>
            </a:r>
            <a:r>
              <a:rPr lang="es-ES" sz="1500" b="1" i="1" dirty="0" smtClean="0"/>
              <a:t>Privada </a:t>
            </a:r>
            <a:r>
              <a:rPr lang="es-ES" sz="1500" dirty="0" smtClean="0"/>
              <a:t>y</a:t>
            </a:r>
            <a:r>
              <a:rPr lang="es-ES" sz="1500" b="1" dirty="0" smtClean="0"/>
              <a:t> </a:t>
            </a:r>
            <a:r>
              <a:rPr lang="es-ES" sz="1500" dirty="0" smtClean="0"/>
              <a:t>de acceso limitado en los mayores por su limitado poder adquisitivo.</a:t>
            </a:r>
          </a:p>
          <a:p>
            <a:pPr marL="324000" indent="-180000">
              <a:buClr>
                <a:srgbClr val="C00000"/>
              </a:buClr>
            </a:pPr>
            <a:endParaRPr lang="es-ES" sz="1200" dirty="0" smtClean="0"/>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77809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5.-   </a:t>
            </a:r>
            <a:r>
              <a:rPr lang="es-ES" sz="2400" b="1" i="1" dirty="0" smtClean="0">
                <a:solidFill>
                  <a:srgbClr val="C00000"/>
                </a:solidFill>
              </a:rPr>
              <a:t>SUEÑO Y DESCANSO</a:t>
            </a:r>
            <a:r>
              <a:rPr lang="es-ES" sz="2400" dirty="0" smtClean="0">
                <a:solidFill>
                  <a:srgbClr val="C00000"/>
                </a:solidFill>
              </a:rPr>
              <a:t> </a:t>
            </a:r>
            <a:endParaRPr lang="es-ES" sz="2400" dirty="0">
              <a:solidFill>
                <a:schemeClr val="tx2">
                  <a:lumMod val="75000"/>
                </a:schemeClr>
              </a:solidFill>
            </a:endParaRP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28</a:t>
            </a:fld>
            <a:endParaRPr lang="es-ES"/>
          </a:p>
        </p:txBody>
      </p:sp>
      <p:sp>
        <p:nvSpPr>
          <p:cNvPr id="5" name="4 Rectángulo"/>
          <p:cNvSpPr/>
          <p:nvPr/>
        </p:nvSpPr>
        <p:spPr>
          <a:xfrm>
            <a:off x="0" y="764704"/>
            <a:ext cx="9144000" cy="6271782"/>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700" dirty="0" smtClean="0"/>
          </a:p>
          <a:p>
            <a:pPr marL="180000" lvl="1" indent="-180000">
              <a:lnSpc>
                <a:spcPct val="114000"/>
              </a:lnSpc>
              <a:spcBef>
                <a:spcPts val="1000"/>
              </a:spcBef>
              <a:buClr>
                <a:srgbClr val="C00000"/>
              </a:buClr>
              <a:buFont typeface="Arial" pitchFamily="34" charset="0"/>
              <a:buChar char="•"/>
              <a:defRPr/>
            </a:pPr>
            <a:r>
              <a:rPr lang="es-ES" sz="1500" dirty="0" smtClean="0"/>
              <a:t>Sueño: necesidad fisiológica para el bienestar de los mayores, junto a la comida y ritmo intestinal es importante.</a:t>
            </a:r>
          </a:p>
          <a:p>
            <a:pPr marL="180000" lvl="1" indent="-180000">
              <a:lnSpc>
                <a:spcPct val="114000"/>
              </a:lnSpc>
              <a:buClr>
                <a:srgbClr val="C00000"/>
              </a:buClr>
              <a:buFont typeface="Arial" pitchFamily="34" charset="0"/>
              <a:buChar char="•"/>
              <a:defRPr/>
            </a:pPr>
            <a:r>
              <a:rPr lang="es-ES" sz="1500" dirty="0" smtClean="0"/>
              <a:t> En cada noche hay 4-6 ciclos, y cada ciclo tiene5 fases, cada una con una proporción dentro del mismo: </a:t>
            </a:r>
          </a:p>
          <a:p>
            <a:pPr marL="285750" lvl="0" indent="-285750">
              <a:lnSpc>
                <a:spcPct val="114000"/>
              </a:lnSpc>
              <a:buFont typeface="+mj-lt"/>
              <a:buAutoNum type="romanUcPeriod"/>
            </a:pPr>
            <a:r>
              <a:rPr lang="es-ES" sz="1500" b="1" dirty="0" smtClean="0"/>
              <a:t>Inicio y continuidad </a:t>
            </a:r>
            <a:r>
              <a:rPr lang="es-ES" sz="1500" dirty="0" smtClean="0"/>
              <a:t>entre vigilia y el sueño. Sueño ligero, dura de 30 </a:t>
            </a:r>
            <a:r>
              <a:rPr lang="es-ES" sz="1500" dirty="0" err="1" smtClean="0"/>
              <a:t>seg</a:t>
            </a:r>
            <a:r>
              <a:rPr lang="es-ES" sz="1500" dirty="0" smtClean="0"/>
              <a:t>. a 10 min..  Supone un 5%.</a:t>
            </a:r>
          </a:p>
          <a:p>
            <a:pPr marL="285750" lvl="0" indent="-285750">
              <a:lnSpc>
                <a:spcPct val="114000"/>
              </a:lnSpc>
              <a:buFont typeface="+mj-lt"/>
              <a:buAutoNum type="romanUcPeriod"/>
            </a:pPr>
            <a:r>
              <a:rPr lang="es-ES" sz="1500" b="1" dirty="0" smtClean="0"/>
              <a:t>Sueño real</a:t>
            </a:r>
            <a:r>
              <a:rPr lang="es-ES" sz="1500" dirty="0" smtClean="0"/>
              <a:t>. Supone un 50%.</a:t>
            </a:r>
          </a:p>
          <a:p>
            <a:pPr marL="285750" lvl="0" indent="-285750">
              <a:lnSpc>
                <a:spcPct val="114000"/>
              </a:lnSpc>
              <a:buFont typeface="+mj-lt"/>
              <a:buAutoNum type="romanUcPeriod"/>
            </a:pPr>
            <a:r>
              <a:rPr lang="es-ES" sz="1500" b="1" i="1" dirty="0" smtClean="0"/>
              <a:t>Sueño Delta</a:t>
            </a:r>
            <a:endParaRPr lang="es-ES" sz="1500" dirty="0" smtClean="0"/>
          </a:p>
          <a:p>
            <a:pPr marL="285750" lvl="0" indent="-285750">
              <a:lnSpc>
                <a:spcPct val="114000"/>
              </a:lnSpc>
              <a:buFont typeface="+mj-lt"/>
              <a:buAutoNum type="romanUcPeriod"/>
            </a:pPr>
            <a:r>
              <a:rPr lang="es-ES" sz="1500" b="1" i="1" dirty="0" smtClean="0"/>
              <a:t>Sueño Delta   </a:t>
            </a:r>
            <a:r>
              <a:rPr lang="es-ES" sz="1500" dirty="0" smtClean="0"/>
              <a:t>Sueño más profundo. Dura 30-60 min.. Fase de descanso físico y corporal. Suponen ambas 20%.</a:t>
            </a:r>
          </a:p>
          <a:p>
            <a:pPr marL="285750" lvl="0" indent="-285750">
              <a:lnSpc>
                <a:spcPct val="114000"/>
              </a:lnSpc>
              <a:buFont typeface="+mj-lt"/>
              <a:buAutoNum type="romanUcPeriod"/>
            </a:pPr>
            <a:r>
              <a:rPr lang="es-ES" sz="1500" b="1" i="1" dirty="0" smtClean="0"/>
              <a:t>Sueño REM</a:t>
            </a:r>
            <a:r>
              <a:rPr lang="es-ES" sz="1500" dirty="0" smtClean="0"/>
              <a:t>. A los 90-100 min. de iniciar el sueño. Sueño reparador más profundo para la recuperación mental y emocional. Se producen sueños y al despertar pueden relatarse. El organismo precisa esta fase. Supone un 25%.</a:t>
            </a:r>
          </a:p>
          <a:p>
            <a:pPr lvl="0">
              <a:lnSpc>
                <a:spcPct val="114000"/>
              </a:lnSpc>
              <a:spcBef>
                <a:spcPts val="1000"/>
              </a:spcBef>
              <a:buFont typeface="Arial" pitchFamily="34" charset="0"/>
              <a:buChar char="•"/>
            </a:pPr>
            <a:r>
              <a:rPr lang="es-ES" sz="1500" dirty="0" smtClean="0"/>
              <a:t>En los mayores, el patrón y ritmo de sueño es similar al de lo largo de su vida. El envejecimiento modifica los ciclos y fases: conciliación más difícil, superficial, ligero y menos efectivo o reparador por disminución del </a:t>
            </a:r>
            <a:r>
              <a:rPr lang="es-ES" sz="1500" b="1" i="1" dirty="0" smtClean="0"/>
              <a:t>Sueño Delta (10%)</a:t>
            </a:r>
            <a:r>
              <a:rPr lang="es-ES" sz="1500" dirty="0" smtClean="0"/>
              <a:t>, despertares, y mala calidad del sueño, por disminución del </a:t>
            </a:r>
            <a:r>
              <a:rPr lang="es-ES" sz="1500" b="1" i="1" dirty="0" smtClean="0"/>
              <a:t>Sueño REM</a:t>
            </a:r>
            <a:r>
              <a:rPr lang="es-ES" sz="1500" dirty="0" smtClean="0"/>
              <a:t>.</a:t>
            </a:r>
          </a:p>
          <a:p>
            <a:pPr lvl="0">
              <a:lnSpc>
                <a:spcPct val="114000"/>
              </a:lnSpc>
              <a:spcBef>
                <a:spcPts val="1000"/>
              </a:spcBef>
              <a:buFont typeface="Arial" pitchFamily="34" charset="0"/>
              <a:buChar char="•"/>
            </a:pPr>
            <a:r>
              <a:rPr lang="es-ES" sz="1500" dirty="0" smtClean="0"/>
              <a:t>50%  de mayores y el 67% de los institucionalizados tienen problemas del sueño (insomnio representa el 40-60%).</a:t>
            </a:r>
          </a:p>
          <a:p>
            <a:pPr lvl="0">
              <a:lnSpc>
                <a:spcPct val="114000"/>
              </a:lnSpc>
              <a:buFont typeface="Arial" pitchFamily="34" charset="0"/>
              <a:buChar char="•"/>
            </a:pPr>
            <a:r>
              <a:rPr lang="es-ES_tradnl" sz="1500" dirty="0" smtClean="0"/>
              <a:t>Insomnio Primario:</a:t>
            </a:r>
            <a:endParaRPr lang="es-ES" sz="1500" dirty="0" smtClean="0"/>
          </a:p>
          <a:p>
            <a:pPr marL="228600" lvl="0" indent="-228600">
              <a:lnSpc>
                <a:spcPct val="114000"/>
              </a:lnSpc>
              <a:buFont typeface="+mj-lt"/>
              <a:buAutoNum type="alphaLcParenR"/>
            </a:pPr>
            <a:r>
              <a:rPr lang="es-ES_tradnl" sz="1500" dirty="0" smtClean="0"/>
              <a:t>DSM-IV: </a:t>
            </a:r>
            <a:r>
              <a:rPr lang="es-ES_tradnl" sz="1500" b="1" dirty="0" smtClean="0">
                <a:solidFill>
                  <a:schemeClr val="tx2">
                    <a:lumMod val="75000"/>
                  </a:schemeClr>
                </a:solidFill>
              </a:rPr>
              <a:t>dificultad para iniciar o mantener el sueño</a:t>
            </a:r>
            <a:r>
              <a:rPr lang="es-ES_tradnl" sz="1500" dirty="0" smtClean="0"/>
              <a:t>, o bien </a:t>
            </a:r>
            <a:r>
              <a:rPr lang="es-ES_tradnl" sz="1500" b="1" dirty="0" smtClean="0">
                <a:solidFill>
                  <a:schemeClr val="tx2">
                    <a:lumMod val="75000"/>
                  </a:schemeClr>
                </a:solidFill>
              </a:rPr>
              <a:t>no es reparador y</a:t>
            </a:r>
            <a:r>
              <a:rPr lang="es-ES_tradnl" sz="1500" dirty="0" smtClean="0"/>
              <a:t> </a:t>
            </a:r>
            <a:r>
              <a:rPr lang="es-ES_tradnl" sz="1500" b="1" dirty="0" smtClean="0">
                <a:solidFill>
                  <a:schemeClr val="tx2">
                    <a:lumMod val="75000"/>
                  </a:schemeClr>
                </a:solidFill>
              </a:rPr>
              <a:t>produce fatiga diurna</a:t>
            </a:r>
            <a:r>
              <a:rPr lang="es-ES_tradnl" sz="1500" dirty="0" smtClean="0"/>
              <a:t>, al menos </a:t>
            </a:r>
            <a:r>
              <a:rPr lang="es-ES_tradnl" sz="1500" b="1" dirty="0" smtClean="0">
                <a:solidFill>
                  <a:schemeClr val="tx2">
                    <a:lumMod val="75000"/>
                  </a:schemeClr>
                </a:solidFill>
              </a:rPr>
              <a:t>un mes</a:t>
            </a:r>
            <a:r>
              <a:rPr lang="es-ES_tradnl" sz="1500" dirty="0" smtClean="0"/>
              <a:t>.</a:t>
            </a:r>
            <a:endParaRPr lang="es-ES" sz="1500" dirty="0" smtClean="0"/>
          </a:p>
          <a:p>
            <a:pPr marL="228600" lvl="0" indent="-228600">
              <a:lnSpc>
                <a:spcPct val="114000"/>
              </a:lnSpc>
              <a:buFont typeface="+mj-lt"/>
              <a:buAutoNum type="alphaLcParenR"/>
            </a:pPr>
            <a:r>
              <a:rPr lang="es-ES_tradnl" sz="1500" dirty="0" smtClean="0"/>
              <a:t>ASDC: sueño </a:t>
            </a:r>
            <a:r>
              <a:rPr lang="es-ES_tradnl" sz="1500" b="1" dirty="0" smtClean="0">
                <a:solidFill>
                  <a:schemeClr val="tx2">
                    <a:lumMod val="75000"/>
                  </a:schemeClr>
                </a:solidFill>
              </a:rPr>
              <a:t>con latencia ≥30 </a:t>
            </a:r>
            <a:r>
              <a:rPr lang="es-ES_tradnl" sz="1500" dirty="0" smtClean="0">
                <a:solidFill>
                  <a:schemeClr val="tx2">
                    <a:lumMod val="75000"/>
                  </a:schemeClr>
                </a:solidFill>
              </a:rPr>
              <a:t>min</a:t>
            </a:r>
            <a:r>
              <a:rPr lang="es-ES_tradnl" sz="1500" dirty="0" smtClean="0"/>
              <a:t>., </a:t>
            </a:r>
            <a:r>
              <a:rPr lang="es-ES_tradnl" sz="1500" b="1" dirty="0" smtClean="0">
                <a:solidFill>
                  <a:schemeClr val="tx2">
                    <a:lumMod val="75000"/>
                  </a:schemeClr>
                </a:solidFill>
              </a:rPr>
              <a:t>≥2 despertares nocturnos</a:t>
            </a:r>
            <a:r>
              <a:rPr lang="es-ES_tradnl" sz="1500" dirty="0" smtClean="0"/>
              <a:t>, </a:t>
            </a:r>
            <a:r>
              <a:rPr lang="es-ES_tradnl" sz="1500" b="1" dirty="0" smtClean="0">
                <a:solidFill>
                  <a:schemeClr val="tx2">
                    <a:lumMod val="75000"/>
                  </a:schemeClr>
                </a:solidFill>
              </a:rPr>
              <a:t>vigilia nocturna ≥1 hora</a:t>
            </a:r>
            <a:r>
              <a:rPr lang="es-ES_tradnl" sz="1500" dirty="0" smtClean="0"/>
              <a:t>, y </a:t>
            </a:r>
            <a:r>
              <a:rPr lang="es-ES_tradnl" sz="1500" b="1" dirty="0" smtClean="0">
                <a:solidFill>
                  <a:schemeClr val="tx2">
                    <a:lumMod val="75000"/>
                  </a:schemeClr>
                </a:solidFill>
              </a:rPr>
              <a:t>sueño total ≤6 horas</a:t>
            </a:r>
            <a:r>
              <a:rPr lang="es-ES_tradnl" sz="1500" dirty="0" smtClean="0"/>
              <a:t>.</a:t>
            </a:r>
            <a:endParaRPr lang="es-ES" sz="1500" dirty="0" smtClean="0"/>
          </a:p>
          <a:p>
            <a:pPr marL="228600" lvl="0" indent="-228600">
              <a:lnSpc>
                <a:spcPct val="114000"/>
              </a:lnSpc>
              <a:buFont typeface="+mj-lt"/>
              <a:buAutoNum type="alphaLcParenR"/>
            </a:pPr>
            <a:r>
              <a:rPr lang="es-ES_tradnl" sz="1500" dirty="0" smtClean="0"/>
              <a:t>Dificultad de conciliar-mantener el sueño, o falta de sueño reparador ≥3 veces/semana y durante 1 mes, con cansancio diurno.</a:t>
            </a:r>
            <a:endParaRPr lang="es-ES" sz="1500" dirty="0" smtClean="0"/>
          </a:p>
          <a:p>
            <a:pPr lvl="0">
              <a:lnSpc>
                <a:spcPct val="114000"/>
              </a:lnSpc>
              <a:spcBef>
                <a:spcPts val="1000"/>
              </a:spcBef>
              <a:buFont typeface="Arial" pitchFamily="34" charset="0"/>
              <a:buChar char="•"/>
            </a:pPr>
            <a:r>
              <a:rPr lang="es-ES" sz="1500" dirty="0" smtClean="0"/>
              <a:t> </a:t>
            </a:r>
            <a:r>
              <a:rPr lang="es-ES" sz="1500" b="1" dirty="0" smtClean="0">
                <a:solidFill>
                  <a:schemeClr val="tx2">
                    <a:lumMod val="75000"/>
                  </a:schemeClr>
                </a:solidFill>
              </a:rPr>
              <a:t>Insomnio Transitorio</a:t>
            </a:r>
            <a:r>
              <a:rPr lang="es-ES" sz="1500" dirty="0" smtClean="0"/>
              <a:t>: corta o media duración </a:t>
            </a:r>
            <a:r>
              <a:rPr lang="es-ES" sz="1500" b="1" dirty="0" smtClean="0">
                <a:solidFill>
                  <a:schemeClr val="tx2">
                    <a:lumMod val="75000"/>
                  </a:schemeClr>
                </a:solidFill>
              </a:rPr>
              <a:t>(3-4 semanas</a:t>
            </a:r>
            <a:r>
              <a:rPr lang="es-ES" sz="1500" dirty="0" smtClean="0"/>
              <a:t>), ante situación reactiva (estrés, preocupación, perdida de un ser querido), </a:t>
            </a:r>
            <a:r>
              <a:rPr lang="es-ES" sz="1500" b="1" dirty="0" smtClean="0">
                <a:solidFill>
                  <a:schemeClr val="tx2">
                    <a:lumMod val="75000"/>
                  </a:schemeClr>
                </a:solidFill>
              </a:rPr>
              <a:t>Insomnio persistente o crónico </a:t>
            </a:r>
            <a:r>
              <a:rPr lang="es-ES" sz="1500" dirty="0" smtClean="0"/>
              <a:t>de larga duración (</a:t>
            </a:r>
            <a:r>
              <a:rPr lang="es-ES" sz="1500" b="1" dirty="0" smtClean="0">
                <a:solidFill>
                  <a:schemeClr val="tx2">
                    <a:lumMod val="75000"/>
                  </a:schemeClr>
                </a:solidFill>
              </a:rPr>
              <a:t>≥1 mes</a:t>
            </a:r>
            <a:r>
              <a:rPr lang="es-ES" sz="1500" dirty="0" smtClean="0"/>
              <a:t>).</a:t>
            </a:r>
          </a:p>
          <a:p>
            <a:pPr marL="648000" lvl="1" indent="-285750">
              <a:lnSpc>
                <a:spcPct val="114000"/>
              </a:lnSpc>
              <a:buClr>
                <a:srgbClr val="C00000"/>
              </a:buClr>
              <a:buFont typeface="Arial" pitchFamily="34" charset="0"/>
              <a:buChar char="•"/>
              <a:defRPr/>
            </a:pPr>
            <a:endParaRPr lang="es-ES" sz="1600" dirty="0" smtClean="0"/>
          </a:p>
        </p:txBody>
      </p:sp>
      <p:sp>
        <p:nvSpPr>
          <p:cNvPr id="6" name="5 Cerrar llave"/>
          <p:cNvSpPr/>
          <p:nvPr/>
        </p:nvSpPr>
        <p:spPr>
          <a:xfrm>
            <a:off x="1259632" y="2132856"/>
            <a:ext cx="216024" cy="5040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88640"/>
            <a:ext cx="8784976" cy="648072"/>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5.-   </a:t>
            </a:r>
            <a:r>
              <a:rPr lang="es-ES" sz="2400" b="1" i="1" dirty="0" smtClean="0">
                <a:solidFill>
                  <a:srgbClr val="C00000"/>
                </a:solidFill>
              </a:rPr>
              <a:t>SUEÑO Y DESCANSO</a:t>
            </a:r>
            <a:r>
              <a:rPr lang="es-ES" sz="2400" dirty="0" smtClean="0">
                <a:solidFill>
                  <a:srgbClr val="C00000"/>
                </a:solidFill>
              </a:rPr>
              <a:t>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29</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45841"/>
            <a:ext cx="9144000" cy="6012159"/>
          </a:xfrm>
          <a:prstGeom prst="rect">
            <a:avLst/>
          </a:prstGeom>
        </p:spPr>
        <p:txBody>
          <a:bodyPr wrap="square">
            <a:spAutoFit/>
          </a:bodyPr>
          <a:lstStyle/>
          <a:p>
            <a:pPr lvl="0">
              <a:buFont typeface="Arial" pitchFamily="34" charset="0"/>
              <a:buChar char="•"/>
            </a:pPr>
            <a:endParaRPr lang="es-ES" sz="1600" dirty="0" smtClean="0"/>
          </a:p>
          <a:p>
            <a:pPr lvl="0">
              <a:lnSpc>
                <a:spcPct val="114000"/>
              </a:lnSpc>
              <a:spcBef>
                <a:spcPts val="1000"/>
              </a:spcBef>
              <a:buClr>
                <a:srgbClr val="C00000"/>
              </a:buClr>
              <a:buFont typeface="Arial" pitchFamily="34" charset="0"/>
              <a:buChar char="•"/>
            </a:pPr>
            <a:r>
              <a:rPr lang="es-ES" sz="1600" b="1" dirty="0" smtClean="0">
                <a:solidFill>
                  <a:schemeClr val="tx2">
                    <a:lumMod val="75000"/>
                  </a:schemeClr>
                </a:solidFill>
              </a:rPr>
              <a:t> Causas de Insomnio</a:t>
            </a:r>
            <a:r>
              <a:rPr lang="es-ES" sz="1600" dirty="0" smtClean="0"/>
              <a:t>: ansiedad, depresión, demencia, síndrome </a:t>
            </a:r>
            <a:r>
              <a:rPr lang="es-ES" sz="1600" dirty="0" err="1" smtClean="0"/>
              <a:t>confusional</a:t>
            </a:r>
            <a:r>
              <a:rPr lang="es-ES" sz="1600" dirty="0" smtClean="0"/>
              <a:t>, cardiopatía, EPOC, </a:t>
            </a:r>
            <a:r>
              <a:rPr lang="es-ES" sz="1600" dirty="0" err="1" smtClean="0"/>
              <a:t>ulcus</a:t>
            </a:r>
            <a:r>
              <a:rPr lang="es-ES" sz="1600" dirty="0" smtClean="0"/>
              <a:t> y hernia de hiato, dolor, incontinencia o </a:t>
            </a:r>
            <a:r>
              <a:rPr lang="es-ES" sz="1600" dirty="0" err="1" smtClean="0"/>
              <a:t>nicturia</a:t>
            </a:r>
            <a:r>
              <a:rPr lang="es-ES" sz="1600" dirty="0" smtClean="0"/>
              <a:t>, diabetes, hipertiroidismo, medicamentos y tóxicos (diuréticos, hipnóticos, hormona tiroideas, alcohol ), etc..</a:t>
            </a:r>
          </a:p>
          <a:p>
            <a:pPr lvl="0">
              <a:lnSpc>
                <a:spcPct val="114000"/>
              </a:lnSpc>
              <a:spcBef>
                <a:spcPts val="1000"/>
              </a:spcBef>
              <a:buClr>
                <a:srgbClr val="C00000"/>
              </a:buClr>
              <a:buFont typeface="Arial" pitchFamily="34" charset="0"/>
              <a:buChar char="•"/>
            </a:pPr>
            <a:r>
              <a:rPr lang="es-ES" sz="1600" dirty="0" smtClean="0"/>
              <a:t> </a:t>
            </a:r>
            <a:r>
              <a:rPr lang="es-ES" sz="1600" b="1" dirty="0" smtClean="0">
                <a:solidFill>
                  <a:schemeClr val="tx2">
                    <a:lumMod val="75000"/>
                  </a:schemeClr>
                </a:solidFill>
              </a:rPr>
              <a:t>Estudio y evaluación de los trastornos del sueño</a:t>
            </a:r>
            <a:r>
              <a:rPr lang="es-ES" sz="1600" dirty="0" smtClean="0"/>
              <a:t>: causas, inductores, coadyuvantes y desencadenantes. Abordar cada caso para su corrección. Comenzar con medidas higiénico-ambientales y finalmente si no funcionan, elegir la terapéutica adecuada.</a:t>
            </a:r>
          </a:p>
          <a:p>
            <a:pPr lvl="0">
              <a:lnSpc>
                <a:spcPct val="114000"/>
              </a:lnSpc>
              <a:spcBef>
                <a:spcPts val="1000"/>
              </a:spcBef>
              <a:buClr>
                <a:srgbClr val="C00000"/>
              </a:buClr>
              <a:buFont typeface="Arial" pitchFamily="34" charset="0"/>
              <a:buChar char="•"/>
            </a:pPr>
            <a:r>
              <a:rPr lang="es-ES_tradnl" sz="1600" dirty="0" smtClean="0"/>
              <a:t> </a:t>
            </a:r>
            <a:r>
              <a:rPr lang="es-ES_tradnl" sz="1600" b="1" dirty="0" smtClean="0">
                <a:solidFill>
                  <a:schemeClr val="tx2">
                    <a:lumMod val="75000"/>
                  </a:schemeClr>
                </a:solidFill>
              </a:rPr>
              <a:t>Medidas Higiénico-Ambientales </a:t>
            </a:r>
            <a:r>
              <a:rPr lang="es-ES_tradnl" sz="1600" dirty="0" smtClean="0"/>
              <a:t>para mejorar la calidad y cantidad del sueño: </a:t>
            </a:r>
            <a:r>
              <a:rPr lang="es-ES" sz="1600" dirty="0" smtClean="0"/>
              <a:t> evitar pasar tiempo en la cama y dormir durante el día, actividad y ejercicio físico regular durante el día, a</a:t>
            </a:r>
            <a:r>
              <a:rPr lang="es-ES_tradnl" sz="1600" dirty="0" err="1" smtClean="0"/>
              <a:t>mbiente</a:t>
            </a:r>
            <a:r>
              <a:rPr lang="es-ES_tradnl" sz="1600" dirty="0" smtClean="0"/>
              <a:t> adecuado para la conciliación y mantenimiento del sueño (</a:t>
            </a:r>
            <a:r>
              <a:rPr lang="es-ES" sz="1600" dirty="0" smtClean="0"/>
              <a:t>agradable, silencioso, temperatura agradable, evitar la luz y los estímulos o ruidos), medidas favorecedoras o inductoras del sueño (lectura, no tomar café, té, alcohol, tomar leche o infusión 1 hora antes de acostarse, cena ligera rica en hidratos de carbono, ducha o baño relajante, ropa confortable, limpia y seca, cama y colchón adecuados, postura cómoda y técnicas de relajación, acostarse y levantarse a horarios regulares, seguir las mismas rutinas.</a:t>
            </a:r>
          </a:p>
          <a:p>
            <a:pPr lvl="0">
              <a:lnSpc>
                <a:spcPct val="114000"/>
              </a:lnSpc>
              <a:spcBef>
                <a:spcPts val="1000"/>
              </a:spcBef>
              <a:buClr>
                <a:srgbClr val="C00000"/>
              </a:buClr>
              <a:buFont typeface="Arial" pitchFamily="34" charset="0"/>
              <a:buChar char="•"/>
            </a:pPr>
            <a:r>
              <a:rPr lang="es-ES" sz="1600" dirty="0" smtClean="0"/>
              <a:t> </a:t>
            </a:r>
            <a:r>
              <a:rPr lang="es-ES" sz="1600" b="1" dirty="0" smtClean="0">
                <a:solidFill>
                  <a:schemeClr val="tx2">
                    <a:lumMod val="75000"/>
                  </a:schemeClr>
                </a:solidFill>
              </a:rPr>
              <a:t>Cautela  con los medicamentos </a:t>
            </a:r>
            <a:r>
              <a:rPr lang="es-ES" sz="1600" dirty="0" smtClean="0"/>
              <a:t>para el insomnio: </a:t>
            </a:r>
            <a:r>
              <a:rPr lang="es-ES" sz="1600" b="1" dirty="0" smtClean="0">
                <a:solidFill>
                  <a:schemeClr val="tx2">
                    <a:lumMod val="75000"/>
                  </a:schemeClr>
                </a:solidFill>
              </a:rPr>
              <a:t>períodos breves  </a:t>
            </a:r>
            <a:r>
              <a:rPr lang="es-ES" sz="1600" dirty="0" smtClean="0"/>
              <a:t>(3-5 días), </a:t>
            </a:r>
            <a:r>
              <a:rPr lang="es-ES" sz="1600" b="1" dirty="0" smtClean="0">
                <a:solidFill>
                  <a:schemeClr val="tx2">
                    <a:lumMod val="75000"/>
                  </a:schemeClr>
                </a:solidFill>
              </a:rPr>
              <a:t>evitar la perpetuidad</a:t>
            </a:r>
            <a:r>
              <a:rPr lang="es-ES" sz="1600" dirty="0" smtClean="0"/>
              <a:t>, usar </a:t>
            </a:r>
            <a:r>
              <a:rPr lang="es-ES" sz="1600" b="1" dirty="0" smtClean="0">
                <a:solidFill>
                  <a:schemeClr val="tx2">
                    <a:lumMod val="75000"/>
                  </a:schemeClr>
                </a:solidFill>
              </a:rPr>
              <a:t>hipnóticos de rápida inducción</a:t>
            </a:r>
            <a:r>
              <a:rPr lang="es-ES" sz="1600" dirty="0" smtClean="0"/>
              <a:t>, </a:t>
            </a:r>
            <a:r>
              <a:rPr lang="es-ES" sz="1600" b="1" dirty="0" smtClean="0">
                <a:solidFill>
                  <a:schemeClr val="tx2">
                    <a:lumMod val="75000"/>
                  </a:schemeClr>
                </a:solidFill>
              </a:rPr>
              <a:t>vida media corta y efecto de 6 horas</a:t>
            </a:r>
            <a:r>
              <a:rPr lang="es-ES" sz="1600" dirty="0" smtClean="0"/>
              <a:t>, </a:t>
            </a:r>
            <a:r>
              <a:rPr lang="es-ES" sz="1600" b="1" dirty="0" smtClean="0">
                <a:solidFill>
                  <a:schemeClr val="tx2">
                    <a:lumMod val="75000"/>
                  </a:schemeClr>
                </a:solidFill>
              </a:rPr>
              <a:t>no generen </a:t>
            </a:r>
            <a:r>
              <a:rPr lang="es-ES" sz="1600" b="1" dirty="0" err="1" smtClean="0">
                <a:solidFill>
                  <a:schemeClr val="tx2">
                    <a:lumMod val="75000"/>
                  </a:schemeClr>
                </a:solidFill>
              </a:rPr>
              <a:t>metabolitos</a:t>
            </a:r>
            <a:r>
              <a:rPr lang="es-ES" sz="1600" b="1" dirty="0" smtClean="0">
                <a:solidFill>
                  <a:schemeClr val="tx2">
                    <a:lumMod val="75000"/>
                  </a:schemeClr>
                </a:solidFill>
              </a:rPr>
              <a:t> activos</a:t>
            </a:r>
            <a:r>
              <a:rPr lang="es-ES" sz="1600" dirty="0" smtClean="0"/>
              <a:t>, </a:t>
            </a:r>
            <a:r>
              <a:rPr lang="es-ES" sz="1600" b="1" dirty="0" smtClean="0">
                <a:solidFill>
                  <a:schemeClr val="tx2">
                    <a:lumMod val="75000"/>
                  </a:schemeClr>
                </a:solidFill>
              </a:rPr>
              <a:t>ni dependencia o tolerancia</a:t>
            </a:r>
            <a:r>
              <a:rPr lang="es-ES" sz="1600" dirty="0" smtClean="0"/>
              <a:t>, probar </a:t>
            </a:r>
            <a:r>
              <a:rPr lang="es-ES" sz="1600" b="1" dirty="0" smtClean="0">
                <a:solidFill>
                  <a:schemeClr val="tx2">
                    <a:lumMod val="75000"/>
                  </a:schemeClr>
                </a:solidFill>
              </a:rPr>
              <a:t>productos naturales (Valeriana)</a:t>
            </a:r>
            <a:r>
              <a:rPr lang="es-ES" sz="1600" dirty="0" smtClean="0"/>
              <a:t>.</a:t>
            </a:r>
          </a:p>
          <a:p>
            <a:pPr lvl="0">
              <a:lnSpc>
                <a:spcPct val="114000"/>
              </a:lnSpc>
              <a:spcBef>
                <a:spcPts val="1000"/>
              </a:spcBef>
              <a:buClr>
                <a:srgbClr val="C00000"/>
              </a:buClr>
              <a:buFont typeface="Arial" pitchFamily="34" charset="0"/>
              <a:buChar char="•"/>
            </a:pPr>
            <a:r>
              <a:rPr lang="es-ES" sz="1600" dirty="0" smtClean="0"/>
              <a:t>La toma de </a:t>
            </a:r>
            <a:r>
              <a:rPr lang="es-ES" sz="1600" b="1" dirty="0" smtClean="0">
                <a:solidFill>
                  <a:schemeClr val="tx2">
                    <a:lumMod val="75000"/>
                  </a:schemeClr>
                </a:solidFill>
              </a:rPr>
              <a:t>hipnóticos, produce </a:t>
            </a:r>
            <a:r>
              <a:rPr lang="es-ES" sz="1600" dirty="0" smtClean="0"/>
              <a:t>notables </a:t>
            </a:r>
            <a:r>
              <a:rPr lang="es-ES" sz="1600" b="1" dirty="0" smtClean="0">
                <a:solidFill>
                  <a:schemeClr val="tx2">
                    <a:lumMod val="75000"/>
                  </a:schemeClr>
                </a:solidFill>
              </a:rPr>
              <a:t>efectos adversos </a:t>
            </a:r>
            <a:r>
              <a:rPr lang="es-ES" sz="1600" dirty="0" smtClean="0"/>
              <a:t>(embotamiento, torpeza, riesgo de caídas y accidentes, menor rendimiento intelectual, estreñimiento, retención urinaria, etc.).</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74638"/>
            <a:ext cx="8784976" cy="1143000"/>
          </a:xfrm>
          <a:noFill/>
          <a:ln>
            <a:solidFill>
              <a:schemeClr val="tx2">
                <a:lumMod val="75000"/>
              </a:schemeClr>
            </a:solidFill>
          </a:ln>
        </p:spPr>
        <p:txBody>
          <a:bodyPr>
            <a:normAutofit/>
          </a:bodyPr>
          <a:lstStyle/>
          <a:p>
            <a:r>
              <a:rPr lang="es-ES" sz="1800" b="1" dirty="0">
                <a:solidFill>
                  <a:schemeClr val="tx2">
                    <a:lumMod val="75000"/>
                  </a:schemeClr>
                </a:solidFill>
              </a:rPr>
              <a:t>ENVEJECIMIENTO ACTIVO Y SALUDABLE</a:t>
            </a:r>
            <a:br>
              <a:rPr lang="es-ES" sz="1800" b="1" dirty="0">
                <a:solidFill>
                  <a:schemeClr val="tx2">
                    <a:lumMod val="75000"/>
                  </a:schemeClr>
                </a:solidFill>
              </a:rPr>
            </a:br>
            <a:r>
              <a:rPr lang="es-ES" sz="1800" b="1" dirty="0">
                <a:solidFill>
                  <a:schemeClr val="tx2">
                    <a:lumMod val="75000"/>
                  </a:schemeClr>
                </a:solidFill>
              </a:rPr>
              <a:t>Programa de Promoción de la Salud y Prevención de la Dependencia</a:t>
            </a:r>
            <a:endParaRPr lang="es-ES" sz="1800" dirty="0">
              <a:solidFill>
                <a:schemeClr val="tx2">
                  <a:lumMod val="75000"/>
                </a:schemeClr>
              </a:solidFill>
            </a:endParaRP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a:t>
            </a:fld>
            <a:endParaRPr lang="es-ES"/>
          </a:p>
        </p:txBody>
      </p:sp>
      <p:sp>
        <p:nvSpPr>
          <p:cNvPr id="5" name="4 Marcador de contenido"/>
          <p:cNvSpPr>
            <a:spLocks noGrp="1"/>
          </p:cNvSpPr>
          <p:nvPr>
            <p:ph idx="1"/>
          </p:nvPr>
        </p:nvSpPr>
        <p:spPr>
          <a:xfrm>
            <a:off x="323528" y="1916832"/>
            <a:ext cx="8496944" cy="4680520"/>
          </a:xfrm>
        </p:spPr>
        <p:txBody>
          <a:bodyPr>
            <a:normAutofit fontScale="77500" lnSpcReduction="20000"/>
          </a:bodyPr>
          <a:lstStyle/>
          <a:p>
            <a:pPr>
              <a:buClr>
                <a:srgbClr val="C00000"/>
              </a:buClr>
            </a:pPr>
            <a:r>
              <a:rPr lang="es-ES" sz="3100" b="1" dirty="0">
                <a:solidFill>
                  <a:schemeClr val="tx2">
                    <a:lumMod val="75000"/>
                  </a:schemeClr>
                </a:solidFill>
              </a:rPr>
              <a:t>OBJETIVO GENERAL</a:t>
            </a:r>
            <a:r>
              <a:rPr lang="es-ES" sz="3100" b="1" dirty="0" smtClean="0">
                <a:solidFill>
                  <a:schemeClr val="tx2">
                    <a:lumMod val="75000"/>
                  </a:schemeClr>
                </a:solidFill>
              </a:rPr>
              <a:t>:</a:t>
            </a:r>
          </a:p>
          <a:p>
            <a:pPr marL="0" indent="0">
              <a:buClr>
                <a:srgbClr val="C00000"/>
              </a:buClr>
              <a:buNone/>
            </a:pPr>
            <a:endParaRPr lang="es-ES" sz="2300" dirty="0" smtClean="0"/>
          </a:p>
          <a:p>
            <a:pPr marL="0" indent="0">
              <a:buClr>
                <a:srgbClr val="C00000"/>
              </a:buClr>
              <a:buNone/>
            </a:pPr>
            <a:r>
              <a:rPr lang="es-ES" sz="2300" dirty="0" smtClean="0"/>
              <a:t>Fomentar </a:t>
            </a:r>
            <a:r>
              <a:rPr lang="es-ES" sz="2300" dirty="0"/>
              <a:t>la salud y el bienestar de las personas mayores, implementando el Programa de Promoción de la Salud y Prevención de la Dependencia.</a:t>
            </a:r>
          </a:p>
          <a:p>
            <a:pPr marL="0" indent="0">
              <a:buClr>
                <a:srgbClr val="C00000"/>
              </a:buClr>
              <a:buNone/>
            </a:pPr>
            <a:endParaRPr lang="es-ES" sz="2300" dirty="0"/>
          </a:p>
          <a:p>
            <a:pPr>
              <a:buClr>
                <a:srgbClr val="C00000"/>
              </a:buClr>
            </a:pPr>
            <a:r>
              <a:rPr lang="es-ES" sz="3100" b="1" dirty="0" smtClean="0">
                <a:solidFill>
                  <a:schemeClr val="tx2">
                    <a:lumMod val="75000"/>
                  </a:schemeClr>
                </a:solidFill>
              </a:rPr>
              <a:t>OBJETIVOS ESPECÍFICOS:</a:t>
            </a:r>
            <a:endParaRPr lang="es-ES" sz="3100" dirty="0"/>
          </a:p>
          <a:p>
            <a:pPr marL="0" indent="0">
              <a:buClr>
                <a:srgbClr val="C00000"/>
              </a:buClr>
              <a:buNone/>
            </a:pPr>
            <a:endParaRPr lang="es-ES" sz="2300" dirty="0"/>
          </a:p>
          <a:p>
            <a:pPr lvl="1">
              <a:buClr>
                <a:srgbClr val="C00000"/>
              </a:buClr>
            </a:pPr>
            <a:r>
              <a:rPr lang="es-ES" sz="2300" dirty="0" smtClean="0"/>
              <a:t>Promover el envejecimiento activo y saludable mediante la intervención de estilos de vida saludables.</a:t>
            </a:r>
            <a:endParaRPr lang="es-ES" sz="2300" dirty="0"/>
          </a:p>
          <a:p>
            <a:pPr lvl="1">
              <a:buClr>
                <a:srgbClr val="C00000"/>
              </a:buClr>
            </a:pPr>
            <a:r>
              <a:rPr lang="es-ES" sz="2300" dirty="0" smtClean="0"/>
              <a:t>Prevenir el deterioro funcional y promover la salud y bienestar emocional de las personas mayores.</a:t>
            </a:r>
            <a:endParaRPr lang="es-ES" sz="2300" dirty="0"/>
          </a:p>
          <a:p>
            <a:pPr lvl="1">
              <a:buClr>
                <a:srgbClr val="C00000"/>
              </a:buClr>
            </a:pPr>
            <a:r>
              <a:rPr lang="es-ES" sz="2300" dirty="0" smtClean="0"/>
              <a:t>Fomentar la autonomía y autocuidados.</a:t>
            </a:r>
            <a:endParaRPr lang="es-ES" sz="2300" dirty="0"/>
          </a:p>
          <a:p>
            <a:pPr lvl="1">
              <a:buClr>
                <a:srgbClr val="C00000"/>
              </a:buClr>
            </a:pPr>
            <a:r>
              <a:rPr lang="es-ES" sz="2300" dirty="0" smtClean="0"/>
              <a:t>Prevención integral de la dependencia: Prevención Primaria, Secundaria y Terciaria.</a:t>
            </a:r>
            <a:endParaRPr lang="es-ES" sz="2300" dirty="0"/>
          </a:p>
          <a:p>
            <a:pPr lvl="1">
              <a:buClr>
                <a:srgbClr val="C00000"/>
              </a:buClr>
            </a:pPr>
            <a:r>
              <a:rPr lang="es-ES" sz="2300" dirty="0" smtClean="0"/>
              <a:t>Papel activo de los Servicios de Salud Pública, Atención Primaria y especializada.</a:t>
            </a:r>
          </a:p>
          <a:p>
            <a:pPr marL="457200" lvl="1" indent="0">
              <a:buClr>
                <a:srgbClr val="C00000"/>
              </a:buClr>
              <a:buNone/>
            </a:pPr>
            <a:r>
              <a:rPr lang="es-ES" sz="2300" dirty="0"/>
              <a:t>	</a:t>
            </a:r>
            <a:r>
              <a:rPr lang="es-ES" sz="2300" dirty="0" smtClean="0"/>
              <a:t>- Promoción de salud, prevención y educación sanitaria.</a:t>
            </a:r>
            <a:endParaRPr lang="es-ES" sz="2300" dirty="0"/>
          </a:p>
          <a:p>
            <a:pPr lvl="1">
              <a:buClr>
                <a:srgbClr val="C00000"/>
              </a:buClr>
            </a:pPr>
            <a:endParaRPr lang="es-ES" sz="2000" dirty="0"/>
          </a:p>
          <a:p>
            <a:endParaRPr lang="es-ES" dirty="0"/>
          </a:p>
        </p:txBody>
      </p:sp>
    </p:spTree>
    <p:extLst>
      <p:ext uri="{BB962C8B-B14F-4D97-AF65-F5344CB8AC3E}">
        <p14:creationId xmlns="" xmlns:p14="http://schemas.microsoft.com/office/powerpoint/2010/main" val="962581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92696"/>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6.- </a:t>
            </a:r>
            <a:r>
              <a:rPr lang="es-ES" sz="2400" b="1" i="1" dirty="0" smtClean="0">
                <a:solidFill>
                  <a:srgbClr val="C00000"/>
                </a:solidFill>
              </a:rPr>
              <a:t>CUIDAR LOS SENTIDOS: VISTA, OIDO,GUSTO Y OLFATO</a:t>
            </a:r>
            <a:endParaRPr lang="es-ES" sz="2400" b="1" i="1" dirty="0">
              <a:solidFill>
                <a:srgbClr val="C00000"/>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30</a:t>
            </a:fld>
            <a:endParaRPr lang="es-ES"/>
          </a:p>
        </p:txBody>
      </p:sp>
      <p:sp>
        <p:nvSpPr>
          <p:cNvPr id="5" name="4 Rectángulo"/>
          <p:cNvSpPr/>
          <p:nvPr/>
        </p:nvSpPr>
        <p:spPr>
          <a:xfrm>
            <a:off x="179512" y="1628800"/>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7" name="6 Rectángulo"/>
          <p:cNvSpPr/>
          <p:nvPr/>
        </p:nvSpPr>
        <p:spPr>
          <a:xfrm>
            <a:off x="0" y="836712"/>
            <a:ext cx="9144000" cy="6719147"/>
          </a:xfrm>
          <a:prstGeom prst="rect">
            <a:avLst/>
          </a:prstGeom>
        </p:spPr>
        <p:txBody>
          <a:bodyPr wrap="square">
            <a:spAutoFit/>
          </a:bodyPr>
          <a:lstStyle/>
          <a:p>
            <a:pPr marL="342900" lvl="0" indent="-342900">
              <a:lnSpc>
                <a:spcPct val="114000"/>
              </a:lnSpc>
              <a:spcBef>
                <a:spcPts val="1000"/>
              </a:spcBef>
              <a:buClr>
                <a:srgbClr val="C00000"/>
              </a:buClr>
              <a:buFont typeface="+mj-lt"/>
              <a:buAutoNum type="alphaUcPeriod"/>
            </a:pPr>
            <a:r>
              <a:rPr lang="es-ES" sz="1400" b="1" dirty="0" smtClean="0">
                <a:solidFill>
                  <a:schemeClr val="tx2">
                    <a:lumMod val="75000"/>
                  </a:schemeClr>
                </a:solidFill>
              </a:rPr>
              <a:t>ALTERACIONES VISUALES: </a:t>
            </a:r>
          </a:p>
          <a:p>
            <a:pPr marL="432000" lvl="1" indent="-342900">
              <a:lnSpc>
                <a:spcPct val="114000"/>
              </a:lnSpc>
              <a:spcAft>
                <a:spcPts val="400"/>
              </a:spcAft>
              <a:buClr>
                <a:srgbClr val="C00000"/>
              </a:buClr>
              <a:buFont typeface="+mj-lt"/>
              <a:buAutoNum type="arabicParenR"/>
            </a:pPr>
            <a:r>
              <a:rPr lang="es-ES" sz="1400" b="1" dirty="0" smtClean="0">
                <a:solidFill>
                  <a:schemeClr val="tx2">
                    <a:lumMod val="75000"/>
                  </a:schemeClr>
                </a:solidFill>
              </a:rPr>
              <a:t>Modificaciones oculares debidas al envejecimiento: </a:t>
            </a:r>
            <a:r>
              <a:rPr lang="es-ES" sz="1400" dirty="0" smtClean="0">
                <a:solidFill>
                  <a:schemeClr val="tx2">
                    <a:lumMod val="75000"/>
                  </a:schemeClr>
                </a:solidFill>
              </a:rPr>
              <a:t>disminución de células endoteliales en la córnea que predispone a la opacidad </a:t>
            </a:r>
            <a:r>
              <a:rPr lang="es-ES" sz="1400" dirty="0" err="1" smtClean="0">
                <a:solidFill>
                  <a:schemeClr val="tx2">
                    <a:lumMod val="75000"/>
                  </a:schemeClr>
                </a:solidFill>
              </a:rPr>
              <a:t>corneal</a:t>
            </a:r>
            <a:r>
              <a:rPr lang="es-ES" sz="1400" dirty="0" smtClean="0">
                <a:solidFill>
                  <a:schemeClr val="tx2">
                    <a:lumMod val="75000"/>
                  </a:schemeClr>
                </a:solidFill>
              </a:rPr>
              <a:t>; pupila más </a:t>
            </a:r>
            <a:r>
              <a:rPr lang="es-ES" sz="1400" dirty="0" err="1" smtClean="0">
                <a:solidFill>
                  <a:schemeClr val="tx2">
                    <a:lumMod val="75000"/>
                  </a:schemeClr>
                </a:solidFill>
              </a:rPr>
              <a:t>miótica</a:t>
            </a:r>
            <a:r>
              <a:rPr lang="es-ES" sz="1400" dirty="0" smtClean="0">
                <a:solidFill>
                  <a:schemeClr val="tx2">
                    <a:lumMod val="75000"/>
                  </a:schemeClr>
                </a:solidFill>
              </a:rPr>
              <a:t>, </a:t>
            </a:r>
            <a:r>
              <a:rPr lang="es-ES" sz="1400" dirty="0" err="1" smtClean="0">
                <a:solidFill>
                  <a:schemeClr val="tx2">
                    <a:lumMod val="75000"/>
                  </a:schemeClr>
                </a:solidFill>
              </a:rPr>
              <a:t>condesaciones</a:t>
            </a:r>
            <a:r>
              <a:rPr lang="es-ES" sz="1400" dirty="0" smtClean="0">
                <a:solidFill>
                  <a:schemeClr val="tx2">
                    <a:lumMod val="75000"/>
                  </a:schemeClr>
                </a:solidFill>
              </a:rPr>
              <a:t> del vítreo, cristalino más denso y menos elástico, pérdida gradual de células en la retina y en las vías neurológicas.</a:t>
            </a:r>
          </a:p>
          <a:p>
            <a:pPr marL="432000" lvl="1" indent="-342900">
              <a:lnSpc>
                <a:spcPct val="114000"/>
              </a:lnSpc>
              <a:buClr>
                <a:srgbClr val="C00000"/>
              </a:buClr>
              <a:buFont typeface="+mj-lt"/>
              <a:buAutoNum type="arabicParenR"/>
            </a:pPr>
            <a:r>
              <a:rPr lang="es-ES" sz="1400" dirty="0" smtClean="0">
                <a:solidFill>
                  <a:schemeClr val="tx2">
                    <a:lumMod val="75000"/>
                  </a:schemeClr>
                </a:solidFill>
              </a:rPr>
              <a:t>P</a:t>
            </a:r>
            <a:r>
              <a:rPr lang="es-ES" sz="1400" b="1" dirty="0" smtClean="0">
                <a:solidFill>
                  <a:schemeClr val="tx2">
                    <a:lumMod val="75000"/>
                  </a:schemeClr>
                </a:solidFill>
              </a:rPr>
              <a:t>roblemas oculares más frecuente en mayores: </a:t>
            </a:r>
            <a:r>
              <a:rPr lang="es-ES" sz="1400" dirty="0" smtClean="0">
                <a:solidFill>
                  <a:schemeClr val="tx2">
                    <a:lumMod val="75000"/>
                  </a:schemeClr>
                </a:solidFill>
              </a:rPr>
              <a:t>las pérdidas de visión más frecuentes en la vejez son:</a:t>
            </a:r>
          </a:p>
          <a:p>
            <a:pPr marL="540000" lvl="1" indent="-252000">
              <a:lnSpc>
                <a:spcPct val="114000"/>
              </a:lnSpc>
              <a:buClr>
                <a:srgbClr val="C00000"/>
              </a:buClr>
              <a:buAutoNum type="alphaLcParenR"/>
            </a:pPr>
            <a:r>
              <a:rPr lang="es-ES" sz="1400" dirty="0" smtClean="0">
                <a:solidFill>
                  <a:schemeClr val="tx2">
                    <a:lumMod val="75000"/>
                  </a:schemeClr>
                </a:solidFill>
              </a:rPr>
              <a:t>Instauración progresiva: Cataratas, Degeneración Macular, Glaucoma crónico simple, Retinopatía diabética.</a:t>
            </a:r>
          </a:p>
          <a:p>
            <a:pPr marL="540000" lvl="1" indent="-252000">
              <a:lnSpc>
                <a:spcPct val="114000"/>
              </a:lnSpc>
              <a:buClr>
                <a:srgbClr val="C00000"/>
              </a:buClr>
              <a:buAutoNum type="alphaLcParenR"/>
            </a:pPr>
            <a:r>
              <a:rPr lang="es-ES" sz="1400" dirty="0" smtClean="0">
                <a:solidFill>
                  <a:schemeClr val="tx2">
                    <a:lumMod val="75000"/>
                  </a:schemeClr>
                </a:solidFill>
              </a:rPr>
              <a:t>Instauración rápida: Desprendimiento de retina, Oclusiones  vasculares, Neuropatía Isquémica, Glaucoma agudo. </a:t>
            </a:r>
          </a:p>
          <a:p>
            <a:pPr marL="800100" lvl="1" indent="-342900">
              <a:lnSpc>
                <a:spcPct val="114000"/>
              </a:lnSpc>
              <a:spcAft>
                <a:spcPts val="400"/>
              </a:spcAft>
              <a:buClr>
                <a:srgbClr val="C00000"/>
              </a:buClr>
            </a:pPr>
            <a:r>
              <a:rPr lang="es-ES" sz="1400" dirty="0" smtClean="0">
                <a:solidFill>
                  <a:schemeClr val="tx2">
                    <a:lumMod val="75000"/>
                  </a:schemeClr>
                </a:solidFill>
              </a:rPr>
              <a:t>	En general, las pérdidas bruscas de visión, </a:t>
            </a:r>
            <a:r>
              <a:rPr lang="es-ES" sz="1400" dirty="0" err="1" smtClean="0">
                <a:solidFill>
                  <a:schemeClr val="tx2">
                    <a:lumMod val="75000"/>
                  </a:schemeClr>
                </a:solidFill>
              </a:rPr>
              <a:t>monolaterales</a:t>
            </a:r>
            <a:r>
              <a:rPr lang="es-ES" sz="1400" dirty="0" smtClean="0">
                <a:solidFill>
                  <a:schemeClr val="tx2">
                    <a:lumMod val="75000"/>
                  </a:schemeClr>
                </a:solidFill>
              </a:rPr>
              <a:t>, y dolorosas suelen acompañarse de hiperemia conjuntival y precisan de un correcto diagnóstico diferencial del ojo rojo.</a:t>
            </a:r>
          </a:p>
          <a:p>
            <a:pPr marL="432000" lvl="1" indent="-342900">
              <a:lnSpc>
                <a:spcPct val="114000"/>
              </a:lnSpc>
              <a:spcAft>
                <a:spcPts val="400"/>
              </a:spcAft>
              <a:buClr>
                <a:srgbClr val="C00000"/>
              </a:buClr>
              <a:buFont typeface="+mj-lt"/>
              <a:buAutoNum type="arabicParenR" startAt="3"/>
            </a:pPr>
            <a:r>
              <a:rPr lang="es-ES" sz="1400" b="1" dirty="0" smtClean="0">
                <a:solidFill>
                  <a:schemeClr val="tx2">
                    <a:lumMod val="75000"/>
                  </a:schemeClr>
                </a:solidFill>
              </a:rPr>
              <a:t>Repercusiones del déficit de visión: C</a:t>
            </a:r>
            <a:r>
              <a:rPr lang="es-ES" sz="1400" dirty="0" smtClean="0">
                <a:solidFill>
                  <a:schemeClr val="tx2">
                    <a:lumMod val="75000"/>
                  </a:schemeClr>
                </a:solidFill>
              </a:rPr>
              <a:t>aídas, deterioro funcional y pérdida de autonomía, cuadro </a:t>
            </a:r>
            <a:r>
              <a:rPr lang="es-ES" sz="1400" dirty="0" err="1" smtClean="0">
                <a:solidFill>
                  <a:schemeClr val="tx2">
                    <a:lumMod val="75000"/>
                  </a:schemeClr>
                </a:solidFill>
              </a:rPr>
              <a:t>confusional</a:t>
            </a:r>
            <a:r>
              <a:rPr lang="es-ES" sz="1400" dirty="0" smtClean="0">
                <a:solidFill>
                  <a:schemeClr val="tx2">
                    <a:lumMod val="75000"/>
                  </a:schemeClr>
                </a:solidFill>
              </a:rPr>
              <a:t>, deterioro psíquico, trastornos conductuales. </a:t>
            </a:r>
          </a:p>
          <a:p>
            <a:pPr marL="432000" lvl="1" indent="-342900">
              <a:lnSpc>
                <a:spcPct val="114000"/>
              </a:lnSpc>
              <a:spcAft>
                <a:spcPts val="400"/>
              </a:spcAft>
              <a:buClr>
                <a:srgbClr val="C00000"/>
              </a:buClr>
              <a:buFont typeface="+mj-lt"/>
              <a:buAutoNum type="arabicParenR" startAt="3"/>
            </a:pPr>
            <a:r>
              <a:rPr lang="es-ES" sz="1400" b="1" dirty="0" smtClean="0">
                <a:solidFill>
                  <a:schemeClr val="tx2">
                    <a:lumMod val="75000"/>
                  </a:schemeClr>
                </a:solidFill>
              </a:rPr>
              <a:t>Valoración de la visión por el médico no oftalmólogo: e</a:t>
            </a:r>
            <a:r>
              <a:rPr lang="es-ES" sz="1400" dirty="0" smtClean="0">
                <a:solidFill>
                  <a:schemeClr val="tx2">
                    <a:lumMod val="75000"/>
                  </a:schemeClr>
                </a:solidFill>
              </a:rPr>
              <a:t>s esencial  1) </a:t>
            </a:r>
            <a:r>
              <a:rPr lang="es-ES" sz="1400" b="1" dirty="0" smtClean="0">
                <a:solidFill>
                  <a:schemeClr val="tx2">
                    <a:lumMod val="75000"/>
                  </a:schemeClr>
                </a:solidFill>
              </a:rPr>
              <a:t>Historia clínica y la anamnesis</a:t>
            </a:r>
            <a:r>
              <a:rPr lang="es-ES" sz="1400" dirty="0" smtClean="0">
                <a:solidFill>
                  <a:schemeClr val="tx2">
                    <a:lumMod val="75000"/>
                  </a:schemeClr>
                </a:solidFill>
              </a:rPr>
              <a:t> orientada (antecedentes, tiempo de evolución y existencia de dolor). 2) </a:t>
            </a:r>
            <a:r>
              <a:rPr lang="es-ES" sz="1400" b="1" dirty="0" smtClean="0">
                <a:solidFill>
                  <a:schemeClr val="tx2">
                    <a:lumMod val="75000"/>
                  </a:schemeClr>
                </a:solidFill>
              </a:rPr>
              <a:t>Exploración de la agudeza visual</a:t>
            </a:r>
            <a:r>
              <a:rPr lang="es-ES" sz="1400" dirty="0" smtClean="0">
                <a:solidFill>
                  <a:schemeClr val="tx2">
                    <a:lumMod val="75000"/>
                  </a:schemeClr>
                </a:solidFill>
              </a:rPr>
              <a:t>: desde lejos, con uso de </a:t>
            </a:r>
            <a:r>
              <a:rPr lang="es-ES" sz="1400" dirty="0" err="1" smtClean="0">
                <a:solidFill>
                  <a:schemeClr val="tx2">
                    <a:lumMod val="75000"/>
                  </a:schemeClr>
                </a:solidFill>
              </a:rPr>
              <a:t>optotipos</a:t>
            </a:r>
            <a:r>
              <a:rPr lang="es-ES" sz="1400" dirty="0" smtClean="0">
                <a:solidFill>
                  <a:schemeClr val="tx2">
                    <a:lumMod val="75000"/>
                  </a:schemeClr>
                </a:solidFill>
              </a:rPr>
              <a:t> a distancia adecuada y con buena </a:t>
            </a:r>
            <a:r>
              <a:rPr lang="es-ES" sz="1400" dirty="0" err="1" smtClean="0">
                <a:solidFill>
                  <a:schemeClr val="tx2">
                    <a:lumMod val="75000"/>
                  </a:schemeClr>
                </a:solidFill>
              </a:rPr>
              <a:t>ilumniación</a:t>
            </a:r>
            <a:r>
              <a:rPr lang="es-ES" sz="1400" dirty="0" smtClean="0">
                <a:solidFill>
                  <a:schemeClr val="tx2">
                    <a:lumMod val="75000"/>
                  </a:schemeClr>
                </a:solidFill>
              </a:rPr>
              <a:t>. Tomar datos de cada ojo por separado. La visión próxima puede explorarse usando letra impresa habitual. 3) </a:t>
            </a:r>
            <a:r>
              <a:rPr lang="es-ES" sz="1400" b="1" dirty="0" smtClean="0">
                <a:solidFill>
                  <a:schemeClr val="tx2">
                    <a:lumMod val="75000"/>
                  </a:schemeClr>
                </a:solidFill>
              </a:rPr>
              <a:t>Exploración de campos visuales</a:t>
            </a:r>
            <a:r>
              <a:rPr lang="es-ES" sz="1400" dirty="0" smtClean="0">
                <a:solidFill>
                  <a:schemeClr val="tx2">
                    <a:lumMod val="75000"/>
                  </a:schemeClr>
                </a:solidFill>
              </a:rPr>
              <a:t> por confrontación o con ayuda de la rejilla de </a:t>
            </a:r>
            <a:r>
              <a:rPr lang="es-ES" sz="1400" dirty="0" err="1" smtClean="0">
                <a:solidFill>
                  <a:schemeClr val="tx2">
                    <a:lumMod val="75000"/>
                  </a:schemeClr>
                </a:solidFill>
              </a:rPr>
              <a:t>Amsler</a:t>
            </a:r>
            <a:r>
              <a:rPr lang="es-ES" sz="1400" dirty="0" smtClean="0">
                <a:solidFill>
                  <a:schemeClr val="tx2">
                    <a:lumMod val="75000"/>
                  </a:schemeClr>
                </a:solidFill>
              </a:rPr>
              <a:t>. 4) </a:t>
            </a:r>
            <a:r>
              <a:rPr lang="es-ES" sz="1400" b="1" dirty="0" smtClean="0">
                <a:solidFill>
                  <a:schemeClr val="tx2">
                    <a:lumMod val="75000"/>
                  </a:schemeClr>
                </a:solidFill>
              </a:rPr>
              <a:t>Exploración de visión cromática</a:t>
            </a:r>
            <a:r>
              <a:rPr lang="es-ES" sz="1400" dirty="0" smtClean="0">
                <a:solidFill>
                  <a:schemeClr val="tx2">
                    <a:lumMod val="75000"/>
                  </a:schemeClr>
                </a:solidFill>
              </a:rPr>
              <a:t> con las tablas </a:t>
            </a:r>
            <a:r>
              <a:rPr lang="es-ES" sz="1400" dirty="0" err="1" smtClean="0">
                <a:solidFill>
                  <a:schemeClr val="tx2">
                    <a:lumMod val="75000"/>
                  </a:schemeClr>
                </a:solidFill>
              </a:rPr>
              <a:t>seudosincromáticas</a:t>
            </a:r>
            <a:r>
              <a:rPr lang="es-ES" sz="1400" dirty="0" smtClean="0">
                <a:solidFill>
                  <a:schemeClr val="tx2">
                    <a:lumMod val="75000"/>
                  </a:schemeClr>
                </a:solidFill>
              </a:rPr>
              <a:t>. 5) </a:t>
            </a:r>
            <a:r>
              <a:rPr lang="es-ES" sz="1400" b="1" dirty="0" smtClean="0">
                <a:solidFill>
                  <a:schemeClr val="tx2">
                    <a:lumMod val="75000"/>
                  </a:schemeClr>
                </a:solidFill>
              </a:rPr>
              <a:t>Presión intraocular</a:t>
            </a:r>
            <a:r>
              <a:rPr lang="es-ES" sz="1400" dirty="0" smtClean="0">
                <a:solidFill>
                  <a:schemeClr val="tx2">
                    <a:lumMod val="75000"/>
                  </a:schemeClr>
                </a:solidFill>
              </a:rPr>
              <a:t> con el tonómetro. 6) </a:t>
            </a:r>
            <a:r>
              <a:rPr lang="es-ES" sz="1400" b="1" dirty="0" smtClean="0">
                <a:solidFill>
                  <a:schemeClr val="tx2">
                    <a:lumMod val="75000"/>
                  </a:schemeClr>
                </a:solidFill>
              </a:rPr>
              <a:t>Oftalmoscopia para valorar el estado de la retina</a:t>
            </a:r>
          </a:p>
          <a:p>
            <a:pPr marL="432000" lvl="1" indent="-342900">
              <a:lnSpc>
                <a:spcPct val="114000"/>
              </a:lnSpc>
              <a:spcAft>
                <a:spcPts val="400"/>
              </a:spcAft>
              <a:buClr>
                <a:srgbClr val="C00000"/>
              </a:buClr>
              <a:buFont typeface="+mj-lt"/>
              <a:buAutoNum type="arabicParenR" startAt="3"/>
            </a:pPr>
            <a:r>
              <a:rPr lang="es-ES" sz="1400" b="1" dirty="0" smtClean="0">
                <a:solidFill>
                  <a:schemeClr val="tx2">
                    <a:lumMod val="75000"/>
                  </a:schemeClr>
                </a:solidFill>
              </a:rPr>
              <a:t>Prevención: </a:t>
            </a:r>
            <a:r>
              <a:rPr lang="es-ES" sz="1400" dirty="0" smtClean="0">
                <a:solidFill>
                  <a:schemeClr val="tx2">
                    <a:lumMod val="75000"/>
                  </a:schemeClr>
                </a:solidFill>
              </a:rPr>
              <a:t>Ante signos de alarma </a:t>
            </a:r>
            <a:r>
              <a:rPr lang="es-ES" sz="1400" b="1" dirty="0" smtClean="0">
                <a:solidFill>
                  <a:schemeClr val="tx2">
                    <a:lumMod val="75000"/>
                  </a:schemeClr>
                </a:solidFill>
              </a:rPr>
              <a:t>(visión borrosa, dificultad para leer o ver de cerca y/o lejos, cansancio o dolor ocular, visión de puntos o “moscas”, visión doble, ojos rojos o con secreciones, cefalea</a:t>
            </a:r>
            <a:r>
              <a:rPr lang="es-ES" sz="1400" dirty="0" smtClean="0">
                <a:solidFill>
                  <a:schemeClr val="tx2">
                    <a:lumMod val="75000"/>
                  </a:schemeClr>
                </a:solidFill>
              </a:rPr>
              <a:t>),  tras la valoración se debe</a:t>
            </a:r>
            <a:r>
              <a:rPr lang="es-ES" sz="1400" b="1" dirty="0" smtClean="0">
                <a:solidFill>
                  <a:schemeClr val="tx2">
                    <a:lumMod val="75000"/>
                  </a:schemeClr>
                </a:solidFill>
              </a:rPr>
              <a:t> enviar  al oftalmólogo. </a:t>
            </a:r>
            <a:r>
              <a:rPr lang="es-ES" sz="1400" dirty="0" smtClean="0">
                <a:solidFill>
                  <a:schemeClr val="tx2">
                    <a:lumMod val="75000"/>
                  </a:schemeClr>
                </a:solidFill>
              </a:rPr>
              <a:t>Los mayores deben efectuar revisiones periódicas para el diagnóstico y  tratamiento precoz de los problemas oftalmológicos. Los </a:t>
            </a:r>
            <a:r>
              <a:rPr lang="es-ES" sz="1400" b="1" dirty="0" smtClean="0">
                <a:solidFill>
                  <a:schemeClr val="tx2">
                    <a:lumMod val="75000"/>
                  </a:schemeClr>
                </a:solidFill>
              </a:rPr>
              <a:t>diabéticos e hipertensos </a:t>
            </a:r>
            <a:r>
              <a:rPr lang="es-ES" sz="1400" dirty="0" smtClean="0">
                <a:solidFill>
                  <a:schemeClr val="tx2">
                    <a:lumMod val="75000"/>
                  </a:schemeClr>
                </a:solidFill>
              </a:rPr>
              <a:t>deben </a:t>
            </a:r>
            <a:r>
              <a:rPr lang="es-ES" sz="1400" b="1" dirty="0" smtClean="0">
                <a:solidFill>
                  <a:schemeClr val="tx2">
                    <a:lumMod val="75000"/>
                  </a:schemeClr>
                </a:solidFill>
              </a:rPr>
              <a:t>revisarse periódicamente la visión</a:t>
            </a:r>
            <a:r>
              <a:rPr lang="es-ES" sz="1400" dirty="0" smtClean="0">
                <a:solidFill>
                  <a:schemeClr val="tx2">
                    <a:lumMod val="75000"/>
                  </a:schemeClr>
                </a:solidFill>
              </a:rPr>
              <a:t>.</a:t>
            </a:r>
          </a:p>
          <a:p>
            <a:pPr marL="432000" lvl="1" indent="-342900">
              <a:lnSpc>
                <a:spcPct val="114000"/>
              </a:lnSpc>
              <a:spcAft>
                <a:spcPts val="400"/>
              </a:spcAft>
              <a:buClr>
                <a:srgbClr val="C00000"/>
              </a:buClr>
              <a:buFont typeface="+mj-lt"/>
              <a:buAutoNum type="arabicParenR" startAt="3"/>
            </a:pPr>
            <a:r>
              <a:rPr lang="es-ES" sz="1400" b="1" dirty="0" smtClean="0">
                <a:solidFill>
                  <a:schemeClr val="tx2">
                    <a:lumMod val="75000"/>
                  </a:schemeClr>
                </a:solidFill>
              </a:rPr>
              <a:t>Consejos para el déficit visual:  </a:t>
            </a:r>
            <a:r>
              <a:rPr lang="es-ES" sz="1400" dirty="0" smtClean="0">
                <a:solidFill>
                  <a:schemeClr val="tx2">
                    <a:lumMod val="75000"/>
                  </a:schemeClr>
                </a:solidFill>
              </a:rPr>
              <a:t>Utilizar iluminación apropiada y las gafas o lentes prescritas por el especialista. Vigilar el estado de las gafas  (que estén libre de polvo y rayones).  No tomar medicamentos no  prescritos por el médico.</a:t>
            </a:r>
            <a:endParaRPr lang="es-ES" sz="1400" u="sng" dirty="0" smtClean="0">
              <a:solidFill>
                <a:schemeClr val="tx2">
                  <a:lumMod val="75000"/>
                </a:schemeClr>
              </a:solidFill>
            </a:endParaRPr>
          </a:p>
          <a:p>
            <a:pPr marL="432000" lvl="1" indent="-342900">
              <a:lnSpc>
                <a:spcPct val="114000"/>
              </a:lnSpc>
              <a:spcAft>
                <a:spcPts val="400"/>
              </a:spcAft>
              <a:buClr>
                <a:srgbClr val="C00000"/>
              </a:buClr>
              <a:buFont typeface="+mj-lt"/>
              <a:buAutoNum type="arabicParenR" startAt="3"/>
            </a:pPr>
            <a:endParaRPr lang="es-ES" sz="1400" dirty="0" smtClean="0"/>
          </a:p>
          <a:p>
            <a:pPr marL="540000" lvl="1" indent="-342900">
              <a:lnSpc>
                <a:spcPct val="114000"/>
              </a:lnSpc>
              <a:spcBef>
                <a:spcPts val="1000"/>
              </a:spcBef>
              <a:buClr>
                <a:srgbClr val="C00000"/>
              </a:buClr>
              <a:buFont typeface="+mj-lt"/>
              <a:buAutoNum type="arabicParenR" startAt="3"/>
            </a:pPr>
            <a:endParaRPr lang="es-ES" sz="1400"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2068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6.- </a:t>
            </a:r>
            <a:r>
              <a:rPr lang="es-ES" sz="2400" b="1" i="1" dirty="0" smtClean="0">
                <a:solidFill>
                  <a:srgbClr val="C00000"/>
                </a:solidFill>
              </a:rPr>
              <a:t>CUIDAR LOS SENTIDOS: VISTA, OIDO,GUSTO Y OLFATO</a:t>
            </a:r>
            <a:endParaRPr lang="es-ES" sz="2400" b="1" i="1" dirty="0">
              <a:solidFill>
                <a:srgbClr val="C00000"/>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31</a:t>
            </a:fld>
            <a:endParaRPr lang="es-ES"/>
          </a:p>
        </p:txBody>
      </p:sp>
      <p:sp>
        <p:nvSpPr>
          <p:cNvPr id="5" name="4 Rectángulo"/>
          <p:cNvSpPr/>
          <p:nvPr/>
        </p:nvSpPr>
        <p:spPr>
          <a:xfrm>
            <a:off x="179512" y="1628800"/>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7" name="6 Rectángulo"/>
          <p:cNvSpPr/>
          <p:nvPr/>
        </p:nvSpPr>
        <p:spPr>
          <a:xfrm>
            <a:off x="0" y="836712"/>
            <a:ext cx="9144000" cy="6510885"/>
          </a:xfrm>
          <a:prstGeom prst="rect">
            <a:avLst/>
          </a:prstGeom>
        </p:spPr>
        <p:txBody>
          <a:bodyPr wrap="square">
            <a:spAutoFit/>
          </a:bodyPr>
          <a:lstStyle/>
          <a:p>
            <a:pPr marL="342900" lvl="0" indent="-342900">
              <a:lnSpc>
                <a:spcPct val="114000"/>
              </a:lnSpc>
              <a:spcBef>
                <a:spcPts val="1000"/>
              </a:spcBef>
              <a:buClr>
                <a:srgbClr val="C00000"/>
              </a:buClr>
              <a:buFont typeface="+mj-lt"/>
              <a:buAutoNum type="alphaUcPeriod" startAt="2"/>
            </a:pPr>
            <a:r>
              <a:rPr lang="es-ES" sz="1400" b="1" dirty="0" smtClean="0">
                <a:solidFill>
                  <a:schemeClr val="tx2">
                    <a:lumMod val="75000"/>
                  </a:schemeClr>
                </a:solidFill>
              </a:rPr>
              <a:t>ALTERACIONES AUDITIVAS: </a:t>
            </a:r>
          </a:p>
          <a:p>
            <a:pPr marL="432000" lvl="1" indent="-342900">
              <a:lnSpc>
                <a:spcPct val="114000"/>
              </a:lnSpc>
              <a:spcAft>
                <a:spcPts val="400"/>
              </a:spcAft>
              <a:buClr>
                <a:srgbClr val="C00000"/>
              </a:buClr>
              <a:buFont typeface="+mj-lt"/>
              <a:buAutoNum type="arabicParenR"/>
            </a:pPr>
            <a:r>
              <a:rPr lang="es-ES" sz="1400" dirty="0" smtClean="0">
                <a:solidFill>
                  <a:schemeClr val="tx2">
                    <a:lumMod val="75000"/>
                  </a:schemeClr>
                </a:solidFill>
              </a:rPr>
              <a:t>Aproximadamente el 30% de los mayores de 60 años, y el 60% de los mayores de 85 años, sufren pérdida de audición. </a:t>
            </a:r>
          </a:p>
          <a:p>
            <a:pPr marL="432000" lvl="1" indent="-342900">
              <a:lnSpc>
                <a:spcPct val="114000"/>
              </a:lnSpc>
              <a:buClr>
                <a:srgbClr val="C00000"/>
              </a:buClr>
              <a:buFont typeface="+mj-lt"/>
              <a:buAutoNum type="arabicParenR"/>
            </a:pPr>
            <a:r>
              <a:rPr lang="es-ES" sz="1400" b="1" dirty="0" smtClean="0">
                <a:solidFill>
                  <a:schemeClr val="tx2">
                    <a:lumMod val="75000"/>
                  </a:schemeClr>
                </a:solidFill>
                <a:effectLst>
                  <a:outerShdw blurRad="38100" dist="38100" dir="2700000" algn="tl">
                    <a:srgbClr val="C0C0C0"/>
                  </a:outerShdw>
                </a:effectLst>
              </a:rPr>
              <a:t>Grados de pérdida auditiva</a:t>
            </a:r>
            <a:r>
              <a:rPr lang="es-ES" sz="1400" dirty="0" smtClean="0">
                <a:solidFill>
                  <a:schemeClr val="tx2">
                    <a:lumMod val="75000"/>
                  </a:schemeClr>
                </a:solidFill>
              </a:rPr>
              <a:t>: </a:t>
            </a:r>
          </a:p>
          <a:p>
            <a:pPr marL="612000" lvl="2" indent="-252000">
              <a:lnSpc>
                <a:spcPct val="114000"/>
              </a:lnSpc>
              <a:buClr>
                <a:srgbClr val="C00000"/>
              </a:buClr>
              <a:buFont typeface="+mj-lt"/>
              <a:buAutoNum type="alphaLcParenR"/>
            </a:pPr>
            <a:r>
              <a:rPr lang="es-ES" sz="1400" dirty="0" smtClean="0">
                <a:solidFill>
                  <a:schemeClr val="tx2">
                    <a:lumMod val="75000"/>
                  </a:schemeClr>
                </a:solidFill>
              </a:rPr>
              <a:t>Leve: 25 a 40 dB. Dificultad para entender una conversación normal;.</a:t>
            </a:r>
          </a:p>
          <a:p>
            <a:pPr marL="612000" lvl="2" indent="-252000">
              <a:lnSpc>
                <a:spcPct val="114000"/>
              </a:lnSpc>
              <a:buClr>
                <a:srgbClr val="C00000"/>
              </a:buClr>
              <a:buFont typeface="+mj-lt"/>
              <a:buAutoNum type="alphaLcParenR"/>
            </a:pPr>
            <a:r>
              <a:rPr lang="es-ES" sz="1400" dirty="0" smtClean="0">
                <a:solidFill>
                  <a:schemeClr val="tx2">
                    <a:lumMod val="75000"/>
                  </a:schemeClr>
                </a:solidFill>
              </a:rPr>
              <a:t>Moderada: 41 a 55 dB. Dificultad para entender una conversación en voz más alta de lo normal.</a:t>
            </a:r>
          </a:p>
          <a:p>
            <a:pPr marL="612000" lvl="2" indent="-252000">
              <a:lnSpc>
                <a:spcPct val="114000"/>
              </a:lnSpc>
              <a:buClr>
                <a:srgbClr val="C00000"/>
              </a:buClr>
              <a:buFont typeface="+mj-lt"/>
              <a:buAutoNum type="alphaLcParenR"/>
            </a:pPr>
            <a:r>
              <a:rPr lang="es-ES" sz="1400" dirty="0" smtClean="0">
                <a:solidFill>
                  <a:schemeClr val="tx2">
                    <a:lumMod val="75000"/>
                  </a:schemeClr>
                </a:solidFill>
              </a:rPr>
              <a:t>Severa: 55 a 80 dB. Solo puede entender utilizando amplificadores</a:t>
            </a:r>
          </a:p>
          <a:p>
            <a:pPr marL="612000" lvl="2" indent="-252000">
              <a:lnSpc>
                <a:spcPct val="114000"/>
              </a:lnSpc>
              <a:spcAft>
                <a:spcPts val="400"/>
              </a:spcAft>
              <a:buClr>
                <a:srgbClr val="C00000"/>
              </a:buClr>
              <a:buFont typeface="+mj-lt"/>
              <a:buAutoNum type="alphaLcParenR"/>
            </a:pPr>
            <a:r>
              <a:rPr lang="es-ES" sz="1400" dirty="0" smtClean="0">
                <a:solidFill>
                  <a:schemeClr val="tx2">
                    <a:lumMod val="75000"/>
                  </a:schemeClr>
                </a:solidFill>
              </a:rPr>
              <a:t>Profunda: &gt;80 dB. Dificultad para entender cualquier conversación. </a:t>
            </a:r>
          </a:p>
          <a:p>
            <a:pPr marL="432000" lvl="1" indent="-252000">
              <a:lnSpc>
                <a:spcPct val="114000"/>
              </a:lnSpc>
              <a:spcAft>
                <a:spcPts val="400"/>
              </a:spcAft>
              <a:buClr>
                <a:srgbClr val="C00000"/>
              </a:buClr>
              <a:buFont typeface="+mj-lt"/>
              <a:buAutoNum type="arabicParenR"/>
            </a:pPr>
            <a:r>
              <a:rPr lang="es-ES" sz="1400" b="1" dirty="0" smtClean="0">
                <a:solidFill>
                  <a:schemeClr val="tx2">
                    <a:lumMod val="75000"/>
                  </a:schemeClr>
                </a:solidFill>
                <a:effectLst>
                  <a:outerShdw blurRad="38100" dist="38100" dir="2700000" algn="tl">
                    <a:srgbClr val="C0C0C0"/>
                  </a:outerShdw>
                </a:effectLst>
              </a:rPr>
              <a:t>Principales causas</a:t>
            </a:r>
            <a:r>
              <a:rPr lang="es-ES" sz="1400" dirty="0" smtClean="0">
                <a:solidFill>
                  <a:schemeClr val="tx2">
                    <a:lumMod val="75000"/>
                  </a:schemeClr>
                </a:solidFill>
              </a:rPr>
              <a:t>: </a:t>
            </a:r>
            <a:r>
              <a:rPr lang="es-ES" sz="1400" dirty="0" err="1" smtClean="0">
                <a:solidFill>
                  <a:schemeClr val="tx2">
                    <a:lumMod val="75000"/>
                  </a:schemeClr>
                </a:solidFill>
              </a:rPr>
              <a:t>Presbiacusia</a:t>
            </a:r>
            <a:r>
              <a:rPr lang="es-ES" sz="1400" dirty="0" smtClean="0">
                <a:solidFill>
                  <a:schemeClr val="tx2">
                    <a:lumMod val="75000"/>
                  </a:schemeClr>
                </a:solidFill>
              </a:rPr>
              <a:t>, tapón de cerumen, otitis media, </a:t>
            </a:r>
            <a:r>
              <a:rPr lang="es-ES" sz="1400" dirty="0" err="1" smtClean="0">
                <a:solidFill>
                  <a:schemeClr val="tx2">
                    <a:lumMod val="75000"/>
                  </a:schemeClr>
                </a:solidFill>
              </a:rPr>
              <a:t>otoesclerosis</a:t>
            </a:r>
            <a:r>
              <a:rPr lang="es-ES" sz="1400" dirty="0" smtClean="0">
                <a:solidFill>
                  <a:schemeClr val="tx2">
                    <a:lumMod val="75000"/>
                  </a:schemeClr>
                </a:solidFill>
              </a:rPr>
              <a:t>, medicamentos, trauma acústico, tumor.  </a:t>
            </a:r>
          </a:p>
          <a:p>
            <a:pPr marL="432000" lvl="1" indent="-252000">
              <a:lnSpc>
                <a:spcPct val="114000"/>
              </a:lnSpc>
              <a:spcAft>
                <a:spcPts val="400"/>
              </a:spcAft>
              <a:buClr>
                <a:srgbClr val="C00000"/>
              </a:buClr>
              <a:buFont typeface="+mj-lt"/>
              <a:buAutoNum type="arabicParenR"/>
            </a:pPr>
            <a:r>
              <a:rPr lang="es-ES" sz="1400" b="1" dirty="0" smtClean="0">
                <a:solidFill>
                  <a:schemeClr val="tx2">
                    <a:lumMod val="75000"/>
                  </a:schemeClr>
                </a:solidFill>
              </a:rPr>
              <a:t>Valoración de la discapacidad auditiva en los mayores: </a:t>
            </a:r>
            <a:r>
              <a:rPr lang="es-ES" sz="1400" dirty="0" smtClean="0">
                <a:solidFill>
                  <a:schemeClr val="tx2">
                    <a:lumMod val="75000"/>
                  </a:schemeClr>
                </a:solidFill>
              </a:rPr>
              <a:t>Test de Cribado: Prueba de la voz  susurrada.</a:t>
            </a:r>
          </a:p>
          <a:p>
            <a:pPr marL="432000" lvl="1" indent="-252000">
              <a:lnSpc>
                <a:spcPct val="114000"/>
              </a:lnSpc>
              <a:spcAft>
                <a:spcPts val="400"/>
              </a:spcAft>
              <a:buClr>
                <a:srgbClr val="C00000"/>
              </a:buClr>
              <a:buFont typeface="+mj-lt"/>
              <a:buAutoNum type="arabicParenR"/>
            </a:pPr>
            <a:r>
              <a:rPr lang="es-ES" sz="1400" dirty="0" smtClean="0">
                <a:solidFill>
                  <a:schemeClr val="tx2">
                    <a:lumMod val="75000"/>
                  </a:schemeClr>
                </a:solidFill>
              </a:rPr>
              <a:t> </a:t>
            </a:r>
            <a:r>
              <a:rPr lang="es-ES" sz="1400" b="1" dirty="0" smtClean="0">
                <a:solidFill>
                  <a:schemeClr val="tx2">
                    <a:lumMod val="75000"/>
                  </a:schemeClr>
                </a:solidFill>
              </a:rPr>
              <a:t>Repercusiones del Déficit  Auditivo: </a:t>
            </a:r>
            <a:r>
              <a:rPr lang="es-ES" sz="1400" dirty="0" smtClean="0">
                <a:solidFill>
                  <a:schemeClr val="tx2">
                    <a:lumMod val="75000"/>
                  </a:schemeClr>
                </a:solidFill>
              </a:rPr>
              <a:t> La disminución de la agudeza auditiva puede ocasionar aumento de accidentes, reducción de la movilidad, disminución de las actividades instrumentales, cuadros </a:t>
            </a:r>
            <a:r>
              <a:rPr lang="es-ES" sz="1400" dirty="0" err="1" smtClean="0">
                <a:solidFill>
                  <a:schemeClr val="tx2">
                    <a:lumMod val="75000"/>
                  </a:schemeClr>
                </a:solidFill>
              </a:rPr>
              <a:t>confusionales</a:t>
            </a:r>
            <a:r>
              <a:rPr lang="es-ES" sz="1400" dirty="0" smtClean="0">
                <a:solidFill>
                  <a:schemeClr val="tx2">
                    <a:lumMod val="75000"/>
                  </a:schemeClr>
                </a:solidFill>
              </a:rPr>
              <a:t> agudo, depresión, ansiedad y aislamiento social.</a:t>
            </a:r>
          </a:p>
          <a:p>
            <a:pPr marL="432000" lvl="1" indent="-252000">
              <a:lnSpc>
                <a:spcPct val="114000"/>
              </a:lnSpc>
              <a:spcAft>
                <a:spcPts val="400"/>
              </a:spcAft>
              <a:buClr>
                <a:srgbClr val="C00000"/>
              </a:buClr>
              <a:buFont typeface="+mj-lt"/>
              <a:buAutoNum type="arabicParenR"/>
            </a:pPr>
            <a:r>
              <a:rPr lang="es-ES" sz="1400" b="1" dirty="0" smtClean="0">
                <a:solidFill>
                  <a:schemeClr val="tx2">
                    <a:lumMod val="75000"/>
                  </a:schemeClr>
                </a:solidFill>
              </a:rPr>
              <a:t>Prevención: </a:t>
            </a:r>
            <a:r>
              <a:rPr lang="es-ES" sz="1400" dirty="0" smtClean="0">
                <a:solidFill>
                  <a:schemeClr val="tx2">
                    <a:lumMod val="75000"/>
                  </a:schemeClr>
                </a:solidFill>
              </a:rPr>
              <a:t>Acudir al especialista cuando no es capaz de reaccionar a la voz y sonidos del ambiente, presente dificultad para entender una conversación, sensación de oído tapado. Las afecciones de la visión y la audición pueden tratarse eficazmente, si se les diagnostica a tiempo. La mejor prevención que puede realizarse es asistir regularmente a un examen especializado de la agudeza auditiva y estar atentos ante cualquier signo de alerta. El diagnóstico precoz puede prevenir afecciones permanentes y limitantes. La prescripción adecuada de audífonos ayudará a mejorar la orientación en el entorno,  a una mayor y más segura movilidad y a tener una adecuada calidad de vida.</a:t>
            </a:r>
          </a:p>
          <a:p>
            <a:pPr marL="432000" lvl="1" indent="-252000">
              <a:lnSpc>
                <a:spcPct val="114000"/>
              </a:lnSpc>
              <a:spcAft>
                <a:spcPts val="400"/>
              </a:spcAft>
              <a:buClr>
                <a:srgbClr val="C00000"/>
              </a:buClr>
              <a:buFont typeface="+mj-lt"/>
              <a:buAutoNum type="arabicParenR"/>
            </a:pPr>
            <a:r>
              <a:rPr lang="es-ES" sz="1400" b="1" dirty="0" smtClean="0">
                <a:solidFill>
                  <a:schemeClr val="tx2">
                    <a:lumMod val="75000"/>
                  </a:schemeClr>
                </a:solidFill>
              </a:rPr>
              <a:t>Consejos para el déficit auditivo:  </a:t>
            </a:r>
            <a:r>
              <a:rPr lang="es-ES" sz="1400" dirty="0" smtClean="0">
                <a:solidFill>
                  <a:schemeClr val="tx2">
                    <a:lumMod val="75000"/>
                  </a:schemeClr>
                </a:solidFill>
              </a:rPr>
              <a:t> Procurar ambientes silenciosos que facilite escuchar las conversaciones. Ajustar el volumen y tono de los timbres de  teléfonos y puertas a niveles adecuados a la capacidad auditiva. Si es usuario de audífonos es importante vigilar el correcto uso y mantenimiento de los mismos. </a:t>
            </a:r>
          </a:p>
          <a:p>
            <a:pPr marL="432000" lvl="1" indent="-252000">
              <a:lnSpc>
                <a:spcPct val="114000"/>
              </a:lnSpc>
              <a:spcAft>
                <a:spcPts val="400"/>
              </a:spcAft>
              <a:buClr>
                <a:srgbClr val="C00000"/>
              </a:buClr>
              <a:buFont typeface="+mj-lt"/>
              <a:buAutoNum type="arabicParenR"/>
            </a:pPr>
            <a:r>
              <a:rPr lang="es-ES" sz="1400" b="1" dirty="0" smtClean="0">
                <a:solidFill>
                  <a:schemeClr val="tx2">
                    <a:lumMod val="75000"/>
                  </a:schemeClr>
                </a:solidFill>
              </a:rPr>
              <a:t>Consejos a cuidadores</a:t>
            </a:r>
            <a:r>
              <a:rPr lang="es-ES" sz="1400" dirty="0" smtClean="0">
                <a:solidFill>
                  <a:schemeClr val="tx2">
                    <a:lumMod val="75000"/>
                  </a:schemeClr>
                </a:solidFill>
              </a:rPr>
              <a:t>: Es fundamental hablarle  siempre de frente para facilitarle la compresión del lenguaje</a:t>
            </a:r>
          </a:p>
          <a:p>
            <a:pPr marL="540000" lvl="1" indent="-342900">
              <a:lnSpc>
                <a:spcPct val="114000"/>
              </a:lnSpc>
              <a:spcBef>
                <a:spcPts val="1000"/>
              </a:spcBef>
              <a:buClr>
                <a:srgbClr val="C00000"/>
              </a:buClr>
              <a:buFont typeface="+mj-lt"/>
              <a:buAutoNum type="arabicParenR" startAt="3"/>
            </a:pPr>
            <a:endParaRPr lang="es-ES" sz="1400"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6.-  </a:t>
            </a:r>
            <a:r>
              <a:rPr lang="es-ES" sz="2400" b="1" i="1" dirty="0" smtClean="0">
                <a:solidFill>
                  <a:srgbClr val="C00000"/>
                </a:solidFill>
              </a:rPr>
              <a:t>CUIDAR LOS SENTIDOS: VISTA, OIDO,GUSTO Y OLFATO</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marL="457200" indent="-457200">
              <a:lnSpc>
                <a:spcPct val="125000"/>
              </a:lnSpc>
              <a:buClr>
                <a:srgbClr val="C00000"/>
              </a:buClr>
              <a:buNone/>
            </a:pPr>
            <a:endParaRPr lang="es-ES" sz="1600" dirty="0" smtClean="0"/>
          </a:p>
          <a:p>
            <a:pPr>
              <a:spcBef>
                <a:spcPct val="50000"/>
              </a:spcBef>
              <a:buClr>
                <a:srgbClr val="C00000"/>
              </a:buClr>
              <a:buFont typeface="+mj-lt"/>
              <a:buAutoNum type="alphaUcPeriod" startAt="3"/>
              <a:defRPr/>
            </a:pPr>
            <a:r>
              <a:rPr lang="es-ES" sz="1600" b="1" dirty="0" smtClean="0">
                <a:solidFill>
                  <a:schemeClr val="tx2">
                    <a:lumMod val="75000"/>
                  </a:schemeClr>
                </a:solidFill>
              </a:rPr>
              <a:t>ALTERACIONES DEL GUSTO Y OLFATO: </a:t>
            </a:r>
          </a:p>
          <a:p>
            <a:pPr>
              <a:spcBef>
                <a:spcPct val="50000"/>
              </a:spcBef>
              <a:buClr>
                <a:srgbClr val="C00000"/>
              </a:buClr>
              <a:buNone/>
              <a:defRPr/>
            </a:pPr>
            <a:endParaRPr lang="es-ES" sz="1050" b="1" dirty="0" smtClean="0">
              <a:solidFill>
                <a:schemeClr val="tx2">
                  <a:lumMod val="75000"/>
                </a:schemeClr>
              </a:solidFill>
            </a:endParaRPr>
          </a:p>
          <a:p>
            <a:pPr marL="540000" indent="-180000">
              <a:lnSpc>
                <a:spcPct val="125000"/>
              </a:lnSpc>
              <a:spcBef>
                <a:spcPct val="50000"/>
              </a:spcBef>
              <a:buClr>
                <a:srgbClr val="C00000"/>
              </a:buClr>
              <a:defRPr/>
            </a:pPr>
            <a:r>
              <a:rPr lang="es-ES" sz="1600" b="1" dirty="0" smtClean="0">
                <a:solidFill>
                  <a:schemeClr val="tx2">
                    <a:lumMod val="75000"/>
                  </a:schemeClr>
                </a:solidFill>
              </a:rPr>
              <a:t>Causas:</a:t>
            </a:r>
            <a:r>
              <a:rPr lang="es-ES" sz="1600" dirty="0" smtClean="0">
                <a:solidFill>
                  <a:schemeClr val="tx2">
                    <a:lumMod val="75000"/>
                  </a:schemeClr>
                </a:solidFill>
              </a:rPr>
              <a:t>  tabaco, medicamentos, traumatismos craneoencefálicos, infecciones de vías respiratorias, enfermedades de la nariz y de los senos </a:t>
            </a:r>
            <a:r>
              <a:rPr lang="es-ES" sz="1600" dirty="0" err="1" smtClean="0">
                <a:solidFill>
                  <a:schemeClr val="tx2">
                    <a:lumMod val="75000"/>
                  </a:schemeClr>
                </a:solidFill>
              </a:rPr>
              <a:t>paranasales</a:t>
            </a:r>
            <a:r>
              <a:rPr lang="es-ES" sz="1600" dirty="0" smtClean="0">
                <a:solidFill>
                  <a:schemeClr val="tx2">
                    <a:lumMod val="75000"/>
                  </a:schemeClr>
                </a:solidFill>
              </a:rPr>
              <a:t> (sinusitis), pólipos nasales y </a:t>
            </a:r>
            <a:r>
              <a:rPr lang="es-ES" sz="1600" dirty="0" err="1" smtClean="0">
                <a:solidFill>
                  <a:schemeClr val="tx2">
                    <a:lumMod val="75000"/>
                  </a:schemeClr>
                </a:solidFill>
              </a:rPr>
              <a:t>paranasales</a:t>
            </a:r>
            <a:r>
              <a:rPr lang="es-ES" sz="1600" dirty="0" smtClean="0">
                <a:solidFill>
                  <a:schemeClr val="tx2">
                    <a:lumMod val="75000"/>
                  </a:schemeClr>
                </a:solidFill>
              </a:rPr>
              <a:t>, depresión, hipotiroidismo, daño de los nervios </a:t>
            </a:r>
            <a:r>
              <a:rPr lang="es-ES" sz="1600" dirty="0" err="1" smtClean="0">
                <a:solidFill>
                  <a:schemeClr val="tx2">
                    <a:lumMod val="75000"/>
                  </a:schemeClr>
                </a:solidFill>
              </a:rPr>
              <a:t>intracerebrales</a:t>
            </a:r>
            <a:r>
              <a:rPr lang="es-ES" sz="1600" dirty="0" smtClean="0">
                <a:solidFill>
                  <a:schemeClr val="tx2">
                    <a:lumMod val="75000"/>
                  </a:schemeClr>
                </a:solidFill>
              </a:rPr>
              <a:t> o periféricos nasales.</a:t>
            </a:r>
          </a:p>
          <a:p>
            <a:pPr marL="540000">
              <a:lnSpc>
                <a:spcPct val="125000"/>
              </a:lnSpc>
              <a:spcBef>
                <a:spcPct val="50000"/>
              </a:spcBef>
              <a:buClr>
                <a:srgbClr val="C00000"/>
              </a:buClr>
              <a:buNone/>
              <a:defRPr/>
            </a:pPr>
            <a:r>
              <a:rPr lang="es-ES" sz="1600" dirty="0" smtClean="0">
                <a:solidFill>
                  <a:schemeClr val="tx2">
                    <a:lumMod val="75000"/>
                  </a:schemeClr>
                </a:solidFill>
              </a:rPr>
              <a:t>	Los traumatismos craneales están dentro de las primeras causas de alteraciones del olfato.</a:t>
            </a:r>
          </a:p>
          <a:p>
            <a:pPr marL="540000">
              <a:lnSpc>
                <a:spcPct val="125000"/>
              </a:lnSpc>
              <a:spcBef>
                <a:spcPct val="50000"/>
              </a:spcBef>
              <a:buClr>
                <a:srgbClr val="C00000"/>
              </a:buClr>
              <a:buNone/>
              <a:defRPr/>
            </a:pPr>
            <a:r>
              <a:rPr lang="es-ES" sz="1600" dirty="0" smtClean="0">
                <a:solidFill>
                  <a:schemeClr val="tx2">
                    <a:lumMod val="75000"/>
                  </a:schemeClr>
                </a:solidFill>
              </a:rPr>
              <a:t>	Las infecciones orales y </a:t>
            </a:r>
            <a:r>
              <a:rPr lang="es-ES" sz="1600" dirty="0" err="1" smtClean="0">
                <a:solidFill>
                  <a:schemeClr val="tx2">
                    <a:lumMod val="75000"/>
                  </a:schemeClr>
                </a:solidFill>
              </a:rPr>
              <a:t>periorales</a:t>
            </a:r>
            <a:r>
              <a:rPr lang="es-ES" sz="1600" dirty="0" smtClean="0">
                <a:solidFill>
                  <a:schemeClr val="tx2">
                    <a:lumMod val="75000"/>
                  </a:schemeClr>
                </a:solidFill>
              </a:rPr>
              <a:t> (gingivitis y candidiasis), los dispositivos orales (dentaduras y obturaciones dentarias), los procedimientos dentales y la parálisis de Bell son las causas más frecuentes de alteraciones del gusto.</a:t>
            </a:r>
          </a:p>
          <a:p>
            <a:pPr marL="540000">
              <a:lnSpc>
                <a:spcPct val="125000"/>
              </a:lnSpc>
              <a:spcBef>
                <a:spcPct val="50000"/>
              </a:spcBef>
              <a:buClr>
                <a:srgbClr val="C00000"/>
              </a:buClr>
              <a:buNone/>
              <a:defRPr/>
            </a:pPr>
            <a:endParaRPr lang="es-ES" sz="1000" dirty="0" smtClean="0">
              <a:solidFill>
                <a:schemeClr val="tx2">
                  <a:lumMod val="75000"/>
                </a:schemeClr>
              </a:solidFill>
            </a:endParaRPr>
          </a:p>
          <a:p>
            <a:pPr marL="540000" indent="-180000">
              <a:lnSpc>
                <a:spcPct val="125000"/>
              </a:lnSpc>
              <a:spcBef>
                <a:spcPct val="50000"/>
              </a:spcBef>
              <a:buClr>
                <a:srgbClr val="C00000"/>
              </a:buClr>
              <a:defRPr/>
            </a:pPr>
            <a:r>
              <a:rPr lang="es-ES" sz="1600" b="1" dirty="0" smtClean="0">
                <a:solidFill>
                  <a:schemeClr val="tx2">
                    <a:lumMod val="75000"/>
                  </a:schemeClr>
                </a:solidFill>
              </a:rPr>
              <a:t>Consecuencias de los déficits sensoriales: </a:t>
            </a:r>
            <a:r>
              <a:rPr lang="es-ES" sz="1600" dirty="0" smtClean="0">
                <a:solidFill>
                  <a:schemeClr val="tx2">
                    <a:lumMod val="75000"/>
                  </a:schemeClr>
                </a:solidFill>
              </a:rPr>
              <a:t>aislamiento social, depresión, caídas, deterioro de la calidad de vida. Es fundamental la prevención, la detección precoz y el tratamiento adecuado de los déficits sensoriales.</a:t>
            </a:r>
          </a:p>
          <a:p>
            <a:pPr marL="540000" indent="-180000">
              <a:lnSpc>
                <a:spcPct val="125000"/>
              </a:lnSpc>
              <a:spcBef>
                <a:spcPct val="50000"/>
              </a:spcBef>
              <a:buClr>
                <a:srgbClr val="C00000"/>
              </a:buClr>
              <a:buNone/>
              <a:defRPr/>
            </a:pPr>
            <a:endParaRPr lang="es-ES" sz="1000" dirty="0" smtClean="0">
              <a:solidFill>
                <a:schemeClr val="tx2">
                  <a:lumMod val="75000"/>
                </a:schemeClr>
              </a:solidFill>
            </a:endParaRPr>
          </a:p>
          <a:p>
            <a:pPr marL="540000" indent="-180000">
              <a:lnSpc>
                <a:spcPct val="125000"/>
              </a:lnSpc>
              <a:spcBef>
                <a:spcPct val="50000"/>
              </a:spcBef>
              <a:buClr>
                <a:srgbClr val="C00000"/>
              </a:buClr>
              <a:defRPr/>
            </a:pPr>
            <a:r>
              <a:rPr lang="es-ES" sz="1600" b="1" dirty="0" smtClean="0">
                <a:solidFill>
                  <a:schemeClr val="tx2">
                    <a:lumMod val="75000"/>
                  </a:schemeClr>
                </a:solidFill>
                <a:effectLst>
                  <a:outerShdw blurRad="38100" dist="38100" dir="2700000" algn="tl">
                    <a:srgbClr val="C0C0C0"/>
                  </a:outerShdw>
                </a:effectLst>
              </a:rPr>
              <a:t>Prevención: </a:t>
            </a:r>
            <a:r>
              <a:rPr lang="es-ES" sz="1600" dirty="0" smtClean="0">
                <a:solidFill>
                  <a:schemeClr val="tx2">
                    <a:lumMod val="75000"/>
                  </a:schemeClr>
                </a:solidFill>
                <a:effectLst>
                  <a:outerShdw blurRad="38100" dist="38100" dir="2700000" algn="tl">
                    <a:srgbClr val="C0C0C0"/>
                  </a:outerShdw>
                </a:effectLst>
              </a:rPr>
              <a:t>a</a:t>
            </a:r>
            <a:r>
              <a:rPr lang="es-ES" sz="1600" dirty="0" smtClean="0">
                <a:solidFill>
                  <a:schemeClr val="tx2">
                    <a:lumMod val="75000"/>
                  </a:schemeClr>
                </a:solidFill>
              </a:rPr>
              <a:t>bandono del tabaco, revisión de la medicación, y el tratamiento de las patologías responsables (infecciones, etc.), son la clave para prevenir las alteraciones del gusto y olfato.</a:t>
            </a:r>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a:xfrm>
            <a:off x="8244408" y="6356353"/>
            <a:ext cx="442392" cy="313008"/>
          </a:xfrm>
        </p:spPr>
        <p:txBody>
          <a:bodyPr/>
          <a:lstStyle/>
          <a:p>
            <a:fld id="{4B2E46F5-2B39-41C9-93F4-6582E9DFCF60}" type="slidenum">
              <a:rPr lang="es-ES" smtClean="0"/>
              <a:pPr/>
              <a:t>32</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800" dirty="0" smtClean="0">
                <a:solidFill>
                  <a:schemeClr val="tx2">
                    <a:lumMod val="75000"/>
                  </a:schemeClr>
                </a:solidFill>
              </a:rPr>
              <a:t>UNIDAD DIDÁCTICA 7.-  </a:t>
            </a:r>
            <a:r>
              <a:rPr lang="es-ES" sz="2800" b="1" i="1" dirty="0" smtClean="0">
                <a:solidFill>
                  <a:srgbClr val="C00000"/>
                </a:solidFill>
              </a:rPr>
              <a:t>ELIMINACIÓN DE HÁBITOS TÓXICOS</a:t>
            </a:r>
            <a:endParaRPr lang="es-ES" sz="28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a:lnSpc>
                <a:spcPct val="114000"/>
              </a:lnSpc>
              <a:spcBef>
                <a:spcPts val="0"/>
              </a:spcBef>
              <a:buClr>
                <a:srgbClr val="C00000"/>
              </a:buClr>
            </a:pPr>
            <a:r>
              <a:rPr lang="es-ES" sz="1800" b="1" dirty="0" smtClean="0">
                <a:solidFill>
                  <a:schemeClr val="tx2">
                    <a:lumMod val="75000"/>
                  </a:schemeClr>
                </a:solidFill>
              </a:rPr>
              <a:t>Cambio</a:t>
            </a:r>
            <a:r>
              <a:rPr lang="es-ES" sz="1800" dirty="0" smtClean="0">
                <a:solidFill>
                  <a:schemeClr val="tx2">
                    <a:lumMod val="75000"/>
                  </a:schemeClr>
                </a:solidFill>
              </a:rPr>
              <a:t> en el </a:t>
            </a:r>
            <a:r>
              <a:rPr lang="es-ES" sz="1800" b="1" dirty="0" smtClean="0">
                <a:solidFill>
                  <a:schemeClr val="tx2">
                    <a:lumMod val="75000"/>
                  </a:schemeClr>
                </a:solidFill>
              </a:rPr>
              <a:t>patrón epidemiológico de enfermar</a:t>
            </a:r>
            <a:r>
              <a:rPr lang="es-ES" sz="1800" dirty="0" smtClean="0">
                <a:solidFill>
                  <a:schemeClr val="tx2">
                    <a:lumMod val="75000"/>
                  </a:schemeClr>
                </a:solidFill>
              </a:rPr>
              <a:t>: </a:t>
            </a:r>
            <a:r>
              <a:rPr lang="es-ES" sz="1800" b="1" dirty="0" smtClean="0">
                <a:solidFill>
                  <a:schemeClr val="tx2">
                    <a:lumMod val="75000"/>
                  </a:schemeClr>
                </a:solidFill>
              </a:rPr>
              <a:t>Enfermedades Crónicas </a:t>
            </a:r>
            <a:r>
              <a:rPr lang="es-ES" sz="1800" dirty="0" smtClean="0">
                <a:solidFill>
                  <a:schemeClr val="tx2">
                    <a:lumMod val="75000"/>
                  </a:schemeClr>
                </a:solidFill>
              </a:rPr>
              <a:t>(cardiovasculares, respiratorias, diabetes </a:t>
            </a:r>
            <a:r>
              <a:rPr lang="es-ES" sz="1800" dirty="0" err="1" smtClean="0">
                <a:solidFill>
                  <a:schemeClr val="tx2">
                    <a:lumMod val="75000"/>
                  </a:schemeClr>
                </a:solidFill>
              </a:rPr>
              <a:t>mellitus</a:t>
            </a:r>
            <a:r>
              <a:rPr lang="es-ES" sz="1800" dirty="0" smtClean="0">
                <a:solidFill>
                  <a:schemeClr val="tx2">
                    <a:lumMod val="75000"/>
                  </a:schemeClr>
                </a:solidFill>
              </a:rPr>
              <a:t>, </a:t>
            </a:r>
            <a:r>
              <a:rPr lang="es-ES" sz="1800" dirty="0" err="1" smtClean="0">
                <a:solidFill>
                  <a:schemeClr val="tx2">
                    <a:lumMod val="75000"/>
                  </a:schemeClr>
                </a:solidFill>
              </a:rPr>
              <a:t>dislipemias</a:t>
            </a:r>
            <a:r>
              <a:rPr lang="es-ES" sz="1800" dirty="0" smtClean="0">
                <a:solidFill>
                  <a:schemeClr val="tx2">
                    <a:lumMod val="75000"/>
                  </a:schemeClr>
                </a:solidFill>
              </a:rPr>
              <a:t>, sobrepeso-obesidad, accidentes y el cáncer).</a:t>
            </a:r>
          </a:p>
          <a:p>
            <a:pPr>
              <a:lnSpc>
                <a:spcPct val="114000"/>
              </a:lnSpc>
              <a:spcBef>
                <a:spcPts val="0"/>
              </a:spcBef>
              <a:buClr>
                <a:srgbClr val="C00000"/>
              </a:buClr>
            </a:pPr>
            <a:r>
              <a:rPr lang="es-ES" sz="1800" b="1" dirty="0" smtClean="0">
                <a:solidFill>
                  <a:schemeClr val="tx2">
                    <a:lumMod val="75000"/>
                  </a:schemeClr>
                </a:solidFill>
              </a:rPr>
              <a:t>Enfermedades de la “civilización” o del “progreso”, </a:t>
            </a:r>
            <a:r>
              <a:rPr lang="es-ES" sz="1800" dirty="0" smtClean="0">
                <a:solidFill>
                  <a:schemeClr val="tx2">
                    <a:lumMod val="75000"/>
                  </a:schemeClr>
                </a:solidFill>
              </a:rPr>
              <a:t>fruto de determinados </a:t>
            </a:r>
            <a:r>
              <a:rPr lang="es-ES" sz="1800" b="1" dirty="0" smtClean="0">
                <a:solidFill>
                  <a:schemeClr val="tx2">
                    <a:lumMod val="75000"/>
                  </a:schemeClr>
                </a:solidFill>
              </a:rPr>
              <a:t>modos, estilos o formas de vida, hábitos y conductas</a:t>
            </a:r>
            <a:r>
              <a:rPr lang="es-ES" sz="1800" dirty="0" smtClean="0">
                <a:solidFill>
                  <a:schemeClr val="tx2">
                    <a:lumMod val="75000"/>
                  </a:schemeClr>
                </a:solidFill>
              </a:rPr>
              <a:t>: sedentarismo y falta de ejercicio, alimentación inadecuada y el consumo de tóxicos: </a:t>
            </a:r>
            <a:r>
              <a:rPr lang="es-ES" sz="1800" b="1" dirty="0" smtClean="0">
                <a:solidFill>
                  <a:schemeClr val="tx2">
                    <a:lumMod val="75000"/>
                  </a:schemeClr>
                </a:solidFill>
              </a:rPr>
              <a:t>alcohol, tabaco, medicamentos y drogas</a:t>
            </a:r>
            <a:r>
              <a:rPr lang="es-ES" sz="1800" dirty="0" smtClean="0">
                <a:solidFill>
                  <a:schemeClr val="tx2">
                    <a:lumMod val="75000"/>
                  </a:schemeClr>
                </a:solidFill>
              </a:rPr>
              <a:t> y situaciones psíquicas </a:t>
            </a:r>
            <a:r>
              <a:rPr lang="es-ES" sz="1800" dirty="0" err="1" smtClean="0">
                <a:solidFill>
                  <a:schemeClr val="tx2">
                    <a:lumMod val="75000"/>
                  </a:schemeClr>
                </a:solidFill>
              </a:rPr>
              <a:t>morbígenas</a:t>
            </a:r>
            <a:r>
              <a:rPr lang="es-ES" sz="1800" dirty="0" smtClean="0">
                <a:solidFill>
                  <a:schemeClr val="tx2">
                    <a:lumMod val="75000"/>
                  </a:schemeClr>
                </a:solidFill>
              </a:rPr>
              <a:t> (estrés, violencia, conducta sexual insana, conducción temeraria, etc.).</a:t>
            </a:r>
          </a:p>
          <a:p>
            <a:pPr>
              <a:lnSpc>
                <a:spcPct val="114000"/>
              </a:lnSpc>
              <a:spcBef>
                <a:spcPts val="0"/>
              </a:spcBef>
              <a:buClr>
                <a:srgbClr val="C00000"/>
              </a:buClr>
            </a:pPr>
            <a:r>
              <a:rPr lang="es-ES" sz="1800" dirty="0" smtClean="0">
                <a:solidFill>
                  <a:schemeClr val="tx2">
                    <a:lumMod val="75000"/>
                  </a:schemeClr>
                </a:solidFill>
              </a:rPr>
              <a:t>Estos determinantes de salud tienen un peso específico y se estima que son </a:t>
            </a:r>
            <a:r>
              <a:rPr lang="es-ES" sz="1800" b="1" dirty="0" smtClean="0">
                <a:solidFill>
                  <a:schemeClr val="tx2">
                    <a:lumMod val="75000"/>
                  </a:schemeClr>
                </a:solidFill>
              </a:rPr>
              <a:t>responsables del 47% de los problemas de salud o carga de enfermedad</a:t>
            </a:r>
            <a:r>
              <a:rPr lang="es-ES" sz="1800" dirty="0" smtClean="0">
                <a:solidFill>
                  <a:schemeClr val="tx2">
                    <a:lumMod val="75000"/>
                  </a:schemeClr>
                </a:solidFill>
              </a:rPr>
              <a:t> que desarrollan las personas.</a:t>
            </a:r>
            <a:endParaRPr lang="es-ES" sz="1100" b="1" dirty="0" smtClean="0">
              <a:solidFill>
                <a:schemeClr val="tx2">
                  <a:lumMod val="75000"/>
                </a:schemeClr>
              </a:solidFill>
            </a:endParaRPr>
          </a:p>
          <a:p>
            <a:pPr lvl="0">
              <a:lnSpc>
                <a:spcPct val="114000"/>
              </a:lnSpc>
              <a:spcBef>
                <a:spcPts val="0"/>
              </a:spcBef>
              <a:buNone/>
            </a:pPr>
            <a:r>
              <a:rPr lang="es-ES" sz="1800" b="1" dirty="0" smtClean="0">
                <a:solidFill>
                  <a:srgbClr val="C00000"/>
                </a:solidFill>
              </a:rPr>
              <a:t>SEDENTARISMO / ACTIVIDAD Y EJERCICIO FÍSICO: </a:t>
            </a:r>
            <a:r>
              <a:rPr lang="es-ES" sz="1800" dirty="0" smtClean="0">
                <a:solidFill>
                  <a:schemeClr val="tx2">
                    <a:lumMod val="75000"/>
                  </a:schemeClr>
                </a:solidFill>
              </a:rPr>
              <a:t>Ver Unidad Didáctica Nº 1.</a:t>
            </a:r>
            <a:endParaRPr lang="es-ES" sz="1600" dirty="0" smtClean="0">
              <a:solidFill>
                <a:srgbClr val="C00000"/>
              </a:solidFill>
            </a:endParaRPr>
          </a:p>
          <a:p>
            <a:pPr>
              <a:lnSpc>
                <a:spcPct val="114000"/>
              </a:lnSpc>
              <a:spcBef>
                <a:spcPts val="0"/>
              </a:spcBef>
              <a:buClr>
                <a:srgbClr val="C00000"/>
              </a:buClr>
            </a:pPr>
            <a:r>
              <a:rPr lang="es-ES" sz="1800" dirty="0" smtClean="0">
                <a:solidFill>
                  <a:schemeClr val="tx2">
                    <a:lumMod val="75000"/>
                  </a:schemeClr>
                </a:solidFill>
              </a:rPr>
              <a:t>La relación entre la actividad física, el ejercicio físico y el deporte, con la salud, está fuera de duda, independientemente de la edad, siempre que tenga una expectativa de vida &gt; 2 años. </a:t>
            </a:r>
          </a:p>
          <a:p>
            <a:pPr lvl="0">
              <a:lnSpc>
                <a:spcPct val="114000"/>
              </a:lnSpc>
              <a:spcBef>
                <a:spcPts val="0"/>
              </a:spcBef>
              <a:buClr>
                <a:srgbClr val="C00000"/>
              </a:buClr>
              <a:buNone/>
            </a:pPr>
            <a:r>
              <a:rPr lang="es-ES" sz="1800" b="1" dirty="0" smtClean="0">
                <a:solidFill>
                  <a:srgbClr val="C00000"/>
                </a:solidFill>
              </a:rPr>
              <a:t>DIETA Y ALIMENTACIÓN SALUDABLE: </a:t>
            </a:r>
            <a:r>
              <a:rPr lang="es-ES" sz="1800" dirty="0" smtClean="0">
                <a:solidFill>
                  <a:schemeClr val="tx2">
                    <a:lumMod val="75000"/>
                  </a:schemeClr>
                </a:solidFill>
              </a:rPr>
              <a:t>Ver Unidad Didáctica Nº 1.</a:t>
            </a:r>
            <a:endParaRPr lang="es-ES" sz="1600" dirty="0" smtClean="0">
              <a:solidFill>
                <a:srgbClr val="C00000"/>
              </a:solidFill>
            </a:endParaRPr>
          </a:p>
          <a:p>
            <a:pPr>
              <a:lnSpc>
                <a:spcPct val="114000"/>
              </a:lnSpc>
              <a:spcBef>
                <a:spcPts val="0"/>
              </a:spcBef>
              <a:buClr>
                <a:srgbClr val="C00000"/>
              </a:buClr>
            </a:pPr>
            <a:r>
              <a:rPr lang="es-ES" sz="1800" dirty="0" smtClean="0">
                <a:solidFill>
                  <a:schemeClr val="tx2">
                    <a:lumMod val="75000"/>
                  </a:schemeClr>
                </a:solidFill>
              </a:rPr>
              <a:t>Nadie duda de la importancia y beneficios de la dieta en la salud. Hay una estrecha relación entre la alimentación, el estado nutricional y el estado de salud o enfermedad.  </a:t>
            </a:r>
            <a:r>
              <a:rPr lang="es-ES" sz="1800" b="1" i="1" dirty="0" smtClean="0">
                <a:solidFill>
                  <a:schemeClr val="tx2">
                    <a:lumMod val="75000"/>
                  </a:schemeClr>
                </a:solidFill>
              </a:rPr>
              <a:t>“dieta saludable, variada y equilibrada”</a:t>
            </a:r>
            <a:r>
              <a:rPr lang="es-ES" sz="1800" dirty="0" smtClean="0">
                <a:solidFill>
                  <a:schemeClr val="tx2">
                    <a:lumMod val="75000"/>
                  </a:schemeClr>
                </a:solidFill>
              </a:rPr>
              <a:t>, </a:t>
            </a:r>
            <a:r>
              <a:rPr lang="es-ES" sz="1800" b="1" i="1" dirty="0" smtClean="0">
                <a:solidFill>
                  <a:schemeClr val="tx2">
                    <a:lumMod val="75000"/>
                  </a:schemeClr>
                </a:solidFill>
              </a:rPr>
              <a:t>Dieta Mediterránea”</a:t>
            </a:r>
            <a:r>
              <a:rPr lang="es-ES" sz="1800" dirty="0" smtClean="0">
                <a:solidFill>
                  <a:schemeClr val="tx2">
                    <a:lumMod val="75000"/>
                  </a:schemeClr>
                </a:solidFill>
              </a:rPr>
              <a:t> que aporte los requerimientos orgánicos, tanto de energía como de nutrientes, lo que se denominan las </a:t>
            </a:r>
            <a:r>
              <a:rPr lang="es-ES" sz="1800" b="1" i="1" dirty="0" smtClean="0">
                <a:solidFill>
                  <a:schemeClr val="tx2">
                    <a:lumMod val="75000"/>
                  </a:schemeClr>
                </a:solidFill>
              </a:rPr>
              <a:t>“Ingestas Básicas Recomendadas”</a:t>
            </a:r>
            <a:r>
              <a:rPr lang="es-ES" sz="1800" dirty="0" smtClean="0">
                <a:solidFill>
                  <a:schemeClr val="tx2">
                    <a:lumMod val="75000"/>
                  </a:schemeClr>
                </a:solidFill>
              </a:rPr>
              <a:t> y los </a:t>
            </a:r>
            <a:r>
              <a:rPr lang="es-ES" sz="1800" b="1" i="1" dirty="0" smtClean="0">
                <a:solidFill>
                  <a:schemeClr val="tx2">
                    <a:lumMod val="75000"/>
                  </a:schemeClr>
                </a:solidFill>
              </a:rPr>
              <a:t>“Requerimientos Nutricionales”</a:t>
            </a:r>
            <a:r>
              <a:rPr lang="es-ES" sz="1800" dirty="0" smtClean="0">
                <a:solidFill>
                  <a:schemeClr val="tx2">
                    <a:lumMod val="75000"/>
                  </a:schemeClr>
                </a:solidFill>
              </a:rPr>
              <a:t> para un colectivo determinado. </a:t>
            </a:r>
          </a:p>
          <a:p>
            <a:pPr>
              <a:lnSpc>
                <a:spcPct val="114000"/>
              </a:lnSpc>
              <a:spcBef>
                <a:spcPts val="0"/>
              </a:spcBef>
              <a:buClr>
                <a:srgbClr val="C00000"/>
              </a:buClr>
              <a:buNone/>
            </a:pPr>
            <a:r>
              <a:rPr lang="es-ES" sz="1800" b="1" dirty="0" smtClean="0">
                <a:solidFill>
                  <a:srgbClr val="C00000"/>
                </a:solidFill>
              </a:rPr>
              <a:t>ACTIVIDAD MENTAL, SOCIAL Y RELACIONAL	. </a:t>
            </a:r>
            <a:r>
              <a:rPr lang="es-ES" sz="1800" dirty="0" smtClean="0">
                <a:solidFill>
                  <a:schemeClr val="tx2">
                    <a:lumMod val="75000"/>
                  </a:schemeClr>
                </a:solidFill>
              </a:rPr>
              <a:t>Ver Unidad Didáctica Nº 1.</a:t>
            </a:r>
            <a:endParaRPr lang="es-ES" sz="1800" b="1" dirty="0" smtClean="0">
              <a:solidFill>
                <a:srgbClr val="C00000"/>
              </a:solidFill>
            </a:endParaRPr>
          </a:p>
        </p:txBody>
      </p:sp>
      <p:sp>
        <p:nvSpPr>
          <p:cNvPr id="4" name="3 Marcador de número de diapositiva"/>
          <p:cNvSpPr>
            <a:spLocks noGrp="1"/>
          </p:cNvSpPr>
          <p:nvPr>
            <p:ph type="sldNum" sz="quarter" idx="12"/>
          </p:nvPr>
        </p:nvSpPr>
        <p:spPr>
          <a:xfrm>
            <a:off x="7524328" y="6356352"/>
            <a:ext cx="1162472" cy="501648"/>
          </a:xfrm>
        </p:spPr>
        <p:txBody>
          <a:bodyPr/>
          <a:lstStyle/>
          <a:p>
            <a:fld id="{4B2E46F5-2B39-41C9-93F4-6582E9DFCF60}" type="slidenum">
              <a:rPr lang="es-ES" smtClean="0"/>
              <a:pPr/>
              <a:t>33</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800" dirty="0" smtClean="0">
                <a:solidFill>
                  <a:schemeClr val="tx2">
                    <a:lumMod val="75000"/>
                  </a:schemeClr>
                </a:solidFill>
              </a:rPr>
              <a:t>UNIDAD DIDÁCTICA 7.-  </a:t>
            </a:r>
            <a:r>
              <a:rPr lang="es-ES" sz="2800" b="1" i="1" dirty="0" smtClean="0">
                <a:solidFill>
                  <a:srgbClr val="C00000"/>
                </a:solidFill>
              </a:rPr>
              <a:t>ELIMINACIÓN DE HÁBITOS TÓXICOS</a:t>
            </a:r>
            <a:endParaRPr lang="es-ES" sz="2800" b="1" i="1" dirty="0">
              <a:solidFill>
                <a:srgbClr val="C00000"/>
              </a:solidFill>
            </a:endParaRPr>
          </a:p>
        </p:txBody>
      </p:sp>
      <p:sp>
        <p:nvSpPr>
          <p:cNvPr id="3" name="2 Marcador de contenido"/>
          <p:cNvSpPr>
            <a:spLocks noGrp="1"/>
          </p:cNvSpPr>
          <p:nvPr>
            <p:ph idx="1"/>
          </p:nvPr>
        </p:nvSpPr>
        <p:spPr>
          <a:xfrm>
            <a:off x="0" y="836712"/>
            <a:ext cx="9144000" cy="6309320"/>
          </a:xfrm>
        </p:spPr>
        <p:txBody>
          <a:bodyPr>
            <a:normAutofit fontScale="62500" lnSpcReduction="20000"/>
          </a:bodyPr>
          <a:lstStyle/>
          <a:p>
            <a:pPr>
              <a:spcBef>
                <a:spcPct val="50000"/>
              </a:spcBef>
              <a:buClr>
                <a:srgbClr val="C00000"/>
              </a:buClr>
              <a:buNone/>
              <a:defRPr/>
            </a:pPr>
            <a:r>
              <a:rPr lang="es-ES" sz="2600" b="1" dirty="0" smtClean="0"/>
              <a:t>	</a:t>
            </a:r>
            <a:r>
              <a:rPr lang="es-ES" b="1" dirty="0" smtClean="0">
                <a:solidFill>
                  <a:srgbClr val="C00000"/>
                </a:solidFill>
              </a:rPr>
              <a:t>TABACO:</a:t>
            </a:r>
            <a:endParaRPr lang="es-ES" sz="2900" b="1" dirty="0" smtClean="0">
              <a:solidFill>
                <a:srgbClr val="C00000"/>
              </a:solidFill>
            </a:endParaRPr>
          </a:p>
          <a:p>
            <a:pPr>
              <a:spcBef>
                <a:spcPct val="50000"/>
              </a:spcBef>
              <a:buClr>
                <a:srgbClr val="C00000"/>
              </a:buClr>
              <a:buNone/>
              <a:defRPr/>
            </a:pPr>
            <a:endParaRPr lang="es-ES" sz="800" b="1" dirty="0" smtClean="0">
              <a:solidFill>
                <a:srgbClr val="C00000"/>
              </a:solidFill>
            </a:endParaRPr>
          </a:p>
          <a:p>
            <a:pPr>
              <a:lnSpc>
                <a:spcPct val="140000"/>
              </a:lnSpc>
              <a:spcBef>
                <a:spcPts val="0"/>
              </a:spcBef>
              <a:buClr>
                <a:srgbClr val="C00000"/>
              </a:buClr>
            </a:pPr>
            <a:r>
              <a:rPr lang="es-ES" sz="2700" dirty="0" smtClean="0">
                <a:solidFill>
                  <a:schemeClr val="tx2">
                    <a:lumMod val="75000"/>
                  </a:schemeClr>
                </a:solidFill>
              </a:rPr>
              <a:t>Nocivo para el fumador activo y pasivo, por las sustancias del humo. Principal causa de enfermedad y muerte evitables en el mundo occidental. España: 5º país  mas consumidor de cigarrillos (EAE B.S.2012 ).</a:t>
            </a:r>
          </a:p>
          <a:p>
            <a:pPr>
              <a:lnSpc>
                <a:spcPct val="140000"/>
              </a:lnSpc>
              <a:spcBef>
                <a:spcPts val="0"/>
              </a:spcBef>
              <a:buClr>
                <a:srgbClr val="C00000"/>
              </a:buClr>
            </a:pPr>
            <a:r>
              <a:rPr lang="es-ES" sz="2700" dirty="0" smtClean="0">
                <a:solidFill>
                  <a:schemeClr val="tx2">
                    <a:lumMod val="75000"/>
                  </a:schemeClr>
                </a:solidFill>
              </a:rPr>
              <a:t>Fallecen unos 6 millones de personas por el consumo de tabaco en el mundo.</a:t>
            </a:r>
          </a:p>
          <a:p>
            <a:pPr>
              <a:lnSpc>
                <a:spcPct val="140000"/>
              </a:lnSpc>
              <a:spcBef>
                <a:spcPts val="0"/>
              </a:spcBef>
              <a:buClr>
                <a:srgbClr val="C00000"/>
              </a:buClr>
            </a:pPr>
            <a:r>
              <a:rPr lang="es-ES" sz="2700" b="1" dirty="0" smtClean="0">
                <a:solidFill>
                  <a:schemeClr val="tx2">
                    <a:lumMod val="75000"/>
                  </a:schemeClr>
                </a:solidFill>
              </a:rPr>
              <a:t>Alquitrán:</a:t>
            </a:r>
            <a:r>
              <a:rPr lang="es-ES" sz="2700" dirty="0" smtClean="0">
                <a:solidFill>
                  <a:schemeClr val="tx2">
                    <a:lumMod val="75000"/>
                  </a:schemeClr>
                </a:solidFill>
              </a:rPr>
              <a:t> contiene </a:t>
            </a:r>
            <a:r>
              <a:rPr lang="es-ES" sz="2700" b="1" dirty="0" smtClean="0">
                <a:solidFill>
                  <a:schemeClr val="tx2">
                    <a:lumMod val="75000"/>
                  </a:schemeClr>
                </a:solidFill>
              </a:rPr>
              <a:t>sustancias cancerígenas </a:t>
            </a:r>
            <a:r>
              <a:rPr lang="es-ES" sz="2700" dirty="0" smtClean="0">
                <a:solidFill>
                  <a:schemeClr val="tx2">
                    <a:lumMod val="75000"/>
                  </a:schemeClr>
                </a:solidFill>
              </a:rPr>
              <a:t>(hidrocarburos </a:t>
            </a:r>
            <a:r>
              <a:rPr lang="es-ES" sz="2700" dirty="0" err="1" smtClean="0">
                <a:solidFill>
                  <a:schemeClr val="tx2">
                    <a:lumMod val="75000"/>
                  </a:schemeClr>
                </a:solidFill>
              </a:rPr>
              <a:t>policíclicos</a:t>
            </a:r>
            <a:r>
              <a:rPr lang="es-ES" sz="2700" dirty="0" smtClean="0">
                <a:solidFill>
                  <a:schemeClr val="tx2">
                    <a:lumMod val="75000"/>
                  </a:schemeClr>
                </a:solidFill>
              </a:rPr>
              <a:t>, </a:t>
            </a:r>
            <a:r>
              <a:rPr lang="es-ES" sz="2700" dirty="0" err="1" smtClean="0">
                <a:solidFill>
                  <a:schemeClr val="tx2">
                    <a:lumMod val="75000"/>
                  </a:schemeClr>
                </a:solidFill>
              </a:rPr>
              <a:t>betanaftilaminas</a:t>
            </a:r>
            <a:r>
              <a:rPr lang="es-ES" sz="2700" dirty="0" smtClean="0">
                <a:solidFill>
                  <a:schemeClr val="tx2">
                    <a:lumMod val="75000"/>
                  </a:schemeClr>
                </a:solidFill>
              </a:rPr>
              <a:t>) e </a:t>
            </a:r>
            <a:r>
              <a:rPr lang="es-ES" sz="2700" b="1" dirty="0" smtClean="0">
                <a:solidFill>
                  <a:schemeClr val="tx2">
                    <a:lumMod val="75000"/>
                  </a:schemeClr>
                </a:solidFill>
              </a:rPr>
              <a:t>irritantes </a:t>
            </a:r>
            <a:r>
              <a:rPr lang="es-ES" sz="2700" dirty="0" smtClean="0">
                <a:solidFill>
                  <a:schemeClr val="tx2">
                    <a:lumMod val="75000"/>
                  </a:schemeClr>
                </a:solidFill>
              </a:rPr>
              <a:t>(acroleína, óxido nítrico, bióxido de nitrógeno, etc.) responsables de la patología respiratoria  (bronquitis, enfisema, cáncer de pulmón, de esófago, de cavidad oral y laringe…</a:t>
            </a:r>
          </a:p>
          <a:p>
            <a:pPr>
              <a:lnSpc>
                <a:spcPct val="140000"/>
              </a:lnSpc>
              <a:spcBef>
                <a:spcPts val="0"/>
              </a:spcBef>
              <a:buClr>
                <a:srgbClr val="C00000"/>
              </a:buClr>
            </a:pPr>
            <a:r>
              <a:rPr lang="es-ES" sz="2700" b="1" dirty="0" smtClean="0">
                <a:solidFill>
                  <a:schemeClr val="tx2">
                    <a:lumMod val="75000"/>
                  </a:schemeClr>
                </a:solidFill>
              </a:rPr>
              <a:t>La nicotina y el CO </a:t>
            </a:r>
            <a:r>
              <a:rPr lang="es-ES" sz="2700" dirty="0" smtClean="0">
                <a:solidFill>
                  <a:schemeClr val="tx2">
                    <a:lumMod val="75000"/>
                  </a:schemeClr>
                </a:solidFill>
              </a:rPr>
              <a:t>son los responsables del aumento de riesgo cardiovascular. </a:t>
            </a:r>
          </a:p>
          <a:p>
            <a:pPr>
              <a:lnSpc>
                <a:spcPct val="140000"/>
              </a:lnSpc>
              <a:spcBef>
                <a:spcPts val="0"/>
              </a:spcBef>
              <a:buClr>
                <a:srgbClr val="C00000"/>
              </a:buClr>
            </a:pPr>
            <a:r>
              <a:rPr lang="es-ES" sz="2700" dirty="0" smtClean="0">
                <a:solidFill>
                  <a:schemeClr val="tx2">
                    <a:lumMod val="75000"/>
                  </a:schemeClr>
                </a:solidFill>
              </a:rPr>
              <a:t>Contiene sustancias, que le hacen más </a:t>
            </a:r>
            <a:r>
              <a:rPr lang="es-ES" sz="2700" b="1" dirty="0" smtClean="0">
                <a:solidFill>
                  <a:schemeClr val="tx2">
                    <a:lumMod val="75000"/>
                  </a:schemeClr>
                </a:solidFill>
              </a:rPr>
              <a:t>adictivo </a:t>
            </a:r>
            <a:r>
              <a:rPr lang="es-ES" sz="2700" dirty="0" smtClean="0">
                <a:solidFill>
                  <a:schemeClr val="tx2">
                    <a:lumMod val="75000"/>
                  </a:schemeClr>
                </a:solidFill>
              </a:rPr>
              <a:t>o mejoran su sabor. Genera </a:t>
            </a:r>
            <a:r>
              <a:rPr lang="es-ES" sz="2700" b="1" dirty="0" smtClean="0">
                <a:solidFill>
                  <a:schemeClr val="tx2">
                    <a:lumMod val="75000"/>
                  </a:schemeClr>
                </a:solidFill>
              </a:rPr>
              <a:t>dependencia psíquica </a:t>
            </a:r>
            <a:r>
              <a:rPr lang="es-ES" sz="2700" dirty="0" smtClean="0">
                <a:solidFill>
                  <a:schemeClr val="tx2">
                    <a:lumMod val="75000"/>
                  </a:schemeClr>
                </a:solidFill>
              </a:rPr>
              <a:t>y física debido a la nicotina que actúa como </a:t>
            </a:r>
            <a:r>
              <a:rPr lang="es-ES" sz="2700" dirty="0" err="1" smtClean="0">
                <a:solidFill>
                  <a:schemeClr val="tx2">
                    <a:lumMod val="75000"/>
                  </a:schemeClr>
                </a:solidFill>
              </a:rPr>
              <a:t>reforzante</a:t>
            </a:r>
            <a:r>
              <a:rPr lang="es-ES" sz="2700" dirty="0" smtClean="0">
                <a:solidFill>
                  <a:schemeClr val="tx2">
                    <a:lumMod val="75000"/>
                  </a:schemeClr>
                </a:solidFill>
              </a:rPr>
              <a:t> , y cuya abstinencia al dejar de fumar genera ansiedad, nerviosismo, insomnio, fatiga e irritabilidad.</a:t>
            </a:r>
          </a:p>
          <a:p>
            <a:pPr>
              <a:lnSpc>
                <a:spcPct val="140000"/>
              </a:lnSpc>
              <a:spcBef>
                <a:spcPts val="0"/>
              </a:spcBef>
              <a:buClr>
                <a:srgbClr val="C00000"/>
              </a:buClr>
            </a:pPr>
            <a:r>
              <a:rPr lang="es-ES" sz="2700" b="1" dirty="0" smtClean="0">
                <a:solidFill>
                  <a:schemeClr val="tx2">
                    <a:lumMod val="75000"/>
                  </a:schemeClr>
                </a:solidFill>
              </a:rPr>
              <a:t>Beneficios para la salud de abandonar el tabaco: </a:t>
            </a:r>
            <a:r>
              <a:rPr lang="es-ES" sz="2700" dirty="0" smtClean="0">
                <a:solidFill>
                  <a:schemeClr val="tx2">
                    <a:lumMod val="75000"/>
                  </a:schemeClr>
                </a:solidFill>
              </a:rPr>
              <a:t>↑ esperanza de vida, </a:t>
            </a:r>
            <a:r>
              <a:rPr lang="es-ES" sz="2700" dirty="0" smtClean="0">
                <a:solidFill>
                  <a:schemeClr val="tx2">
                    <a:lumMod val="75000"/>
                  </a:schemeClr>
                </a:solidFill>
                <a:latin typeface="Calibri"/>
              </a:rPr>
              <a:t>↓</a:t>
            </a:r>
            <a:r>
              <a:rPr lang="es-ES" sz="2700" dirty="0" smtClean="0">
                <a:solidFill>
                  <a:schemeClr val="tx2">
                    <a:lumMod val="75000"/>
                  </a:schemeClr>
                </a:solidFill>
              </a:rPr>
              <a:t>riesgo de muerte prematura, </a:t>
            </a:r>
            <a:r>
              <a:rPr lang="es-ES" sz="2700" dirty="0" smtClean="0">
                <a:solidFill>
                  <a:schemeClr val="tx2">
                    <a:lumMod val="75000"/>
                  </a:schemeClr>
                </a:solidFill>
                <a:latin typeface="Calibri"/>
              </a:rPr>
              <a:t>↓ R</a:t>
            </a:r>
            <a:r>
              <a:rPr lang="es-ES" sz="2700" dirty="0" smtClean="0">
                <a:solidFill>
                  <a:schemeClr val="tx2">
                    <a:lumMod val="75000"/>
                  </a:schemeClr>
                </a:solidFill>
              </a:rPr>
              <a:t>iesgo de cáncer de pulmón, de laringe, de cavidad oral, esófago, páncreas, vejiga y cuello uterino. </a:t>
            </a:r>
            <a:r>
              <a:rPr lang="es-ES" sz="2700" dirty="0" smtClean="0">
                <a:solidFill>
                  <a:schemeClr val="tx2">
                    <a:lumMod val="75000"/>
                  </a:schemeClr>
                </a:solidFill>
                <a:latin typeface="Calibri"/>
              </a:rPr>
              <a:t>↓R</a:t>
            </a:r>
            <a:r>
              <a:rPr lang="es-ES" sz="2700" dirty="0" smtClean="0">
                <a:solidFill>
                  <a:schemeClr val="tx2">
                    <a:lumMod val="75000"/>
                  </a:schemeClr>
                </a:solidFill>
              </a:rPr>
              <a:t>iesgo de cardiopatía isquémica, de infarto de repetición, la muerte de causa cardiovascular,↓  enfermedad vascular periférica y el riesgo de amputación, </a:t>
            </a:r>
            <a:r>
              <a:rPr lang="es-ES" sz="2700" dirty="0" smtClean="0">
                <a:solidFill>
                  <a:schemeClr val="tx2">
                    <a:lumMod val="75000"/>
                  </a:schemeClr>
                </a:solidFill>
                <a:latin typeface="Calibri"/>
              </a:rPr>
              <a:t>↓</a:t>
            </a:r>
            <a:r>
              <a:rPr lang="es-ES" sz="2700" dirty="0" smtClean="0">
                <a:solidFill>
                  <a:schemeClr val="tx2">
                    <a:lumMod val="75000"/>
                  </a:schemeClr>
                </a:solidFill>
              </a:rPr>
              <a:t>Riesgo de accidente cardiovascular, ↑ Tolerancia al ejercicio, </a:t>
            </a:r>
            <a:r>
              <a:rPr lang="es-ES" sz="2700" dirty="0" smtClean="0">
                <a:solidFill>
                  <a:schemeClr val="tx2">
                    <a:lumMod val="75000"/>
                  </a:schemeClr>
                </a:solidFill>
                <a:latin typeface="Calibri"/>
              </a:rPr>
              <a:t>↓S</a:t>
            </a:r>
            <a:r>
              <a:rPr lang="es-ES" sz="2700" dirty="0" smtClean="0">
                <a:solidFill>
                  <a:schemeClr val="tx2">
                    <a:lumMod val="75000"/>
                  </a:schemeClr>
                </a:solidFill>
              </a:rPr>
              <a:t>íntomas de EPOC y las infecciones respiratorias , </a:t>
            </a:r>
            <a:r>
              <a:rPr lang="es-ES" sz="2700" dirty="0" smtClean="0">
                <a:solidFill>
                  <a:schemeClr val="tx2">
                    <a:lumMod val="75000"/>
                  </a:schemeClr>
                </a:solidFill>
                <a:latin typeface="Calibri"/>
              </a:rPr>
              <a:t>↓R</a:t>
            </a:r>
            <a:r>
              <a:rPr lang="es-ES" sz="2700" dirty="0" smtClean="0">
                <a:solidFill>
                  <a:schemeClr val="tx2">
                    <a:lumMod val="75000"/>
                  </a:schemeClr>
                </a:solidFill>
              </a:rPr>
              <a:t>iesgo de úlcera </a:t>
            </a:r>
            <a:r>
              <a:rPr lang="es-ES" sz="2700" dirty="0" err="1" smtClean="0">
                <a:solidFill>
                  <a:schemeClr val="tx2">
                    <a:lumMod val="75000"/>
                  </a:schemeClr>
                </a:solidFill>
              </a:rPr>
              <a:t>gastroduodenal</a:t>
            </a:r>
            <a:r>
              <a:rPr lang="es-ES" sz="2700" dirty="0" smtClean="0">
                <a:solidFill>
                  <a:schemeClr val="tx2">
                    <a:lumMod val="75000"/>
                  </a:schemeClr>
                </a:solidFill>
              </a:rPr>
              <a:t>.</a:t>
            </a:r>
            <a:endParaRPr lang="es-ES" sz="27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34</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800" dirty="0" smtClean="0">
                <a:solidFill>
                  <a:schemeClr val="tx2">
                    <a:lumMod val="75000"/>
                  </a:schemeClr>
                </a:solidFill>
              </a:rPr>
              <a:t>UNIDAD DIDÁCTICA 7.-  </a:t>
            </a:r>
            <a:r>
              <a:rPr lang="es-ES" sz="2800" b="1" i="1" dirty="0" smtClean="0">
                <a:solidFill>
                  <a:srgbClr val="C00000"/>
                </a:solidFill>
              </a:rPr>
              <a:t>ELIMINACIÓN DE HÁBITOS TÓXICOS</a:t>
            </a:r>
            <a:endParaRPr lang="es-ES" sz="28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a:spcBef>
                <a:spcPct val="50000"/>
              </a:spcBef>
              <a:buClr>
                <a:srgbClr val="C00000"/>
              </a:buClr>
              <a:buNone/>
              <a:defRPr/>
            </a:pPr>
            <a:r>
              <a:rPr lang="es-ES" sz="2400" b="1" dirty="0" smtClean="0"/>
              <a:t>	</a:t>
            </a:r>
            <a:r>
              <a:rPr lang="es-ES" sz="2400" b="1" dirty="0" smtClean="0">
                <a:solidFill>
                  <a:srgbClr val="C00000"/>
                </a:solidFill>
              </a:rPr>
              <a:t>ALCOHOL:</a:t>
            </a:r>
          </a:p>
          <a:p>
            <a:pPr>
              <a:lnSpc>
                <a:spcPct val="114000"/>
              </a:lnSpc>
              <a:buClr>
                <a:srgbClr val="C00000"/>
              </a:buClr>
            </a:pPr>
            <a:r>
              <a:rPr lang="es-ES" sz="1800" dirty="0" smtClean="0">
                <a:solidFill>
                  <a:schemeClr val="tx2">
                    <a:lumMod val="75000"/>
                  </a:schemeClr>
                </a:solidFill>
              </a:rPr>
              <a:t>Forma parte de nuestra cultura y tradición (España el 76,7% de las personas consumen alcohol). Consumo en la zona media con unos 108 litros/habitante/año. </a:t>
            </a:r>
          </a:p>
          <a:p>
            <a:pPr>
              <a:lnSpc>
                <a:spcPct val="114000"/>
              </a:lnSpc>
              <a:buClr>
                <a:srgbClr val="C00000"/>
              </a:buClr>
            </a:pPr>
            <a:r>
              <a:rPr lang="es-ES" sz="1800" dirty="0" smtClean="0">
                <a:solidFill>
                  <a:schemeClr val="tx2">
                    <a:lumMod val="75000"/>
                  </a:schemeClr>
                </a:solidFill>
              </a:rPr>
              <a:t>Consumo de bebidas alcohólicas causa 2,5 millones de muertes cada año en todo el mundo. </a:t>
            </a:r>
          </a:p>
          <a:p>
            <a:pPr>
              <a:lnSpc>
                <a:spcPct val="114000"/>
              </a:lnSpc>
              <a:buClr>
                <a:srgbClr val="C00000"/>
              </a:buClr>
            </a:pPr>
            <a:r>
              <a:rPr lang="es-ES" sz="1800" dirty="0" smtClean="0">
                <a:solidFill>
                  <a:schemeClr val="tx2">
                    <a:lumMod val="75000"/>
                  </a:schemeClr>
                </a:solidFill>
              </a:rPr>
              <a:t>Edad de inicio en el consumo de alcohol, es cada vez más baja y sin diferencias entre sexos.</a:t>
            </a:r>
          </a:p>
          <a:p>
            <a:pPr>
              <a:lnSpc>
                <a:spcPct val="114000"/>
              </a:lnSpc>
              <a:buClr>
                <a:srgbClr val="C00000"/>
              </a:buClr>
            </a:pPr>
            <a:r>
              <a:rPr lang="es-ES" sz="1800" dirty="0" smtClean="0">
                <a:solidFill>
                  <a:schemeClr val="tx2">
                    <a:lumMod val="75000"/>
                  </a:schemeClr>
                </a:solidFill>
              </a:rPr>
              <a:t>Consejo profesional (médico) disminuye el consumo &gt;20% en bebedores de riesgo (</a:t>
            </a:r>
            <a:r>
              <a:rPr lang="es-ES" sz="1800" dirty="0" err="1" smtClean="0">
                <a:solidFill>
                  <a:schemeClr val="tx2">
                    <a:lumMod val="75000"/>
                  </a:schemeClr>
                </a:solidFill>
              </a:rPr>
              <a:t>Medical</a:t>
            </a:r>
            <a:r>
              <a:rPr lang="es-ES" sz="1800" dirty="0" smtClean="0">
                <a:solidFill>
                  <a:schemeClr val="tx2">
                    <a:lumMod val="75000"/>
                  </a:schemeClr>
                </a:solidFill>
              </a:rPr>
              <a:t> </a:t>
            </a:r>
            <a:r>
              <a:rPr lang="es-ES" sz="1800" dirty="0" err="1" smtClean="0">
                <a:solidFill>
                  <a:schemeClr val="tx2">
                    <a:lumMod val="75000"/>
                  </a:schemeClr>
                </a:solidFill>
              </a:rPr>
              <a:t>Research</a:t>
            </a:r>
            <a:r>
              <a:rPr lang="es-ES" sz="1800" dirty="0" smtClean="0">
                <a:solidFill>
                  <a:schemeClr val="tx2">
                    <a:lumMod val="75000"/>
                  </a:schemeClr>
                </a:solidFill>
              </a:rPr>
              <a:t> Council </a:t>
            </a:r>
            <a:r>
              <a:rPr lang="es-ES" sz="1800" dirty="0" err="1" smtClean="0">
                <a:solidFill>
                  <a:schemeClr val="tx2">
                    <a:lumMod val="75000"/>
                  </a:schemeClr>
                </a:solidFill>
              </a:rPr>
              <a:t>Study</a:t>
            </a:r>
            <a:r>
              <a:rPr lang="es-ES" sz="1800" dirty="0" smtClean="0">
                <a:solidFill>
                  <a:schemeClr val="tx2">
                    <a:lumMod val="75000"/>
                  </a:schemeClr>
                </a:solidFill>
              </a:rPr>
              <a:t>)</a:t>
            </a:r>
          </a:p>
          <a:p>
            <a:pPr>
              <a:lnSpc>
                <a:spcPct val="114000"/>
              </a:lnSpc>
              <a:buClr>
                <a:srgbClr val="C00000"/>
              </a:buClr>
            </a:pPr>
            <a:r>
              <a:rPr lang="es-ES" sz="1800" dirty="0" smtClean="0">
                <a:solidFill>
                  <a:schemeClr val="tx2">
                    <a:lumMod val="75000"/>
                  </a:schemeClr>
                </a:solidFill>
              </a:rPr>
              <a:t>Existen diferentes </a:t>
            </a:r>
            <a:r>
              <a:rPr lang="es-ES" sz="1800" dirty="0" err="1" smtClean="0">
                <a:solidFill>
                  <a:schemeClr val="tx2">
                    <a:lumMod val="75000"/>
                  </a:schemeClr>
                </a:solidFill>
              </a:rPr>
              <a:t>tests</a:t>
            </a:r>
            <a:r>
              <a:rPr lang="es-ES" sz="1800" dirty="0" smtClean="0">
                <a:solidFill>
                  <a:schemeClr val="tx2">
                    <a:lumMod val="75000"/>
                  </a:schemeClr>
                </a:solidFill>
              </a:rPr>
              <a:t> o escalas de detección, aquí reseñaremos los más utilizados: MALT, AUDIT, CAGE. </a:t>
            </a:r>
          </a:p>
          <a:p>
            <a:pPr>
              <a:lnSpc>
                <a:spcPct val="114000"/>
              </a:lnSpc>
              <a:buClr>
                <a:srgbClr val="C00000"/>
              </a:buClr>
            </a:pPr>
            <a:r>
              <a:rPr lang="es-ES" sz="1800" dirty="0" smtClean="0">
                <a:solidFill>
                  <a:schemeClr val="tx2">
                    <a:lumMod val="75000"/>
                  </a:schemeClr>
                </a:solidFill>
              </a:rPr>
              <a:t>El consumo de alcohol genera problemas a diferentes niveles:</a:t>
            </a:r>
          </a:p>
          <a:p>
            <a:pPr lvl="0">
              <a:lnSpc>
                <a:spcPct val="114000"/>
              </a:lnSpc>
              <a:buClr>
                <a:srgbClr val="C00000"/>
              </a:buClr>
              <a:buFont typeface="+mj-lt"/>
              <a:buAutoNum type="arabicParenR"/>
            </a:pPr>
            <a:r>
              <a:rPr lang="es-ES" sz="1800" dirty="0" smtClean="0">
                <a:solidFill>
                  <a:schemeClr val="tx2">
                    <a:lumMod val="75000"/>
                  </a:schemeClr>
                </a:solidFill>
              </a:rPr>
              <a:t>Sociales: accidentes de tráfico (30-50% está presente el alcohol), accidentes laborales y domésticos, violencia, conductas suicidas, delincuencia, y problemas de orden público.</a:t>
            </a:r>
          </a:p>
          <a:p>
            <a:pPr lvl="0">
              <a:lnSpc>
                <a:spcPct val="114000"/>
              </a:lnSpc>
              <a:buClr>
                <a:srgbClr val="C00000"/>
              </a:buClr>
              <a:buFont typeface="+mj-lt"/>
              <a:buAutoNum type="arabicParenR"/>
            </a:pPr>
            <a:r>
              <a:rPr lang="es-ES" sz="1800" dirty="0" smtClean="0">
                <a:solidFill>
                  <a:schemeClr val="tx2">
                    <a:lumMod val="75000"/>
                  </a:schemeClr>
                </a:solidFill>
              </a:rPr>
              <a:t>Salud: relación estrecha con cirrosis hepática  (60% de las muertes por éstas, se deben al consumo de alcohol), cáncer oral y de laringe, cáncer de esófago y hepático, la hipertensión arterial, arritmias y muerte súbita, trastornos </a:t>
            </a:r>
            <a:r>
              <a:rPr lang="es-ES" sz="1800" dirty="0" err="1" smtClean="0">
                <a:solidFill>
                  <a:schemeClr val="tx2">
                    <a:lumMod val="75000"/>
                  </a:schemeClr>
                </a:solidFill>
              </a:rPr>
              <a:t>neuropsiquiátricos</a:t>
            </a:r>
            <a:r>
              <a:rPr lang="es-ES" sz="1800" dirty="0" smtClean="0">
                <a:solidFill>
                  <a:schemeClr val="tx2">
                    <a:lumMod val="75000"/>
                  </a:schemeClr>
                </a:solidFill>
              </a:rPr>
              <a:t>, epilepsia, relacionado con enfermedades infecciosas  (VIH/sida, la tuberculosis e infecciones de transmisión sexual).</a:t>
            </a:r>
          </a:p>
          <a:p>
            <a:pPr lvl="0">
              <a:lnSpc>
                <a:spcPct val="114000"/>
              </a:lnSpc>
              <a:buClr>
                <a:srgbClr val="C00000"/>
              </a:buClr>
              <a:buFont typeface="+mj-lt"/>
              <a:buAutoNum type="arabicParenR"/>
            </a:pPr>
            <a:r>
              <a:rPr lang="es-ES" sz="1800" dirty="0" smtClean="0">
                <a:solidFill>
                  <a:schemeClr val="tx2">
                    <a:lumMod val="75000"/>
                  </a:schemeClr>
                </a:solidFill>
              </a:rPr>
              <a:t>Sanitario: elevado gasto.</a:t>
            </a:r>
          </a:p>
          <a:p>
            <a:pPr>
              <a:buClr>
                <a:srgbClr val="C00000"/>
              </a:buClr>
            </a:pPr>
            <a:endParaRPr lang="es-ES" sz="1600" b="1" dirty="0" smtClean="0">
              <a:solidFill>
                <a:schemeClr val="tx2">
                  <a:lumMod val="75000"/>
                </a:schemeClr>
              </a:solidFill>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35</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800" dirty="0" smtClean="0">
                <a:solidFill>
                  <a:schemeClr val="tx2">
                    <a:lumMod val="75000"/>
                  </a:schemeClr>
                </a:solidFill>
              </a:rPr>
              <a:t>UNIDAD DIDÁCTICA 7.-  </a:t>
            </a:r>
            <a:r>
              <a:rPr lang="es-ES" sz="2800" b="1" i="1" dirty="0" smtClean="0">
                <a:solidFill>
                  <a:srgbClr val="C00000"/>
                </a:solidFill>
              </a:rPr>
              <a:t>ELIMINACIÓN DE HÁBITOS TÓXICOS</a:t>
            </a:r>
            <a:endParaRPr lang="es-ES" sz="2800" b="1" i="1" dirty="0">
              <a:solidFill>
                <a:srgbClr val="C00000"/>
              </a:solidFill>
            </a:endParaRPr>
          </a:p>
        </p:txBody>
      </p:sp>
      <p:sp>
        <p:nvSpPr>
          <p:cNvPr id="3" name="2 Marcador de contenido"/>
          <p:cNvSpPr>
            <a:spLocks noGrp="1"/>
          </p:cNvSpPr>
          <p:nvPr>
            <p:ph idx="1"/>
          </p:nvPr>
        </p:nvSpPr>
        <p:spPr>
          <a:xfrm>
            <a:off x="0" y="764704"/>
            <a:ext cx="9144000" cy="6381328"/>
          </a:xfrm>
        </p:spPr>
        <p:txBody>
          <a:bodyPr>
            <a:normAutofit/>
          </a:bodyPr>
          <a:lstStyle/>
          <a:p>
            <a:pPr>
              <a:buNone/>
            </a:pPr>
            <a:r>
              <a:rPr lang="es-ES" sz="2000" b="1" dirty="0" smtClean="0">
                <a:solidFill>
                  <a:srgbClr val="C00000"/>
                </a:solidFill>
              </a:rPr>
              <a:t>OTRAS DROGAS:</a:t>
            </a:r>
          </a:p>
          <a:p>
            <a:pPr>
              <a:buClr>
                <a:srgbClr val="C00000"/>
              </a:buClr>
            </a:pPr>
            <a:r>
              <a:rPr lang="es-ES" sz="1700" dirty="0" smtClean="0">
                <a:solidFill>
                  <a:schemeClr val="tx2">
                    <a:lumMod val="75000"/>
                  </a:schemeClr>
                </a:solidFill>
              </a:rPr>
              <a:t>España se mantiene a la cabeza de la Unión Europea en consumo de cocaína y cannabis, especialmente entre los jóvenes.</a:t>
            </a:r>
          </a:p>
          <a:p>
            <a:pPr>
              <a:buClr>
                <a:srgbClr val="C00000"/>
              </a:buClr>
            </a:pPr>
            <a:r>
              <a:rPr lang="es-ES" sz="1700" dirty="0" smtClean="0">
                <a:solidFill>
                  <a:schemeClr val="tx2">
                    <a:lumMod val="75000"/>
                  </a:schemeClr>
                </a:solidFill>
              </a:rPr>
              <a:t>El uso de esas sustancias ha bajado en los últimos años tras tocar techo en 2008 (Observatorio Europeo de las Drogas). </a:t>
            </a:r>
          </a:p>
          <a:p>
            <a:pPr>
              <a:buNone/>
            </a:pPr>
            <a:endParaRPr lang="es-ES" sz="1100" dirty="0" smtClean="0"/>
          </a:p>
          <a:p>
            <a:pPr>
              <a:buNone/>
            </a:pPr>
            <a:r>
              <a:rPr lang="es-ES" sz="2000" b="1" dirty="0" smtClean="0">
                <a:solidFill>
                  <a:srgbClr val="C00000"/>
                </a:solidFill>
              </a:rPr>
              <a:t>MEDICAMENTOS:</a:t>
            </a:r>
            <a:endParaRPr lang="es-ES" sz="2000" dirty="0" smtClean="0">
              <a:solidFill>
                <a:srgbClr val="C00000"/>
              </a:solidFill>
            </a:endParaRPr>
          </a:p>
          <a:p>
            <a:pPr>
              <a:buClr>
                <a:srgbClr val="C00000"/>
              </a:buClr>
            </a:pPr>
            <a:r>
              <a:rPr lang="es-ES" sz="1800" dirty="0" smtClean="0">
                <a:solidFill>
                  <a:schemeClr val="tx2">
                    <a:lumMod val="75000"/>
                  </a:schemeClr>
                </a:solidFill>
              </a:rPr>
              <a:t>Esenciales para la curación o mejoría de problemas de salud. No están exentos de efectos nocivos especialmente en los mayores </a:t>
            </a:r>
            <a:r>
              <a:rPr lang="es-ES" sz="1800" dirty="0" err="1" smtClean="0">
                <a:solidFill>
                  <a:schemeClr val="tx2">
                    <a:lumMod val="75000"/>
                  </a:schemeClr>
                </a:solidFill>
              </a:rPr>
              <a:t>polimedicados</a:t>
            </a:r>
            <a:r>
              <a:rPr lang="es-ES" sz="1800" dirty="0" smtClean="0">
                <a:solidFill>
                  <a:schemeClr val="tx2">
                    <a:lumMod val="75000"/>
                  </a:schemeClr>
                </a:solidFill>
              </a:rPr>
              <a:t>: interacciones, reacciones adversas medicamentosas. </a:t>
            </a:r>
          </a:p>
          <a:p>
            <a:pPr>
              <a:buClr>
                <a:srgbClr val="C00000"/>
              </a:buClr>
            </a:pPr>
            <a:r>
              <a:rPr lang="es-ES" sz="1800" dirty="0" smtClean="0">
                <a:solidFill>
                  <a:schemeClr val="tx2">
                    <a:lumMod val="75000"/>
                  </a:schemeClr>
                </a:solidFill>
              </a:rPr>
              <a:t>Los psicofármacos son especialmente nocivos para los mayores , por la sedación, torpeza, bloqueo neuromotor y riesgo de accidentes y caídas.</a:t>
            </a:r>
          </a:p>
          <a:p>
            <a:pPr>
              <a:buClr>
                <a:srgbClr val="C00000"/>
              </a:buClr>
            </a:pPr>
            <a:r>
              <a:rPr lang="es-ES" sz="1800" dirty="0" smtClean="0">
                <a:solidFill>
                  <a:schemeClr val="tx2">
                    <a:lumMod val="75000"/>
                  </a:schemeClr>
                </a:solidFill>
              </a:rPr>
              <a:t>Los mayores tienen una farmacocinética alterada: absorción, metabolismo y excreción o eliminación de los medicamentos, que los hace susceptibles a sus efectos nocivos. </a:t>
            </a:r>
          </a:p>
          <a:p>
            <a:pPr>
              <a:buClr>
                <a:srgbClr val="C00000"/>
              </a:buClr>
            </a:pPr>
            <a:r>
              <a:rPr lang="es-ES" sz="1800" dirty="0" smtClean="0">
                <a:solidFill>
                  <a:schemeClr val="tx2">
                    <a:lumMod val="75000"/>
                  </a:schemeClr>
                </a:solidFill>
              </a:rPr>
              <a:t>Más relevante resultan estos efectos  ante insuficiencia hepática o renal,  debiendo ajustar dosis.</a:t>
            </a:r>
          </a:p>
          <a:p>
            <a:pPr>
              <a:buClr>
                <a:srgbClr val="C00000"/>
              </a:buClr>
            </a:pPr>
            <a:r>
              <a:rPr lang="es-ES" sz="1800" dirty="0" smtClean="0">
                <a:solidFill>
                  <a:schemeClr val="tx2">
                    <a:lumMod val="75000"/>
                  </a:schemeClr>
                </a:solidFill>
              </a:rPr>
              <a:t>Hay medicamentos que interfieren la absorción de alimentos  y nutrientes = riesgo nutricional.</a:t>
            </a:r>
          </a:p>
          <a:p>
            <a:pPr>
              <a:buClr>
                <a:srgbClr val="C00000"/>
              </a:buClr>
            </a:pPr>
            <a:r>
              <a:rPr lang="es-ES" sz="1800" dirty="0" smtClean="0">
                <a:solidFill>
                  <a:schemeClr val="tx2">
                    <a:lumMod val="75000"/>
                  </a:schemeClr>
                </a:solidFill>
              </a:rPr>
              <a:t>Debe controlarse el consumo de medicamentos y solo debe hacerse por prescripción médica o  del farmacéutico (medicamentos que no necesitan receta médica).</a:t>
            </a:r>
            <a:endParaRPr lang="es-ES" sz="1800" dirty="0" smtClean="0">
              <a:solidFill>
                <a:schemeClr val="tx2">
                  <a:lumMod val="75000"/>
                </a:schemeClr>
              </a:solidFill>
              <a:effectLst>
                <a:outerShdw blurRad="38100" dist="38100" dir="2700000" algn="tl">
                  <a:srgbClr val="C0C0C0"/>
                </a:outerShdw>
              </a:effectLst>
            </a:endParaRP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36</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redondeado"/>
          <p:cNvSpPr/>
          <p:nvPr/>
        </p:nvSpPr>
        <p:spPr>
          <a:xfrm>
            <a:off x="6263680" y="1988840"/>
            <a:ext cx="2880320" cy="2239094"/>
          </a:xfrm>
          <a:prstGeom prst="roundRect">
            <a:avLst/>
          </a:prstGeom>
          <a:solidFill>
            <a:schemeClr val="bg1"/>
          </a:solidFill>
          <a:ln w="508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3 CuadroTexto"/>
          <p:cNvSpPr txBox="1"/>
          <p:nvPr/>
        </p:nvSpPr>
        <p:spPr>
          <a:xfrm>
            <a:off x="251520" y="836713"/>
            <a:ext cx="5832648" cy="2520280"/>
          </a:xfrm>
          <a:prstGeom prst="rect">
            <a:avLst/>
          </a:prstGeom>
          <a:noFill/>
          <a:ln>
            <a:solidFill>
              <a:schemeClr val="tx2">
                <a:lumMod val="75000"/>
              </a:schemeClr>
            </a:solidFill>
          </a:ln>
        </p:spPr>
        <p:txBody>
          <a:bodyPr wrap="square" rtlCol="0">
            <a:spAutoFit/>
          </a:bodyPr>
          <a:lstStyle/>
          <a:p>
            <a:pPr>
              <a:lnSpc>
                <a:spcPct val="120000"/>
              </a:lnSpc>
            </a:pPr>
            <a:r>
              <a:rPr lang="es-ES" sz="2000" b="1" dirty="0" smtClean="0">
                <a:solidFill>
                  <a:srgbClr val="C00000"/>
                </a:solidFill>
              </a:rPr>
              <a:t>Peculiaridades  en los mayores con factores de riesgo</a:t>
            </a:r>
          </a:p>
          <a:p>
            <a:pPr>
              <a:lnSpc>
                <a:spcPct val="120000"/>
              </a:lnSpc>
            </a:pPr>
            <a:r>
              <a:rPr lang="es-ES" sz="1600" dirty="0" smtClean="0"/>
              <a:t>1.- Evidencia epidemiológica de una relación paradójica</a:t>
            </a:r>
          </a:p>
          <a:p>
            <a:pPr>
              <a:lnSpc>
                <a:spcPct val="120000"/>
              </a:lnSpc>
            </a:pPr>
            <a:r>
              <a:rPr lang="es-ES" sz="1600" dirty="0" smtClean="0"/>
              <a:t>2.- Pluripatologia/Polifarmacia/Interacciones</a:t>
            </a:r>
          </a:p>
          <a:p>
            <a:pPr>
              <a:lnSpc>
                <a:spcPct val="120000"/>
              </a:lnSpc>
            </a:pPr>
            <a:r>
              <a:rPr lang="es-ES" sz="1600" dirty="0" smtClean="0"/>
              <a:t>3.- Frecuentes asociaciones de dependencia física y psíquica</a:t>
            </a:r>
          </a:p>
          <a:p>
            <a:pPr>
              <a:lnSpc>
                <a:spcPct val="120000"/>
              </a:lnSpc>
            </a:pPr>
            <a:r>
              <a:rPr lang="es-ES" sz="1600" dirty="0" smtClean="0"/>
              <a:t>4.- Estilos de vida muy definidos</a:t>
            </a:r>
          </a:p>
          <a:p>
            <a:pPr>
              <a:lnSpc>
                <a:spcPct val="120000"/>
              </a:lnSpc>
            </a:pPr>
            <a:r>
              <a:rPr lang="es-ES" sz="1600" dirty="0" smtClean="0"/>
              <a:t>5.- Cambios en la composición corporal</a:t>
            </a:r>
          </a:p>
          <a:p>
            <a:pPr>
              <a:lnSpc>
                <a:spcPct val="120000"/>
              </a:lnSpc>
            </a:pPr>
            <a:r>
              <a:rPr lang="es-ES" sz="1600" dirty="0" smtClean="0"/>
              <a:t>6.- Diferentes objetivos terapéuticos. Balancear calidad de vida con estrategias terapéuticas a largo plazo</a:t>
            </a:r>
          </a:p>
        </p:txBody>
      </p:sp>
      <p:sp>
        <p:nvSpPr>
          <p:cNvPr id="5" name="4 Rectángulo"/>
          <p:cNvSpPr/>
          <p:nvPr/>
        </p:nvSpPr>
        <p:spPr>
          <a:xfrm>
            <a:off x="179512" y="764704"/>
            <a:ext cx="5976664" cy="2664296"/>
          </a:xfrm>
          <a:prstGeom prst="rect">
            <a:avLst/>
          </a:prstGeom>
          <a:noFill/>
          <a:ln w="508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1 CuadroTexto"/>
          <p:cNvSpPr txBox="1"/>
          <p:nvPr/>
        </p:nvSpPr>
        <p:spPr>
          <a:xfrm>
            <a:off x="251520" y="3645025"/>
            <a:ext cx="5832648" cy="3145028"/>
          </a:xfrm>
          <a:prstGeom prst="rect">
            <a:avLst/>
          </a:prstGeom>
          <a:noFill/>
          <a:ln>
            <a:solidFill>
              <a:schemeClr val="tx2">
                <a:lumMod val="75000"/>
              </a:schemeClr>
            </a:solidFill>
          </a:ln>
        </p:spPr>
        <p:txBody>
          <a:bodyPr wrap="square" rtlCol="0">
            <a:spAutoFit/>
          </a:bodyPr>
          <a:lstStyle/>
          <a:p>
            <a:pPr>
              <a:lnSpc>
                <a:spcPct val="114000"/>
              </a:lnSpc>
            </a:pPr>
            <a:r>
              <a:rPr lang="es-ES" sz="2000" b="1" dirty="0" smtClean="0">
                <a:solidFill>
                  <a:srgbClr val="C00000"/>
                </a:solidFill>
              </a:rPr>
              <a:t>Nivel evidencia:</a:t>
            </a:r>
          </a:p>
          <a:p>
            <a:pPr algn="just">
              <a:lnSpc>
                <a:spcPct val="114000"/>
              </a:lnSpc>
            </a:pPr>
            <a:r>
              <a:rPr lang="es-ES" sz="2000" b="1" dirty="0" smtClean="0">
                <a:solidFill>
                  <a:srgbClr val="C00000"/>
                </a:solidFill>
              </a:rPr>
              <a:t>A</a:t>
            </a:r>
            <a:r>
              <a:rPr lang="es-ES" b="1" dirty="0" smtClean="0">
                <a:solidFill>
                  <a:srgbClr val="C00000"/>
                </a:solidFill>
              </a:rPr>
              <a:t>: </a:t>
            </a:r>
            <a:r>
              <a:rPr lang="es-ES" sz="1600" dirty="0" smtClean="0"/>
              <a:t>Evidencia clara basada en ensayos controlados y </a:t>
            </a:r>
            <a:r>
              <a:rPr lang="es-ES" sz="1600" dirty="0" err="1" smtClean="0"/>
              <a:t>aleatorizados</a:t>
            </a:r>
            <a:r>
              <a:rPr lang="es-ES" sz="1600" dirty="0" smtClean="0"/>
              <a:t>,         bien realizados y generalizable</a:t>
            </a:r>
          </a:p>
          <a:p>
            <a:pPr algn="just">
              <a:lnSpc>
                <a:spcPct val="114000"/>
              </a:lnSpc>
            </a:pPr>
            <a:r>
              <a:rPr lang="es-ES" sz="1600" dirty="0" smtClean="0"/>
              <a:t>     Evidencia no experimental concluyente</a:t>
            </a:r>
          </a:p>
          <a:p>
            <a:pPr algn="just">
              <a:lnSpc>
                <a:spcPct val="114000"/>
              </a:lnSpc>
            </a:pPr>
            <a:r>
              <a:rPr lang="es-ES" sz="1600" dirty="0" smtClean="0"/>
              <a:t>     Evidencia de apoyo basada en ensayos controlados y </a:t>
            </a:r>
            <a:r>
              <a:rPr lang="es-ES" sz="1600" dirty="0" err="1" smtClean="0"/>
              <a:t>aleatorizado</a:t>
            </a:r>
            <a:r>
              <a:rPr lang="es-ES" sz="1600" dirty="0" smtClean="0"/>
              <a:t>, bien realizados</a:t>
            </a:r>
          </a:p>
          <a:p>
            <a:pPr algn="just">
              <a:lnSpc>
                <a:spcPct val="114000"/>
              </a:lnSpc>
            </a:pPr>
            <a:r>
              <a:rPr lang="es-ES" b="1" dirty="0" smtClean="0">
                <a:solidFill>
                  <a:srgbClr val="C00000"/>
                </a:solidFill>
              </a:rPr>
              <a:t>B:</a:t>
            </a:r>
            <a:r>
              <a:rPr lang="es-ES" dirty="0" smtClean="0">
                <a:solidFill>
                  <a:srgbClr val="C00000"/>
                </a:solidFill>
              </a:rPr>
              <a:t> </a:t>
            </a:r>
            <a:r>
              <a:rPr lang="es-ES" sz="1600" dirty="0" smtClean="0"/>
              <a:t>Evidencia de apoyo basado en estudios de cohorte bien  realizados</a:t>
            </a:r>
          </a:p>
          <a:p>
            <a:pPr algn="just">
              <a:lnSpc>
                <a:spcPct val="114000"/>
              </a:lnSpc>
            </a:pPr>
            <a:r>
              <a:rPr lang="es-ES" b="1" dirty="0" smtClean="0">
                <a:solidFill>
                  <a:srgbClr val="C00000"/>
                </a:solidFill>
              </a:rPr>
              <a:t>C</a:t>
            </a:r>
            <a:r>
              <a:rPr lang="es-ES" dirty="0" smtClean="0">
                <a:solidFill>
                  <a:srgbClr val="C00000"/>
                </a:solidFill>
              </a:rPr>
              <a:t>: </a:t>
            </a:r>
            <a:r>
              <a:rPr lang="es-ES" sz="1600" dirty="0" smtClean="0"/>
              <a:t>Evidencia de apoyo basado en estudios no o mal controlados</a:t>
            </a:r>
          </a:p>
          <a:p>
            <a:pPr algn="just">
              <a:lnSpc>
                <a:spcPct val="114000"/>
              </a:lnSpc>
            </a:pPr>
            <a:r>
              <a:rPr lang="es-ES" b="1" dirty="0" smtClean="0">
                <a:solidFill>
                  <a:srgbClr val="C00000"/>
                </a:solidFill>
              </a:rPr>
              <a:t>E:</a:t>
            </a:r>
            <a:r>
              <a:rPr lang="es-ES" dirty="0" smtClean="0">
                <a:solidFill>
                  <a:srgbClr val="C00000"/>
                </a:solidFill>
              </a:rPr>
              <a:t> </a:t>
            </a:r>
            <a:r>
              <a:rPr lang="es-ES" sz="1600" dirty="0" smtClean="0"/>
              <a:t>Consenso de expertos o experiencia clínica</a:t>
            </a:r>
            <a:endParaRPr lang="es-ES" sz="1600" dirty="0"/>
          </a:p>
        </p:txBody>
      </p:sp>
      <p:sp>
        <p:nvSpPr>
          <p:cNvPr id="3" name="2 Rectángulo"/>
          <p:cNvSpPr/>
          <p:nvPr/>
        </p:nvSpPr>
        <p:spPr>
          <a:xfrm>
            <a:off x="179512" y="3573016"/>
            <a:ext cx="5976664" cy="3284984"/>
          </a:xfrm>
          <a:prstGeom prst="rect">
            <a:avLst/>
          </a:prstGeom>
          <a:noFill/>
          <a:ln w="508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5 CuadroTexto"/>
          <p:cNvSpPr txBox="1"/>
          <p:nvPr/>
        </p:nvSpPr>
        <p:spPr>
          <a:xfrm>
            <a:off x="6300192" y="2132856"/>
            <a:ext cx="3096344" cy="1815882"/>
          </a:xfrm>
          <a:prstGeom prst="rect">
            <a:avLst/>
          </a:prstGeom>
          <a:noFill/>
        </p:spPr>
        <p:txBody>
          <a:bodyPr wrap="square" rtlCol="0">
            <a:spAutoFit/>
          </a:bodyPr>
          <a:lstStyle/>
          <a:p>
            <a:pPr>
              <a:buClr>
                <a:schemeClr val="tx2">
                  <a:lumMod val="75000"/>
                </a:schemeClr>
              </a:buClr>
              <a:buFont typeface="Arial" pitchFamily="34" charset="0"/>
              <a:buChar char="•"/>
            </a:pPr>
            <a:r>
              <a:rPr lang="es-ES" sz="2400" b="1" i="1" dirty="0" smtClean="0">
                <a:solidFill>
                  <a:srgbClr val="C00000"/>
                </a:solidFill>
              </a:rPr>
              <a:t>Hipertensión arterial</a:t>
            </a:r>
          </a:p>
          <a:p>
            <a:pPr>
              <a:buClr>
                <a:schemeClr val="tx2">
                  <a:lumMod val="75000"/>
                </a:schemeClr>
              </a:buClr>
              <a:buFont typeface="Arial" pitchFamily="34" charset="0"/>
              <a:buChar char="•"/>
            </a:pPr>
            <a:r>
              <a:rPr lang="es-ES" sz="2400" b="1" i="1" dirty="0" err="1" smtClean="0">
                <a:solidFill>
                  <a:srgbClr val="C00000"/>
                </a:solidFill>
              </a:rPr>
              <a:t>Dislipemia</a:t>
            </a:r>
            <a:endParaRPr lang="es-ES" sz="2400" b="1" i="1" dirty="0" smtClean="0">
              <a:solidFill>
                <a:srgbClr val="C00000"/>
              </a:solidFill>
            </a:endParaRPr>
          </a:p>
          <a:p>
            <a:pPr>
              <a:buClr>
                <a:schemeClr val="tx2">
                  <a:lumMod val="75000"/>
                </a:schemeClr>
              </a:buClr>
              <a:buFont typeface="Arial" pitchFamily="34" charset="0"/>
              <a:buChar char="•"/>
            </a:pPr>
            <a:r>
              <a:rPr lang="es-ES" sz="2400" b="1" i="1" dirty="0" smtClean="0">
                <a:solidFill>
                  <a:srgbClr val="C00000"/>
                </a:solidFill>
              </a:rPr>
              <a:t>Diabetes</a:t>
            </a:r>
          </a:p>
          <a:p>
            <a:pPr lvl="1"/>
            <a:r>
              <a:rPr lang="es-ES" sz="2000" b="1" dirty="0" smtClean="0">
                <a:solidFill>
                  <a:srgbClr val="C00000"/>
                </a:solidFill>
              </a:rPr>
              <a:t>Obesidad</a:t>
            </a:r>
          </a:p>
          <a:p>
            <a:pPr lvl="1"/>
            <a:r>
              <a:rPr lang="es-ES" sz="2000" b="1" dirty="0" smtClean="0">
                <a:solidFill>
                  <a:srgbClr val="C00000"/>
                </a:solidFill>
              </a:rPr>
              <a:t>Hábitos de vida</a:t>
            </a:r>
            <a:endParaRPr lang="es-ES" sz="2000" b="1" dirty="0">
              <a:solidFill>
                <a:srgbClr val="C00000"/>
              </a:solidFill>
            </a:endParaRPr>
          </a:p>
        </p:txBody>
      </p:sp>
      <p:pic>
        <p:nvPicPr>
          <p:cNvPr id="8" name="7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32240" y="4437111"/>
            <a:ext cx="1944216" cy="2221961"/>
          </a:xfrm>
          <a:prstGeom prst="rect">
            <a:avLst/>
          </a:prstGeom>
          <a:ln w="50800">
            <a:solidFill>
              <a:schemeClr val="tx2">
                <a:lumMod val="75000"/>
              </a:schemeClr>
            </a:solidFill>
          </a:ln>
        </p:spPr>
      </p:pic>
      <p:sp>
        <p:nvSpPr>
          <p:cNvPr id="9" name="8 CuadroTexto"/>
          <p:cNvSpPr txBox="1"/>
          <p:nvPr/>
        </p:nvSpPr>
        <p:spPr>
          <a:xfrm>
            <a:off x="6300192" y="980728"/>
            <a:ext cx="2843808" cy="1080120"/>
          </a:xfrm>
          <a:prstGeom prst="rect">
            <a:avLst/>
          </a:prstGeom>
          <a:noFill/>
        </p:spPr>
        <p:txBody>
          <a:bodyPr wrap="square" rtlCol="0">
            <a:spAutoFit/>
          </a:bodyPr>
          <a:lstStyle/>
          <a:p>
            <a:pPr algn="ctr"/>
            <a:r>
              <a:rPr lang="es-ES" sz="3200" b="1" dirty="0" smtClean="0">
                <a:solidFill>
                  <a:srgbClr val="FF0000"/>
                </a:solidFill>
              </a:rPr>
              <a:t>FACTORES RIESGO</a:t>
            </a:r>
            <a:endParaRPr lang="es-ES" sz="3200" b="1" dirty="0">
              <a:solidFill>
                <a:srgbClr val="FF0000"/>
              </a:solidFill>
            </a:endParaRPr>
          </a:p>
        </p:txBody>
      </p:sp>
      <p:sp>
        <p:nvSpPr>
          <p:cNvPr id="10" name="1 Título"/>
          <p:cNvSpPr txBox="1">
            <a:spLocks/>
          </p:cNvSpPr>
          <p:nvPr/>
        </p:nvSpPr>
        <p:spPr>
          <a:xfrm>
            <a:off x="0" y="0"/>
            <a:ext cx="9144000" cy="620688"/>
          </a:xfrm>
          <a:prstGeom prst="rect">
            <a:avLst/>
          </a:prstGeom>
          <a:noFill/>
          <a:ln>
            <a:solidFill>
              <a:schemeClr val="tx2">
                <a:lumMod val="75000"/>
              </a:schemeClr>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8.-  </a:t>
            </a:r>
            <a:r>
              <a:rPr kumimoji="0" lang="es-ES" sz="2400" b="1" i="1" u="none" strike="noStrike" kern="1200" cap="none" spc="0" normalizeH="0" baseline="0" noProof="0" smtClean="0">
                <a:ln>
                  <a:noFill/>
                </a:ln>
                <a:solidFill>
                  <a:srgbClr val="C00000"/>
                </a:solidFill>
                <a:effectLst/>
                <a:uLnTx/>
                <a:uFillTx/>
                <a:latin typeface="+mj-lt"/>
                <a:ea typeface="+mj-ea"/>
                <a:cs typeface="+mj-cs"/>
              </a:rPr>
              <a:t>PREVENCIÓN DEL RIESGO CARDIOVASCULAR</a:t>
            </a:r>
            <a:endParaRPr kumimoji="0" lang="es-ES" sz="2400" b="1" i="1" u="none" strike="noStrike" kern="1200" cap="none" spc="0" normalizeH="0" baseline="0" noProof="0" dirty="0">
              <a:ln>
                <a:noFill/>
              </a:ln>
              <a:solidFill>
                <a:srgbClr val="C00000"/>
              </a:solidFill>
              <a:effectLst/>
              <a:uLnTx/>
              <a:uFillTx/>
              <a:latin typeface="+mj-lt"/>
              <a:ea typeface="+mj-ea"/>
              <a:cs typeface="+mj-cs"/>
            </a:endParaRPr>
          </a:p>
        </p:txBody>
      </p:sp>
    </p:spTree>
    <p:extLst>
      <p:ext uri="{BB962C8B-B14F-4D97-AF65-F5344CB8AC3E}">
        <p14:creationId xmlns="" xmlns:p14="http://schemas.microsoft.com/office/powerpoint/2010/main" val="21102556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Elipse"/>
          <p:cNvSpPr/>
          <p:nvPr/>
        </p:nvSpPr>
        <p:spPr>
          <a:xfrm>
            <a:off x="8460432" y="6237312"/>
            <a:ext cx="683568" cy="62068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3 CuadroTexto"/>
          <p:cNvSpPr txBox="1"/>
          <p:nvPr/>
        </p:nvSpPr>
        <p:spPr>
          <a:xfrm>
            <a:off x="0" y="1484784"/>
            <a:ext cx="9144000" cy="5168788"/>
          </a:xfrm>
          <a:prstGeom prst="rect">
            <a:avLst/>
          </a:prstGeom>
          <a:noFill/>
        </p:spPr>
        <p:txBody>
          <a:bodyPr wrap="square" rtlCol="0">
            <a:spAutoFit/>
          </a:bodyPr>
          <a:lstStyle/>
          <a:p>
            <a:pPr>
              <a:lnSpc>
                <a:spcPct val="120000"/>
              </a:lnSpc>
            </a:pPr>
            <a:r>
              <a:rPr lang="es-ES" sz="2400" b="1" dirty="0" smtClean="0">
                <a:solidFill>
                  <a:schemeClr val="tx2">
                    <a:lumMod val="75000"/>
                  </a:schemeClr>
                </a:solidFill>
              </a:rPr>
              <a:t>Pacientes con aceptable estado funcional y  escasa </a:t>
            </a:r>
            <a:r>
              <a:rPr lang="es-ES" sz="2400" b="1" dirty="0" err="1" smtClean="0">
                <a:solidFill>
                  <a:schemeClr val="tx2">
                    <a:lumMod val="75000"/>
                  </a:schemeClr>
                </a:solidFill>
              </a:rPr>
              <a:t>comorbilidad</a:t>
            </a:r>
            <a:r>
              <a:rPr lang="es-ES" sz="2400" b="1" dirty="0" smtClean="0">
                <a:solidFill>
                  <a:schemeClr val="tx2">
                    <a:lumMod val="75000"/>
                  </a:schemeClr>
                </a:solidFill>
              </a:rPr>
              <a:t>:</a:t>
            </a:r>
          </a:p>
          <a:p>
            <a:pPr>
              <a:lnSpc>
                <a:spcPct val="120000"/>
              </a:lnSpc>
            </a:pPr>
            <a:endParaRPr lang="es-ES" sz="1200" b="1" dirty="0" smtClean="0">
              <a:solidFill>
                <a:schemeClr val="tx2">
                  <a:lumMod val="75000"/>
                </a:schemeClr>
              </a:solidFill>
            </a:endParaRPr>
          </a:p>
          <a:p>
            <a:pPr>
              <a:lnSpc>
                <a:spcPct val="120000"/>
              </a:lnSpc>
            </a:pPr>
            <a:r>
              <a:rPr lang="es-ES" sz="2000" dirty="0" smtClean="0"/>
              <a:t>1.- Cambios en el estilo de vida dentro del plan terapéutico </a:t>
            </a:r>
            <a:r>
              <a:rPr lang="es-ES" sz="2000" b="1" dirty="0" smtClean="0">
                <a:solidFill>
                  <a:srgbClr val="C00000"/>
                </a:solidFill>
              </a:rPr>
              <a:t>(C)</a:t>
            </a:r>
          </a:p>
          <a:p>
            <a:pPr>
              <a:lnSpc>
                <a:spcPct val="120000"/>
              </a:lnSpc>
            </a:pPr>
            <a:r>
              <a:rPr lang="es-ES" sz="2000" dirty="0" smtClean="0"/>
              <a:t>2.- Objetivo principal de TA &lt;140/90 </a:t>
            </a:r>
            <a:r>
              <a:rPr lang="es-ES" sz="2000" b="1" dirty="0" smtClean="0">
                <a:solidFill>
                  <a:srgbClr val="C00000"/>
                </a:solidFill>
              </a:rPr>
              <a:t>(A).  </a:t>
            </a:r>
            <a:r>
              <a:rPr lang="es-ES" sz="2000" dirty="0" smtClean="0"/>
              <a:t>Evitar PAS &lt;120 mmHg y PAD &lt;80 mmHg</a:t>
            </a:r>
            <a:r>
              <a:rPr lang="es-ES" sz="2000" b="1" dirty="0" smtClean="0">
                <a:solidFill>
                  <a:srgbClr val="C00000"/>
                </a:solidFill>
              </a:rPr>
              <a:t> (C)</a:t>
            </a:r>
          </a:p>
          <a:p>
            <a:pPr>
              <a:lnSpc>
                <a:spcPct val="120000"/>
              </a:lnSpc>
            </a:pPr>
            <a:r>
              <a:rPr lang="es-ES" sz="2000" dirty="0" smtClean="0"/>
              <a:t>3.- Valorar siempre la presencia de ortostatismo antes de iniciar el tratamiento </a:t>
            </a:r>
            <a:r>
              <a:rPr lang="es-ES" sz="2000" b="1" dirty="0" smtClean="0">
                <a:solidFill>
                  <a:srgbClr val="C00000"/>
                </a:solidFill>
              </a:rPr>
              <a:t>(A)</a:t>
            </a:r>
          </a:p>
          <a:p>
            <a:pPr>
              <a:lnSpc>
                <a:spcPct val="120000"/>
              </a:lnSpc>
            </a:pPr>
            <a:r>
              <a:rPr lang="es-ES" sz="2000" dirty="0" smtClean="0"/>
              <a:t>4.- Tratamiento </a:t>
            </a:r>
            <a:r>
              <a:rPr lang="es-ES" sz="2000" dirty="0" err="1" smtClean="0"/>
              <a:t>antihipertensivo</a:t>
            </a:r>
            <a:r>
              <a:rPr lang="es-ES" sz="2000" dirty="0" smtClean="0"/>
              <a:t>: indicado en todos los casos si no se consigue alcanzar los objetivos con modificación del estilo de vida y siempre que se bien tolerado</a:t>
            </a:r>
            <a:r>
              <a:rPr lang="es-ES" sz="2000" b="1" dirty="0" smtClean="0">
                <a:solidFill>
                  <a:srgbClr val="C00000"/>
                </a:solidFill>
              </a:rPr>
              <a:t> (A)</a:t>
            </a:r>
          </a:p>
          <a:p>
            <a:pPr>
              <a:lnSpc>
                <a:spcPct val="120000"/>
              </a:lnSpc>
            </a:pPr>
            <a:r>
              <a:rPr lang="es-ES" sz="2000" dirty="0" smtClean="0"/>
              <a:t>5.- Objetivo de LDL-c: prevención primaria &lt;130 mg/dl, prevención secundaria &lt;100 mgr/dl (&lt; 70 mgr/dl en pacientes de alto riesgo </a:t>
            </a:r>
            <a:r>
              <a:rPr lang="es-ES" sz="2000" b="1" dirty="0" smtClean="0">
                <a:solidFill>
                  <a:srgbClr val="C00000"/>
                </a:solidFill>
              </a:rPr>
              <a:t>(A)</a:t>
            </a:r>
          </a:p>
          <a:p>
            <a:pPr>
              <a:lnSpc>
                <a:spcPct val="120000"/>
              </a:lnSpc>
            </a:pPr>
            <a:r>
              <a:rPr lang="es-ES" sz="2000" dirty="0" smtClean="0"/>
              <a:t>6.- Tratamiento con </a:t>
            </a:r>
            <a:r>
              <a:rPr lang="es-ES" sz="2000" dirty="0" err="1" smtClean="0"/>
              <a:t>estatinas</a:t>
            </a:r>
            <a:r>
              <a:rPr lang="es-ES" sz="2000" dirty="0" smtClean="0"/>
              <a:t> está indicado en los casos de prevención secundaria si la tolerancia es buena y no se consiguen modificaciones con el estilo de vida </a:t>
            </a:r>
            <a:r>
              <a:rPr lang="es-ES" sz="2000" b="1" dirty="0" smtClean="0">
                <a:solidFill>
                  <a:srgbClr val="C00000"/>
                </a:solidFill>
              </a:rPr>
              <a:t>(A)</a:t>
            </a:r>
          </a:p>
          <a:p>
            <a:pPr>
              <a:lnSpc>
                <a:spcPct val="120000"/>
              </a:lnSpc>
            </a:pPr>
            <a:r>
              <a:rPr lang="es-ES" sz="2000" dirty="0" smtClean="0"/>
              <a:t>7.- La antiagregacion con AAS a dosis bajas (75-100 mg/</a:t>
            </a:r>
            <a:r>
              <a:rPr lang="es-ES" sz="2000" dirty="0" err="1" smtClean="0"/>
              <a:t>dia</a:t>
            </a:r>
            <a:r>
              <a:rPr lang="es-ES" sz="2000" dirty="0" smtClean="0"/>
              <a:t>) esta indicada en los casos de prevención secundaria siempre que el riesgo hemorrágico no sea elevado </a:t>
            </a:r>
            <a:r>
              <a:rPr lang="es-ES" sz="2000" b="1" dirty="0" smtClean="0">
                <a:solidFill>
                  <a:srgbClr val="C00000"/>
                </a:solidFill>
              </a:rPr>
              <a:t>(A)</a:t>
            </a:r>
          </a:p>
          <a:p>
            <a:endParaRPr lang="es-ES" dirty="0"/>
          </a:p>
        </p:txBody>
      </p:sp>
      <p:sp>
        <p:nvSpPr>
          <p:cNvPr id="5" name="4 CuadroTexto"/>
          <p:cNvSpPr txBox="1"/>
          <p:nvPr/>
        </p:nvSpPr>
        <p:spPr>
          <a:xfrm>
            <a:off x="179512" y="6381328"/>
            <a:ext cx="8136904" cy="400110"/>
          </a:xfrm>
          <a:prstGeom prst="rect">
            <a:avLst/>
          </a:prstGeom>
          <a:noFill/>
          <a:ln w="38100">
            <a:solidFill>
              <a:srgbClr val="C00000"/>
            </a:solidFill>
          </a:ln>
        </p:spPr>
        <p:txBody>
          <a:bodyPr wrap="square" rtlCol="0">
            <a:spAutoFit/>
          </a:bodyPr>
          <a:lstStyle/>
          <a:p>
            <a:r>
              <a:rPr lang="es-ES" sz="2000" b="1" i="1" dirty="0" smtClean="0">
                <a:solidFill>
                  <a:schemeClr val="tx2">
                    <a:lumMod val="75000"/>
                  </a:schemeClr>
                </a:solidFill>
              </a:rPr>
              <a:t>Paciente mayor con </a:t>
            </a:r>
            <a:r>
              <a:rPr lang="es-ES" sz="2000" b="1" i="1" dirty="0" err="1" smtClean="0">
                <a:solidFill>
                  <a:schemeClr val="tx2">
                    <a:lumMod val="75000"/>
                  </a:schemeClr>
                </a:solidFill>
              </a:rPr>
              <a:t>comorbilidad</a:t>
            </a:r>
            <a:r>
              <a:rPr lang="es-ES" sz="2000" b="1" i="1" dirty="0" smtClean="0">
                <a:solidFill>
                  <a:schemeClr val="tx2">
                    <a:lumMod val="75000"/>
                  </a:schemeClr>
                </a:solidFill>
              </a:rPr>
              <a:t> elevada y mal estado funcional/cognitivo</a:t>
            </a:r>
            <a:endParaRPr lang="es-ES" sz="2000" b="1" i="1" dirty="0">
              <a:solidFill>
                <a:schemeClr val="tx2">
                  <a:lumMod val="75000"/>
                </a:schemeClr>
              </a:solidFill>
            </a:endParaRPr>
          </a:p>
        </p:txBody>
      </p:sp>
      <p:sp>
        <p:nvSpPr>
          <p:cNvPr id="6" name="5 Rectángulo"/>
          <p:cNvSpPr/>
          <p:nvPr/>
        </p:nvSpPr>
        <p:spPr>
          <a:xfrm>
            <a:off x="0" y="836712"/>
            <a:ext cx="9144000" cy="6021288"/>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CuadroTexto"/>
          <p:cNvSpPr txBox="1"/>
          <p:nvPr/>
        </p:nvSpPr>
        <p:spPr>
          <a:xfrm>
            <a:off x="8532440" y="6093297"/>
            <a:ext cx="611560" cy="830997"/>
          </a:xfrm>
          <a:prstGeom prst="rect">
            <a:avLst/>
          </a:prstGeom>
          <a:noFill/>
        </p:spPr>
        <p:txBody>
          <a:bodyPr wrap="square" rtlCol="0">
            <a:spAutoFit/>
          </a:bodyPr>
          <a:lstStyle/>
          <a:p>
            <a:r>
              <a:rPr lang="es-ES" sz="4800" dirty="0" smtClean="0">
                <a:solidFill>
                  <a:srgbClr val="FF0000"/>
                </a:solidFill>
              </a:rPr>
              <a:t>?</a:t>
            </a:r>
            <a:endParaRPr lang="es-ES" sz="4800" dirty="0">
              <a:solidFill>
                <a:srgbClr val="FF0000"/>
              </a:solidFill>
            </a:endParaRPr>
          </a:p>
        </p:txBody>
      </p:sp>
      <p:pic>
        <p:nvPicPr>
          <p:cNvPr id="11" name="10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620688"/>
            <a:ext cx="1166813" cy="976313"/>
          </a:xfrm>
          <a:prstGeom prst="rect">
            <a:avLst/>
          </a:prstGeom>
        </p:spPr>
      </p:pic>
      <p:pic>
        <p:nvPicPr>
          <p:cNvPr id="13" name="12 Imagen"/>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740352" y="548680"/>
            <a:ext cx="1403648" cy="1051381"/>
          </a:xfrm>
          <a:prstGeom prst="rect">
            <a:avLst/>
          </a:prstGeom>
        </p:spPr>
      </p:pic>
      <p:sp>
        <p:nvSpPr>
          <p:cNvPr id="1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8.-  </a:t>
            </a:r>
            <a:r>
              <a:rPr lang="es-ES" sz="2400" b="1" i="1" dirty="0" smtClean="0">
                <a:solidFill>
                  <a:srgbClr val="C00000"/>
                </a:solidFill>
              </a:rPr>
              <a:t>PREVENCIÓN DEL RIESGO CARDIOVASCULAR</a:t>
            </a:r>
            <a:endParaRPr lang="es-ES" sz="2400" b="1" i="1" dirty="0">
              <a:solidFill>
                <a:srgbClr val="C00000"/>
              </a:solidFill>
            </a:endParaRPr>
          </a:p>
        </p:txBody>
      </p:sp>
    </p:spTree>
    <p:extLst>
      <p:ext uri="{BB962C8B-B14F-4D97-AF65-F5344CB8AC3E}">
        <p14:creationId xmlns="" xmlns:p14="http://schemas.microsoft.com/office/powerpoint/2010/main" val="6660416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51520" y="2564904"/>
            <a:ext cx="2808312" cy="923330"/>
          </a:xfrm>
          <a:prstGeom prst="rect">
            <a:avLst/>
          </a:prstGeom>
          <a:noFill/>
        </p:spPr>
        <p:txBody>
          <a:bodyPr wrap="square" rtlCol="0">
            <a:spAutoFit/>
          </a:bodyPr>
          <a:lstStyle/>
          <a:p>
            <a:pPr>
              <a:buFont typeface="Arial" pitchFamily="34" charset="0"/>
              <a:buChar char="•"/>
            </a:pPr>
            <a:r>
              <a:rPr lang="es-ES" b="1" dirty="0" smtClean="0">
                <a:solidFill>
                  <a:schemeClr val="tx2">
                    <a:lumMod val="75000"/>
                  </a:schemeClr>
                </a:solidFill>
              </a:rPr>
              <a:t>Esperanza de vida &gt; 5 años</a:t>
            </a:r>
            <a:endParaRPr lang="es-ES" b="1" dirty="0">
              <a:solidFill>
                <a:schemeClr val="tx2">
                  <a:lumMod val="75000"/>
                </a:schemeClr>
              </a:solidFill>
            </a:endParaRPr>
          </a:p>
          <a:p>
            <a:pPr>
              <a:buFont typeface="Arial" pitchFamily="34" charset="0"/>
              <a:buChar char="•"/>
            </a:pPr>
            <a:r>
              <a:rPr lang="es-ES" b="1" dirty="0" smtClean="0">
                <a:solidFill>
                  <a:schemeClr val="tx2">
                    <a:lumMod val="75000"/>
                  </a:schemeClr>
                </a:solidFill>
              </a:rPr>
              <a:t>Buena capacidad funcional</a:t>
            </a:r>
          </a:p>
          <a:p>
            <a:pPr>
              <a:buFont typeface="Arial" pitchFamily="34" charset="0"/>
              <a:buChar char="•"/>
            </a:pPr>
            <a:r>
              <a:rPr lang="es-ES" b="1" dirty="0" smtClean="0">
                <a:solidFill>
                  <a:schemeClr val="tx2">
                    <a:lumMod val="75000"/>
                  </a:schemeClr>
                </a:solidFill>
              </a:rPr>
              <a:t>Comorbilidad limitada</a:t>
            </a:r>
            <a:endParaRPr lang="es-ES" b="1" dirty="0">
              <a:solidFill>
                <a:schemeClr val="tx2">
                  <a:lumMod val="75000"/>
                </a:schemeClr>
              </a:solidFill>
            </a:endParaRPr>
          </a:p>
        </p:txBody>
      </p:sp>
      <p:sp>
        <p:nvSpPr>
          <p:cNvPr id="5" name="4 CuadroTexto"/>
          <p:cNvSpPr txBox="1"/>
          <p:nvPr/>
        </p:nvSpPr>
        <p:spPr>
          <a:xfrm>
            <a:off x="4283968" y="2636912"/>
            <a:ext cx="2520280" cy="1200329"/>
          </a:xfrm>
          <a:prstGeom prst="rect">
            <a:avLst/>
          </a:prstGeom>
          <a:noFill/>
        </p:spPr>
        <p:txBody>
          <a:bodyPr wrap="square" rtlCol="0">
            <a:spAutoFit/>
          </a:bodyPr>
          <a:lstStyle/>
          <a:p>
            <a:pPr>
              <a:buFont typeface="Arial" pitchFamily="34" charset="0"/>
              <a:buChar char="•"/>
            </a:pPr>
            <a:r>
              <a:rPr lang="es-ES" b="1" dirty="0" smtClean="0">
                <a:solidFill>
                  <a:schemeClr val="tx2">
                    <a:lumMod val="75000"/>
                  </a:schemeClr>
                </a:solidFill>
              </a:rPr>
              <a:t>Esperanza vida limitada</a:t>
            </a:r>
          </a:p>
          <a:p>
            <a:pPr>
              <a:buFont typeface="Arial" pitchFamily="34" charset="0"/>
              <a:buChar char="•"/>
            </a:pPr>
            <a:r>
              <a:rPr lang="es-ES" b="1" dirty="0" smtClean="0">
                <a:solidFill>
                  <a:schemeClr val="tx2">
                    <a:lumMod val="75000"/>
                  </a:schemeClr>
                </a:solidFill>
              </a:rPr>
              <a:t>Incapacidad funcional</a:t>
            </a:r>
          </a:p>
          <a:p>
            <a:pPr>
              <a:buFont typeface="Arial" pitchFamily="34" charset="0"/>
              <a:buChar char="•"/>
            </a:pPr>
            <a:r>
              <a:rPr lang="es-ES" b="1" dirty="0" smtClean="0">
                <a:solidFill>
                  <a:schemeClr val="tx2">
                    <a:lumMod val="75000"/>
                  </a:schemeClr>
                </a:solidFill>
              </a:rPr>
              <a:t>Comorbilidad severa</a:t>
            </a:r>
            <a:endParaRPr lang="es-ES" b="1" dirty="0">
              <a:solidFill>
                <a:schemeClr val="tx2">
                  <a:lumMod val="75000"/>
                </a:schemeClr>
              </a:solidFill>
            </a:endParaRPr>
          </a:p>
          <a:p>
            <a:endParaRPr lang="es-ES" b="1" dirty="0">
              <a:solidFill>
                <a:schemeClr val="tx2">
                  <a:lumMod val="75000"/>
                </a:schemeClr>
              </a:solidFill>
            </a:endParaRPr>
          </a:p>
        </p:txBody>
      </p:sp>
      <p:sp>
        <p:nvSpPr>
          <p:cNvPr id="6" name="5 Rectángulo"/>
          <p:cNvSpPr/>
          <p:nvPr/>
        </p:nvSpPr>
        <p:spPr>
          <a:xfrm>
            <a:off x="323528" y="2564904"/>
            <a:ext cx="2808312" cy="9361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Rectángulo"/>
          <p:cNvSpPr/>
          <p:nvPr/>
        </p:nvSpPr>
        <p:spPr>
          <a:xfrm>
            <a:off x="4211960" y="2564904"/>
            <a:ext cx="2684246" cy="10081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CuadroTexto"/>
          <p:cNvSpPr txBox="1"/>
          <p:nvPr/>
        </p:nvSpPr>
        <p:spPr>
          <a:xfrm>
            <a:off x="539552" y="4077072"/>
            <a:ext cx="1872208" cy="400110"/>
          </a:xfrm>
          <a:prstGeom prst="rect">
            <a:avLst/>
          </a:prstGeom>
          <a:noFill/>
        </p:spPr>
        <p:txBody>
          <a:bodyPr wrap="square" rtlCol="0">
            <a:spAutoFit/>
          </a:bodyPr>
          <a:lstStyle/>
          <a:p>
            <a:r>
              <a:rPr lang="es-ES" sz="2000" b="1" dirty="0" smtClean="0">
                <a:solidFill>
                  <a:schemeClr val="tx2">
                    <a:lumMod val="75000"/>
                  </a:schemeClr>
                </a:solidFill>
              </a:rPr>
              <a:t>HbA1c: 7-7,5%</a:t>
            </a:r>
            <a:endParaRPr lang="es-ES" sz="2000" b="1" dirty="0">
              <a:solidFill>
                <a:schemeClr val="tx2">
                  <a:lumMod val="75000"/>
                </a:schemeClr>
              </a:solidFill>
            </a:endParaRPr>
          </a:p>
        </p:txBody>
      </p:sp>
      <p:sp>
        <p:nvSpPr>
          <p:cNvPr id="9" name="8 CuadroTexto"/>
          <p:cNvSpPr txBox="1"/>
          <p:nvPr/>
        </p:nvSpPr>
        <p:spPr>
          <a:xfrm>
            <a:off x="4572000" y="4077072"/>
            <a:ext cx="2160240" cy="400110"/>
          </a:xfrm>
          <a:prstGeom prst="rect">
            <a:avLst/>
          </a:prstGeom>
          <a:noFill/>
        </p:spPr>
        <p:txBody>
          <a:bodyPr wrap="square" rtlCol="0">
            <a:spAutoFit/>
          </a:bodyPr>
          <a:lstStyle/>
          <a:p>
            <a:r>
              <a:rPr lang="es-ES" sz="2000" b="1" dirty="0" smtClean="0">
                <a:solidFill>
                  <a:schemeClr val="tx2">
                    <a:lumMod val="75000"/>
                  </a:schemeClr>
                </a:solidFill>
              </a:rPr>
              <a:t>HbA1c: 7,6-8,5%</a:t>
            </a:r>
            <a:endParaRPr lang="es-ES" sz="2000" b="1" dirty="0">
              <a:solidFill>
                <a:schemeClr val="tx2">
                  <a:lumMod val="75000"/>
                </a:schemeClr>
              </a:solidFill>
            </a:endParaRPr>
          </a:p>
        </p:txBody>
      </p:sp>
      <p:sp>
        <p:nvSpPr>
          <p:cNvPr id="10" name="9 Rectángulo"/>
          <p:cNvSpPr/>
          <p:nvPr/>
        </p:nvSpPr>
        <p:spPr>
          <a:xfrm>
            <a:off x="539552" y="4077072"/>
            <a:ext cx="2016224" cy="4540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10 Flecha abajo"/>
          <p:cNvSpPr/>
          <p:nvPr/>
        </p:nvSpPr>
        <p:spPr>
          <a:xfrm>
            <a:off x="1331640" y="3501008"/>
            <a:ext cx="360040" cy="50589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Rectángulo"/>
          <p:cNvSpPr/>
          <p:nvPr/>
        </p:nvSpPr>
        <p:spPr>
          <a:xfrm>
            <a:off x="4572000" y="4077072"/>
            <a:ext cx="2016224" cy="50222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dirty="0">
              <a:solidFill>
                <a:schemeClr val="tx2">
                  <a:lumMod val="75000"/>
                </a:schemeClr>
              </a:solidFill>
            </a:endParaRPr>
          </a:p>
        </p:txBody>
      </p:sp>
      <p:sp>
        <p:nvSpPr>
          <p:cNvPr id="13" name="12 Flecha abajo"/>
          <p:cNvSpPr/>
          <p:nvPr/>
        </p:nvSpPr>
        <p:spPr>
          <a:xfrm>
            <a:off x="5436096" y="3573016"/>
            <a:ext cx="360040" cy="50589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13 CuadroTexto"/>
          <p:cNvSpPr txBox="1"/>
          <p:nvPr/>
        </p:nvSpPr>
        <p:spPr>
          <a:xfrm>
            <a:off x="611560" y="4581128"/>
            <a:ext cx="7530506" cy="369332"/>
          </a:xfrm>
          <a:prstGeom prst="rect">
            <a:avLst/>
          </a:prstGeom>
          <a:noFill/>
        </p:spPr>
        <p:txBody>
          <a:bodyPr wrap="square" rtlCol="0">
            <a:spAutoFit/>
          </a:bodyPr>
          <a:lstStyle/>
          <a:p>
            <a:r>
              <a:rPr lang="es-ES" b="1" dirty="0" smtClean="0">
                <a:solidFill>
                  <a:schemeClr val="tx2">
                    <a:lumMod val="75000"/>
                  </a:schemeClr>
                </a:solidFill>
              </a:rPr>
              <a:t>2) Considerar las preferencias del paciente y/o cuidador</a:t>
            </a:r>
            <a:endParaRPr lang="es-ES" b="1" dirty="0">
              <a:solidFill>
                <a:schemeClr val="tx2">
                  <a:lumMod val="75000"/>
                </a:schemeClr>
              </a:solidFill>
            </a:endParaRPr>
          </a:p>
        </p:txBody>
      </p:sp>
      <p:sp>
        <p:nvSpPr>
          <p:cNvPr id="15" name="14 CuadroTexto"/>
          <p:cNvSpPr txBox="1"/>
          <p:nvPr/>
        </p:nvSpPr>
        <p:spPr>
          <a:xfrm>
            <a:off x="755576" y="1628800"/>
            <a:ext cx="6084676" cy="400110"/>
          </a:xfrm>
          <a:prstGeom prst="rect">
            <a:avLst/>
          </a:prstGeom>
          <a:noFill/>
        </p:spPr>
        <p:txBody>
          <a:bodyPr wrap="square" rtlCol="0">
            <a:spAutoFit/>
          </a:bodyPr>
          <a:lstStyle/>
          <a:p>
            <a:r>
              <a:rPr lang="es-ES" sz="2000" b="1" dirty="0" smtClean="0">
                <a:solidFill>
                  <a:schemeClr val="tx2">
                    <a:lumMod val="75000"/>
                  </a:schemeClr>
                </a:solidFill>
              </a:rPr>
              <a:t>1) Establecer un objetivo terapéutico</a:t>
            </a:r>
            <a:endParaRPr lang="es-ES" sz="2000" b="1" dirty="0">
              <a:solidFill>
                <a:schemeClr val="tx2">
                  <a:lumMod val="75000"/>
                </a:schemeClr>
              </a:solidFill>
            </a:endParaRPr>
          </a:p>
        </p:txBody>
      </p:sp>
      <p:sp>
        <p:nvSpPr>
          <p:cNvPr id="16" name="15 CuadroTexto"/>
          <p:cNvSpPr txBox="1"/>
          <p:nvPr/>
        </p:nvSpPr>
        <p:spPr>
          <a:xfrm>
            <a:off x="611560" y="5445224"/>
            <a:ext cx="7962554" cy="400110"/>
          </a:xfrm>
          <a:prstGeom prst="rect">
            <a:avLst/>
          </a:prstGeom>
          <a:noFill/>
        </p:spPr>
        <p:txBody>
          <a:bodyPr wrap="square" rtlCol="0">
            <a:spAutoFit/>
          </a:bodyPr>
          <a:lstStyle/>
          <a:p>
            <a:r>
              <a:rPr lang="es-ES" sz="2000" b="1" dirty="0" smtClean="0">
                <a:solidFill>
                  <a:schemeClr val="tx2">
                    <a:lumMod val="75000"/>
                  </a:schemeClr>
                </a:solidFill>
              </a:rPr>
              <a:t>3)Elegir la pauta terapéutica individualizada </a:t>
            </a:r>
            <a:r>
              <a:rPr lang="es-ES" sz="1600" b="1" i="1" dirty="0" smtClean="0">
                <a:solidFill>
                  <a:schemeClr val="tx2">
                    <a:lumMod val="75000"/>
                  </a:schemeClr>
                </a:solidFill>
              </a:rPr>
              <a:t>( incluida dieta/ejercicio)</a:t>
            </a:r>
            <a:endParaRPr lang="es-ES" sz="1600" b="1" i="1" dirty="0">
              <a:solidFill>
                <a:schemeClr val="tx2">
                  <a:lumMod val="75000"/>
                </a:schemeClr>
              </a:solidFill>
            </a:endParaRPr>
          </a:p>
        </p:txBody>
      </p:sp>
      <p:sp>
        <p:nvSpPr>
          <p:cNvPr id="17" name="16 CuadroTexto"/>
          <p:cNvSpPr txBox="1"/>
          <p:nvPr/>
        </p:nvSpPr>
        <p:spPr>
          <a:xfrm>
            <a:off x="611560" y="6396335"/>
            <a:ext cx="7962554" cy="400110"/>
          </a:xfrm>
          <a:prstGeom prst="rect">
            <a:avLst/>
          </a:prstGeom>
          <a:noFill/>
        </p:spPr>
        <p:txBody>
          <a:bodyPr wrap="square" rtlCol="0">
            <a:spAutoFit/>
          </a:bodyPr>
          <a:lstStyle/>
          <a:p>
            <a:r>
              <a:rPr lang="es-ES" sz="2000" b="1" dirty="0" smtClean="0">
                <a:solidFill>
                  <a:schemeClr val="tx2">
                    <a:lumMod val="75000"/>
                  </a:schemeClr>
                </a:solidFill>
              </a:rPr>
              <a:t>4) Abordar integralmente los factores de riesgo vascular</a:t>
            </a:r>
            <a:endParaRPr lang="es-ES" sz="2000" b="1" dirty="0">
              <a:solidFill>
                <a:schemeClr val="tx2">
                  <a:lumMod val="75000"/>
                </a:schemeClr>
              </a:solidFill>
            </a:endParaRPr>
          </a:p>
        </p:txBody>
      </p:sp>
      <p:sp>
        <p:nvSpPr>
          <p:cNvPr id="18" name="17 Flecha abajo"/>
          <p:cNvSpPr/>
          <p:nvPr/>
        </p:nvSpPr>
        <p:spPr>
          <a:xfrm>
            <a:off x="3419872" y="2132856"/>
            <a:ext cx="504056" cy="2490663"/>
          </a:xfrm>
          <a:prstGeom prst="downArrow">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Flecha abajo"/>
          <p:cNvSpPr/>
          <p:nvPr/>
        </p:nvSpPr>
        <p:spPr>
          <a:xfrm>
            <a:off x="3491880" y="5013176"/>
            <a:ext cx="360040" cy="516830"/>
          </a:xfrm>
          <a:prstGeom prst="downArrow">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Flecha abajo"/>
          <p:cNvSpPr/>
          <p:nvPr/>
        </p:nvSpPr>
        <p:spPr>
          <a:xfrm>
            <a:off x="3491880" y="5949280"/>
            <a:ext cx="360040" cy="516830"/>
          </a:xfrm>
          <a:prstGeom prst="downArrow">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1" name="20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092280" y="980728"/>
            <a:ext cx="1820006" cy="1820006"/>
          </a:xfrm>
          <a:prstGeom prst="rect">
            <a:avLst/>
          </a:prstGeom>
        </p:spPr>
      </p:pic>
      <p:sp>
        <p:nvSpPr>
          <p:cNvPr id="22" name="1 Título"/>
          <p:cNvSpPr>
            <a:spLocks noGrp="1"/>
          </p:cNvSpPr>
          <p:nvPr>
            <p:ph type="title"/>
          </p:nvPr>
        </p:nvSpPr>
        <p:spPr>
          <a:xfrm>
            <a:off x="0" y="0"/>
            <a:ext cx="9144000" cy="77809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8.-  </a:t>
            </a:r>
            <a:r>
              <a:rPr lang="es-ES" sz="2400" b="1" i="1" dirty="0" smtClean="0">
                <a:solidFill>
                  <a:srgbClr val="C00000"/>
                </a:solidFill>
              </a:rPr>
              <a:t>PREVENCIÓN DEL RIESGO CARDIOVASCULAR</a:t>
            </a:r>
            <a:endParaRPr lang="es-ES" sz="2400" b="1" i="1" dirty="0">
              <a:solidFill>
                <a:srgbClr val="C00000"/>
              </a:solidFill>
            </a:endParaRPr>
          </a:p>
        </p:txBody>
      </p:sp>
    </p:spTree>
    <p:extLst>
      <p:ext uri="{BB962C8B-B14F-4D97-AF65-F5344CB8AC3E}">
        <p14:creationId xmlns="" xmlns:p14="http://schemas.microsoft.com/office/powerpoint/2010/main" val="2716245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74638"/>
            <a:ext cx="8784976" cy="1143000"/>
          </a:xfrm>
          <a:noFill/>
          <a:ln>
            <a:solidFill>
              <a:schemeClr val="tx2">
                <a:lumMod val="75000"/>
              </a:schemeClr>
            </a:solidFill>
          </a:ln>
        </p:spPr>
        <p:txBody>
          <a:bodyPr>
            <a:normAutofit/>
          </a:bodyPr>
          <a:lstStyle/>
          <a:p>
            <a:r>
              <a:rPr lang="es-ES" sz="2400" b="1" dirty="0">
                <a:solidFill>
                  <a:schemeClr val="tx2">
                    <a:lumMod val="75000"/>
                  </a:schemeClr>
                </a:solidFill>
              </a:rPr>
              <a:t>ENVEJECIMIENTO ACTIVO Y SALUDABLE</a:t>
            </a:r>
            <a:br>
              <a:rPr lang="es-ES" sz="2400" b="1" dirty="0">
                <a:solidFill>
                  <a:schemeClr val="tx2">
                    <a:lumMod val="75000"/>
                  </a:schemeClr>
                </a:solidFill>
              </a:rPr>
            </a:br>
            <a:r>
              <a:rPr lang="es-ES" sz="2400" b="1" dirty="0">
                <a:solidFill>
                  <a:schemeClr val="tx2">
                    <a:lumMod val="75000"/>
                  </a:schemeClr>
                </a:solidFill>
              </a:rPr>
              <a:t>Programa de Promoción de la Salud y Prevención de la Dependencia</a:t>
            </a:r>
            <a:endParaRPr lang="es-ES" sz="2400" dirty="0">
              <a:solidFill>
                <a:schemeClr val="tx2">
                  <a:lumMod val="75000"/>
                </a:schemeClr>
              </a:solidFill>
            </a:endParaRPr>
          </a:p>
        </p:txBody>
      </p:sp>
      <p:sp>
        <p:nvSpPr>
          <p:cNvPr id="3" name="2 Marcador de contenido"/>
          <p:cNvSpPr>
            <a:spLocks noGrp="1"/>
          </p:cNvSpPr>
          <p:nvPr>
            <p:ph idx="1"/>
          </p:nvPr>
        </p:nvSpPr>
        <p:spPr>
          <a:xfrm>
            <a:off x="179512" y="1628800"/>
            <a:ext cx="8964488" cy="5229200"/>
          </a:xfrm>
        </p:spPr>
        <p:txBody>
          <a:bodyPr>
            <a:noAutofit/>
          </a:bodyPr>
          <a:lstStyle/>
          <a:p>
            <a:pPr lvl="0">
              <a:lnSpc>
                <a:spcPct val="125000"/>
              </a:lnSpc>
              <a:buClr>
                <a:srgbClr val="C00000"/>
              </a:buClr>
              <a:buFont typeface="+mj-lt"/>
              <a:buAutoNum type="arabicParenR"/>
            </a:pPr>
            <a:r>
              <a:rPr lang="es-ES" sz="1600" dirty="0" smtClean="0"/>
              <a:t>ENVEJECIMIENTO ACTIVO:</a:t>
            </a:r>
          </a:p>
          <a:p>
            <a:pPr marL="800100" lvl="1" indent="-342900">
              <a:lnSpc>
                <a:spcPct val="125000"/>
              </a:lnSpc>
              <a:buClr>
                <a:srgbClr val="C00000"/>
              </a:buClr>
              <a:buFont typeface="+mj-lt"/>
              <a:buAutoNum type="alphaLcParenR"/>
            </a:pPr>
            <a:r>
              <a:rPr lang="es-ES" sz="1600" dirty="0" smtClean="0"/>
              <a:t>ALIMENTACIÓN-NUTRICIÓN E HIDRATACIÓN</a:t>
            </a:r>
          </a:p>
          <a:p>
            <a:pPr marL="800100" lvl="1" indent="-342900">
              <a:lnSpc>
                <a:spcPct val="125000"/>
              </a:lnSpc>
              <a:buClr>
                <a:srgbClr val="C00000"/>
              </a:buClr>
              <a:buFont typeface="+mj-lt"/>
              <a:buAutoNum type="alphaLcParenR"/>
            </a:pPr>
            <a:r>
              <a:rPr lang="es-ES" sz="1600" dirty="0" smtClean="0"/>
              <a:t>ACTIVIDAD  Y EJERCICIO FÍSICO</a:t>
            </a:r>
          </a:p>
          <a:p>
            <a:pPr marL="800100" lvl="1" indent="-342900">
              <a:lnSpc>
                <a:spcPct val="125000"/>
              </a:lnSpc>
              <a:buClr>
                <a:srgbClr val="C00000"/>
              </a:buClr>
              <a:buFont typeface="+mj-lt"/>
              <a:buAutoNum type="alphaLcParenR"/>
            </a:pPr>
            <a:r>
              <a:rPr lang="es-ES" sz="1600" dirty="0" smtClean="0"/>
              <a:t>ACTIVIDAD MENTAL</a:t>
            </a:r>
          </a:p>
          <a:p>
            <a:pPr lvl="0">
              <a:lnSpc>
                <a:spcPct val="125000"/>
              </a:lnSpc>
              <a:buClr>
                <a:srgbClr val="C00000"/>
              </a:buClr>
              <a:buFont typeface="+mj-lt"/>
              <a:buAutoNum type="arabicParenR"/>
            </a:pPr>
            <a:r>
              <a:rPr lang="es-ES" sz="1600" dirty="0" smtClean="0"/>
              <a:t>BIENESTAR PSICOSOCIAL:</a:t>
            </a:r>
          </a:p>
          <a:p>
            <a:pPr marL="800100" lvl="1" indent="-342900">
              <a:lnSpc>
                <a:spcPct val="125000"/>
              </a:lnSpc>
              <a:buClr>
                <a:srgbClr val="C00000"/>
              </a:buClr>
              <a:buFont typeface="+mj-lt"/>
              <a:buAutoNum type="alphaLcParenR"/>
            </a:pPr>
            <a:r>
              <a:rPr lang="es-ES" sz="1600" dirty="0" smtClean="0"/>
              <a:t>ESTADO DE ÁNIMO Y AFECTIVO</a:t>
            </a:r>
          </a:p>
          <a:p>
            <a:pPr marL="800100" lvl="1" indent="-342900">
              <a:lnSpc>
                <a:spcPct val="125000"/>
              </a:lnSpc>
              <a:buClr>
                <a:srgbClr val="C00000"/>
              </a:buClr>
              <a:buFont typeface="+mj-lt"/>
              <a:buAutoNum type="alphaLcParenR"/>
            </a:pPr>
            <a:r>
              <a:rPr lang="es-ES" sz="1600" dirty="0" smtClean="0"/>
              <a:t>ACTIVIDAD SOCIAL</a:t>
            </a:r>
          </a:p>
          <a:p>
            <a:pPr marL="800100" lvl="1" indent="-342900">
              <a:lnSpc>
                <a:spcPct val="125000"/>
              </a:lnSpc>
              <a:buClr>
                <a:srgbClr val="C00000"/>
              </a:buClr>
              <a:buFont typeface="+mj-lt"/>
              <a:buAutoNum type="alphaLcParenR"/>
            </a:pPr>
            <a:r>
              <a:rPr lang="es-ES" sz="1600" dirty="0" smtClean="0"/>
              <a:t>PREVENCIÓN DE LA SOLEDAD</a:t>
            </a:r>
          </a:p>
          <a:p>
            <a:pPr marL="800100" lvl="1" indent="-342900">
              <a:lnSpc>
                <a:spcPct val="125000"/>
              </a:lnSpc>
              <a:buClr>
                <a:srgbClr val="C00000"/>
              </a:buClr>
              <a:buFont typeface="+mj-lt"/>
              <a:buAutoNum type="alphaLcParenR"/>
            </a:pPr>
            <a:r>
              <a:rPr lang="es-ES" sz="1600" dirty="0" smtClean="0"/>
              <a:t>RELACIÓN CON LA FAMILIA Y EL ENTORNO</a:t>
            </a:r>
          </a:p>
          <a:p>
            <a:pPr marL="800100" lvl="1" indent="-342900">
              <a:lnSpc>
                <a:spcPct val="125000"/>
              </a:lnSpc>
              <a:buClr>
                <a:srgbClr val="C00000"/>
              </a:buClr>
              <a:buFont typeface="+mj-lt"/>
              <a:buAutoNum type="alphaLcParenR"/>
            </a:pPr>
            <a:r>
              <a:rPr lang="es-ES" sz="1600" dirty="0" smtClean="0"/>
              <a:t>RELACIÓN Y SEXUALIDAD</a:t>
            </a:r>
          </a:p>
          <a:p>
            <a:pPr lvl="0">
              <a:lnSpc>
                <a:spcPct val="125000"/>
              </a:lnSpc>
              <a:buClr>
                <a:srgbClr val="C00000"/>
              </a:buClr>
              <a:buFont typeface="+mj-lt"/>
              <a:buAutoNum type="arabicParenR"/>
            </a:pPr>
            <a:r>
              <a:rPr lang="es-ES" sz="1600" dirty="0" smtClean="0"/>
              <a:t>PROMOCIÓN DEL BUEN TRATO</a:t>
            </a:r>
          </a:p>
          <a:p>
            <a:pPr lvl="0">
              <a:lnSpc>
                <a:spcPct val="125000"/>
              </a:lnSpc>
              <a:buClr>
                <a:srgbClr val="C00000"/>
              </a:buClr>
              <a:buFont typeface="+mj-lt"/>
              <a:buAutoNum type="arabicParenR"/>
            </a:pPr>
            <a:r>
              <a:rPr lang="es-ES" sz="1600" dirty="0" smtClean="0"/>
              <a:t>SALUD BUCODENTAL</a:t>
            </a:r>
          </a:p>
          <a:p>
            <a:pPr lvl="0">
              <a:lnSpc>
                <a:spcPct val="125000"/>
              </a:lnSpc>
              <a:buClr>
                <a:srgbClr val="C00000"/>
              </a:buClr>
              <a:buFont typeface="+mj-lt"/>
              <a:buAutoNum type="arabicParenR"/>
            </a:pPr>
            <a:r>
              <a:rPr lang="es-ES" sz="1600" dirty="0" smtClean="0"/>
              <a:t>SUEÑO Y DESCANSO</a:t>
            </a:r>
          </a:p>
          <a:p>
            <a:pPr>
              <a:lnSpc>
                <a:spcPct val="125000"/>
              </a:lnSpc>
              <a:buClr>
                <a:srgbClr val="C00000"/>
              </a:buClr>
              <a:buFont typeface="+mj-lt"/>
              <a:buAutoNum type="arabicParenR"/>
            </a:pPr>
            <a:r>
              <a:rPr lang="es-ES" sz="1600" dirty="0" smtClean="0"/>
              <a:t>CUIDAR LOS SENTIDOS: VISTA, OÍDO, GUSTO, OLFATO</a:t>
            </a: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a:t>
            </a:fld>
            <a:endParaRPr lang="es-ES"/>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marL="457200" indent="-457200">
              <a:lnSpc>
                <a:spcPct val="125000"/>
              </a:lnSpc>
              <a:buClr>
                <a:srgbClr val="C00000"/>
              </a:buClr>
              <a:buFont typeface="Wingdings" pitchFamily="2" charset="2"/>
              <a:buChar char="§"/>
            </a:pPr>
            <a:r>
              <a:rPr lang="es-ES" sz="1600" dirty="0" smtClean="0"/>
              <a:t>Los mayores son más vulnerables a la infección: “</a:t>
            </a:r>
            <a:r>
              <a:rPr lang="es-ES" sz="1600" i="1" dirty="0" err="1" smtClean="0"/>
              <a:t>Inmunosenescencia</a:t>
            </a:r>
            <a:r>
              <a:rPr lang="es-ES" sz="1600" i="1" dirty="0" smtClean="0"/>
              <a:t>”</a:t>
            </a:r>
            <a:r>
              <a:rPr lang="es-ES" sz="1600" dirty="0" smtClean="0"/>
              <a:t>, Respuesta a las Vacunas menos robusta, </a:t>
            </a:r>
            <a:r>
              <a:rPr lang="es-ES" sz="1600" dirty="0" err="1" smtClean="0"/>
              <a:t>Comorbilidad</a:t>
            </a:r>
            <a:r>
              <a:rPr lang="es-ES" sz="1600" dirty="0" smtClean="0"/>
              <a:t> (Diabetes, Malnutrición, etc.).</a:t>
            </a:r>
          </a:p>
          <a:p>
            <a:pPr marL="457200" indent="-457200">
              <a:lnSpc>
                <a:spcPct val="125000"/>
              </a:lnSpc>
              <a:buClr>
                <a:srgbClr val="C00000"/>
              </a:buClr>
              <a:buFont typeface="Wingdings" pitchFamily="2" charset="2"/>
              <a:buChar char="§"/>
            </a:pPr>
            <a:r>
              <a:rPr lang="es-ES" sz="1600" dirty="0" smtClean="0"/>
              <a:t>Cobertura </a:t>
            </a:r>
            <a:r>
              <a:rPr lang="es-ES" sz="1600" dirty="0" err="1" smtClean="0"/>
              <a:t>vacunal</a:t>
            </a:r>
            <a:r>
              <a:rPr lang="es-ES" sz="1600" dirty="0" smtClean="0"/>
              <a:t> que se incorporan  a la vacunación: Gripe 60% y Neumococo 17% menos</a:t>
            </a:r>
          </a:p>
          <a:p>
            <a:pPr marL="457200" indent="-457200">
              <a:lnSpc>
                <a:spcPct val="125000"/>
              </a:lnSpc>
              <a:buClr>
                <a:srgbClr val="C00000"/>
              </a:buClr>
              <a:buFont typeface="Wingdings" pitchFamily="2" charset="2"/>
              <a:buChar char="§"/>
            </a:pPr>
            <a:r>
              <a:rPr lang="es-ES" sz="1600" dirty="0" smtClean="0"/>
              <a:t>Comunidad de Madrid (SISPAL): tasa de vacunación acumulada en &gt;60 años: 61,38 y &gt;65 años: 72,13%</a:t>
            </a:r>
          </a:p>
          <a:p>
            <a:pPr>
              <a:spcBef>
                <a:spcPct val="50000"/>
              </a:spcBef>
              <a:buClr>
                <a:srgbClr val="C00000"/>
              </a:buClr>
              <a:buFont typeface="+mj-lt"/>
              <a:buAutoNum type="alphaUcPeriod"/>
              <a:defRPr/>
            </a:pPr>
            <a:r>
              <a:rPr lang="es-ES" sz="1600" b="1" dirty="0" smtClean="0">
                <a:solidFill>
                  <a:schemeClr val="tx2">
                    <a:lumMod val="75000"/>
                  </a:schemeClr>
                </a:solidFill>
              </a:rPr>
              <a:t>GRIPE: </a:t>
            </a:r>
          </a:p>
          <a:p>
            <a:pPr marL="540000" indent="-180000">
              <a:lnSpc>
                <a:spcPct val="110000"/>
              </a:lnSpc>
              <a:spcBef>
                <a:spcPts val="400"/>
              </a:spcBef>
              <a:buClr>
                <a:srgbClr val="C00000"/>
              </a:buClr>
              <a:defRPr/>
            </a:pPr>
            <a:r>
              <a:rPr lang="es-ES" sz="1600" dirty="0" smtClean="0"/>
              <a:t>Virus gripe (</a:t>
            </a:r>
            <a:r>
              <a:rPr lang="es-ES" sz="1600" dirty="0" err="1" smtClean="0"/>
              <a:t>ortomixoviridae</a:t>
            </a:r>
            <a:r>
              <a:rPr lang="es-ES" sz="1600" dirty="0" smtClean="0"/>
              <a:t>). Modifican estructura antigénica con facilidad </a:t>
            </a:r>
          </a:p>
          <a:p>
            <a:pPr marL="540000" indent="-180000">
              <a:lnSpc>
                <a:spcPct val="110000"/>
              </a:lnSpc>
              <a:spcBef>
                <a:spcPts val="400"/>
              </a:spcBef>
              <a:buClr>
                <a:srgbClr val="C00000"/>
              </a:buClr>
              <a:defRPr/>
            </a:pPr>
            <a:r>
              <a:rPr lang="es-ES" sz="1600" dirty="0" smtClean="0"/>
              <a:t>Cambios menores = epidemias de 5 a 7 semanas de duración con subtipos.</a:t>
            </a:r>
          </a:p>
          <a:p>
            <a:pPr marL="540000" indent="-180000">
              <a:lnSpc>
                <a:spcPct val="110000"/>
              </a:lnSpc>
              <a:spcBef>
                <a:spcPts val="400"/>
              </a:spcBef>
              <a:buClr>
                <a:srgbClr val="C00000"/>
              </a:buClr>
              <a:defRPr/>
            </a:pPr>
            <a:r>
              <a:rPr lang="es-ES" sz="1600" dirty="0" smtClean="0"/>
              <a:t>Cambios mayores = pandemias a cada 10-11 años con cepas atípicas. </a:t>
            </a:r>
          </a:p>
          <a:p>
            <a:pPr marL="540000" indent="-180000">
              <a:lnSpc>
                <a:spcPct val="110000"/>
              </a:lnSpc>
              <a:spcBef>
                <a:spcPts val="400"/>
              </a:spcBef>
              <a:buClr>
                <a:srgbClr val="C00000"/>
              </a:buClr>
              <a:defRPr/>
            </a:pPr>
            <a:r>
              <a:rPr lang="es-ES" sz="1600" dirty="0" smtClean="0"/>
              <a:t>Vacunación anual: los subtipos de virus de las vacunas cambian anualmente.</a:t>
            </a:r>
          </a:p>
          <a:p>
            <a:pPr marL="540000" indent="-180000">
              <a:lnSpc>
                <a:spcPct val="110000"/>
              </a:lnSpc>
              <a:spcBef>
                <a:spcPts val="400"/>
              </a:spcBef>
              <a:buClr>
                <a:srgbClr val="C00000"/>
              </a:buClr>
              <a:defRPr/>
            </a:pPr>
            <a:r>
              <a:rPr lang="es-ES" sz="1600" dirty="0" smtClean="0"/>
              <a:t>Muy contagiosa (5-15% de la población). Contagio: 24-48 horas antes de síntomas, hasta 5-7 días tras el inicio de enfermedad.</a:t>
            </a:r>
          </a:p>
          <a:p>
            <a:pPr marL="540000" indent="-180000">
              <a:lnSpc>
                <a:spcPct val="110000"/>
              </a:lnSpc>
              <a:spcBef>
                <a:spcPts val="400"/>
              </a:spcBef>
              <a:buClr>
                <a:srgbClr val="C00000"/>
              </a:buClr>
              <a:defRPr/>
            </a:pPr>
            <a:r>
              <a:rPr lang="es-ES" sz="1600" dirty="0" smtClean="0"/>
              <a:t>La infección por un subtipo no protege frente a otro subtipo diferente.</a:t>
            </a:r>
          </a:p>
          <a:p>
            <a:pPr marL="540000" lvl="1" indent="-180000">
              <a:lnSpc>
                <a:spcPct val="110000"/>
              </a:lnSpc>
              <a:spcBef>
                <a:spcPts val="400"/>
              </a:spcBef>
              <a:buClr>
                <a:srgbClr val="C00000"/>
              </a:buClr>
              <a:buFont typeface="Arial" pitchFamily="34" charset="0"/>
              <a:buChar char="•"/>
              <a:defRPr/>
            </a:pPr>
            <a:r>
              <a:rPr lang="es-ES" sz="1600" dirty="0" smtClean="0">
                <a:latin typeface="+mj-lt"/>
                <a:cs typeface="Geneva" pitchFamily="-112" charset="-128"/>
              </a:rPr>
              <a:t>Normalmente, proceso no complicado de vías altas . Síntomas de 1-3 días del período de incubación. Se resuelve en 1-2 semanas.</a:t>
            </a:r>
          </a:p>
          <a:p>
            <a:pPr marL="540000" lvl="1" indent="-180000">
              <a:lnSpc>
                <a:spcPct val="110000"/>
              </a:lnSpc>
              <a:spcBef>
                <a:spcPts val="400"/>
              </a:spcBef>
              <a:buClr>
                <a:srgbClr val="C00000"/>
              </a:buClr>
              <a:buFont typeface="Arial" pitchFamily="34" charset="0"/>
              <a:buChar char="•"/>
              <a:defRPr/>
            </a:pPr>
            <a:r>
              <a:rPr lang="es-ES" sz="1600" dirty="0" smtClean="0">
                <a:latin typeface="+mj-lt"/>
                <a:cs typeface="Geneva" pitchFamily="-112" charset="-128"/>
              </a:rPr>
              <a:t>Complicaciones: la complicación más frecuente en mayores es la Neumonía (vírica o bacteriana).</a:t>
            </a:r>
          </a:p>
          <a:p>
            <a:pPr marL="540000" lvl="1" indent="-180000">
              <a:lnSpc>
                <a:spcPct val="110000"/>
              </a:lnSpc>
              <a:spcBef>
                <a:spcPts val="400"/>
              </a:spcBef>
              <a:buClr>
                <a:srgbClr val="C00000"/>
              </a:buClr>
              <a:buFont typeface="Arial" pitchFamily="34" charset="0"/>
              <a:buChar char="•"/>
              <a:defRPr/>
            </a:pPr>
            <a:r>
              <a:rPr lang="es-ES" sz="1600" dirty="0" smtClean="0">
                <a:latin typeface="+mj-lt"/>
                <a:cs typeface="Geneva" pitchFamily="-112" charset="-128"/>
              </a:rPr>
              <a:t>Produce i</a:t>
            </a:r>
            <a:r>
              <a:rPr lang="es-ES" sz="1700" dirty="0" smtClean="0">
                <a:latin typeface="+mj-lt"/>
                <a:cs typeface="Geneva" pitchFamily="-112" charset="-128"/>
              </a:rPr>
              <a:t>ncapacidad temporal e incremento de mortalidad (90% del exceso  es en &gt;65 años).</a:t>
            </a:r>
          </a:p>
          <a:p>
            <a:pPr marL="540000" lvl="1" indent="-180000">
              <a:lnSpc>
                <a:spcPct val="110000"/>
              </a:lnSpc>
              <a:spcBef>
                <a:spcPts val="400"/>
              </a:spcBef>
              <a:buClr>
                <a:srgbClr val="C00000"/>
              </a:buClr>
              <a:buFont typeface="Arial" pitchFamily="34" charset="0"/>
              <a:buChar char="•"/>
              <a:defRPr/>
            </a:pPr>
            <a:r>
              <a:rPr lang="es-ES" sz="1700" dirty="0" smtClean="0">
                <a:latin typeface="+mj-lt"/>
                <a:cs typeface="Geneva" pitchFamily="-112" charset="-128"/>
              </a:rPr>
              <a:t>Discapacidad: pérdida de 2-3% de masa muscular/día inactivo-encamado.</a:t>
            </a:r>
          </a:p>
          <a:p>
            <a:pPr marL="540000" lvl="1" indent="-180000">
              <a:lnSpc>
                <a:spcPct val="110000"/>
              </a:lnSpc>
              <a:spcBef>
                <a:spcPts val="400"/>
              </a:spcBef>
              <a:buClr>
                <a:srgbClr val="C00000"/>
              </a:buClr>
              <a:buFont typeface="Arial" pitchFamily="34" charset="0"/>
              <a:buChar char="•"/>
              <a:defRPr/>
            </a:pPr>
            <a:r>
              <a:rPr lang="es-ES" sz="1700" dirty="0" smtClean="0">
                <a:latin typeface="+mj-lt"/>
                <a:cs typeface="Geneva" pitchFamily="-112" charset="-128"/>
              </a:rPr>
              <a:t>Demanda asistencial y sobrecarga de servicios sanitarios (4-10‰ requieren hospitalización).</a:t>
            </a:r>
          </a:p>
          <a:p>
            <a:pPr marL="540000">
              <a:lnSpc>
                <a:spcPct val="125000"/>
              </a:lnSpc>
              <a:spcBef>
                <a:spcPts val="400"/>
              </a:spcBef>
              <a:buClr>
                <a:srgbClr val="C00000"/>
              </a:buClr>
              <a:buNone/>
              <a:defRPr/>
            </a:pPr>
            <a:endParaRPr lang="es-ES" sz="1500" dirty="0" smtClean="0"/>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40</a:t>
            </a:fld>
            <a:endParaRPr lang="es-ES"/>
          </a:p>
        </p:txBody>
      </p:sp>
      <p:graphicFrame>
        <p:nvGraphicFramePr>
          <p:cNvPr id="5" name="13 Marcador de contenido"/>
          <p:cNvGraphicFramePr>
            <a:graphicFrameLocks/>
          </p:cNvGraphicFramePr>
          <p:nvPr/>
        </p:nvGraphicFramePr>
        <p:xfrm>
          <a:off x="6948264" y="2204864"/>
          <a:ext cx="2195736" cy="1584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a:spcBef>
                <a:spcPct val="50000"/>
              </a:spcBef>
              <a:buClr>
                <a:srgbClr val="C00000"/>
              </a:buClr>
              <a:buFont typeface="+mj-lt"/>
              <a:buAutoNum type="alphaUcPeriod"/>
              <a:defRPr/>
            </a:pPr>
            <a:r>
              <a:rPr lang="es-ES" sz="1600" b="1" dirty="0" smtClean="0"/>
              <a:t>VACUNAS DE GRIPE: </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70-90% de eficacia en adultos.</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 Hasta 60% de eficacia frente a gripe, confirmada por laboratorio en adultos mayores.</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 Seguridad : No producen gripe, son virus inactivos. Reacciones locales  1-10%.</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Reducen la transmisión del virus = beneficio de los pacientes con patologías de riesgo.</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 Reducción significativa del número de neumonías 29-32% y otras complicaciones como cardiopatías 19% y enfermedad </a:t>
            </a:r>
            <a:r>
              <a:rPr lang="es-ES" sz="1800" dirty="0" err="1" smtClean="0">
                <a:latin typeface="+mj-lt"/>
                <a:cs typeface="Geneva" pitchFamily="-112" charset="-128"/>
              </a:rPr>
              <a:t>cerebrovascular</a:t>
            </a:r>
            <a:r>
              <a:rPr lang="es-ES" sz="1800" dirty="0" smtClean="0">
                <a:latin typeface="+mj-lt"/>
                <a:cs typeface="Geneva" pitchFamily="-112" charset="-128"/>
              </a:rPr>
              <a:t> 16-23% .</a:t>
            </a:r>
          </a:p>
          <a:p>
            <a:pPr marL="895350" lvl="1" indent="-354013">
              <a:lnSpc>
                <a:spcPct val="125000"/>
              </a:lnSpc>
              <a:spcBef>
                <a:spcPct val="0"/>
              </a:spcBef>
              <a:buClr>
                <a:srgbClr val="D70083"/>
              </a:buClr>
              <a:buFont typeface="Wingdings" pitchFamily="2" charset="2"/>
              <a:buChar char="§"/>
            </a:pPr>
            <a:r>
              <a:rPr lang="es-ES" sz="1800" dirty="0" smtClean="0">
                <a:latin typeface="+mj-lt"/>
                <a:cs typeface="Geneva" pitchFamily="-112" charset="-128"/>
              </a:rPr>
              <a:t> Reduce las tasas de visitas ambulatorias 30-40%, hospitalizaciones y mortalidad 50%.</a:t>
            </a:r>
          </a:p>
          <a:p>
            <a:pPr marL="895350" lvl="1" indent="-354013">
              <a:lnSpc>
                <a:spcPct val="125000"/>
              </a:lnSpc>
              <a:spcBef>
                <a:spcPct val="0"/>
              </a:spcBef>
              <a:buClr>
                <a:srgbClr val="D70083"/>
              </a:buClr>
              <a:buFont typeface="Wingdings" pitchFamily="2" charset="2"/>
              <a:buChar char="§"/>
            </a:pPr>
            <a:endParaRPr lang="es-ES" sz="1800" dirty="0" smtClean="0">
              <a:latin typeface="+mj-lt"/>
              <a:cs typeface="Geneva" pitchFamily="-112" charset="-128"/>
            </a:endParaRPr>
          </a:p>
          <a:p>
            <a:pPr marL="895350" lvl="1" indent="-354013">
              <a:lnSpc>
                <a:spcPct val="125000"/>
              </a:lnSpc>
              <a:spcBef>
                <a:spcPct val="0"/>
              </a:spcBef>
              <a:buClr>
                <a:srgbClr val="D70083"/>
              </a:buClr>
              <a:buFont typeface="Wingdings" pitchFamily="2" charset="2"/>
              <a:buChar char="§"/>
            </a:pPr>
            <a:endParaRPr lang="es-ES" sz="1800" dirty="0" smtClean="0">
              <a:latin typeface="+mj-lt"/>
              <a:cs typeface="Geneva" pitchFamily="-112" charset="-128"/>
            </a:endParaRPr>
          </a:p>
          <a:p>
            <a:pPr marL="540000" indent="-180000">
              <a:lnSpc>
                <a:spcPct val="110000"/>
              </a:lnSpc>
              <a:spcBef>
                <a:spcPts val="400"/>
              </a:spcBef>
              <a:buClr>
                <a:srgbClr val="C00000"/>
              </a:buClr>
              <a:defRPr/>
            </a:pPr>
            <a:endParaRPr lang="es-ES" sz="1600" dirty="0" smtClean="0"/>
          </a:p>
          <a:p>
            <a:pPr marL="540000">
              <a:lnSpc>
                <a:spcPct val="125000"/>
              </a:lnSpc>
              <a:spcBef>
                <a:spcPts val="400"/>
              </a:spcBef>
              <a:buClr>
                <a:srgbClr val="C00000"/>
              </a:buClr>
              <a:buNone/>
              <a:defRPr/>
            </a:pPr>
            <a:endParaRPr lang="es-ES" sz="1500" dirty="0" smtClean="0"/>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41</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4B2E46F5-2B39-41C9-93F4-6582E9DFCF60}" type="slidenum">
              <a:rPr lang="es-ES" smtClean="0"/>
              <a:pPr/>
              <a:t>42</a:t>
            </a:fld>
            <a:endParaRPr lang="es-ES"/>
          </a:p>
        </p:txBody>
      </p:sp>
      <p:sp>
        <p:nvSpPr>
          <p:cNvPr id="5" name="1 Título"/>
          <p:cNvSpPr txBox="1">
            <a:spLocks/>
          </p:cNvSpPr>
          <p:nvPr/>
        </p:nvSpPr>
        <p:spPr>
          <a:xfrm>
            <a:off x="0" y="0"/>
            <a:ext cx="9144000" cy="778098"/>
          </a:xfrm>
          <a:prstGeom prst="rect">
            <a:avLst/>
          </a:prstGeom>
          <a:noFill/>
          <a:ln>
            <a:solidFill>
              <a:schemeClr val="tx2">
                <a:lumMod val="75000"/>
              </a:schemeClr>
            </a:solidFill>
          </a:ln>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9.- </a:t>
            </a:r>
            <a:r>
              <a:rPr kumimoji="0" lang="es-ES" sz="2400" b="1" i="1" u="none" strike="noStrike" kern="1200" cap="none" spc="0" normalizeH="0" baseline="0" noProof="0" smtClean="0">
                <a:ln>
                  <a:noFill/>
                </a:ln>
                <a:solidFill>
                  <a:srgbClr val="C00000"/>
                </a:solidFill>
                <a:effectLst/>
                <a:uLnTx/>
                <a:uFillTx/>
                <a:latin typeface="+mj-lt"/>
                <a:ea typeface="+mj-ea"/>
                <a:cs typeface="+mj-cs"/>
              </a:rPr>
              <a:t>ENFERMEDADES INMUNOPREVENIBLES Y VACUNACIÓN</a:t>
            </a:r>
            <a:endParaRPr kumimoji="0" lang="es-ES" sz="2400" b="1" i="1" u="none" strike="noStrike" kern="1200" cap="none" spc="0" normalizeH="0" baseline="0" noProof="0" dirty="0">
              <a:ln>
                <a:noFill/>
              </a:ln>
              <a:solidFill>
                <a:srgbClr val="C00000"/>
              </a:solidFill>
              <a:effectLst/>
              <a:uLnTx/>
              <a:uFillTx/>
              <a:latin typeface="+mj-lt"/>
              <a:ea typeface="+mj-ea"/>
              <a:cs typeface="+mj-cs"/>
            </a:endParaRPr>
          </a:p>
        </p:txBody>
      </p:sp>
      <p:sp>
        <p:nvSpPr>
          <p:cNvPr id="6" name="2 Marcador de contenido"/>
          <p:cNvSpPr txBox="1">
            <a:spLocks/>
          </p:cNvSpPr>
          <p:nvPr/>
        </p:nvSpPr>
        <p:spPr bwMode="auto">
          <a:xfrm>
            <a:off x="0" y="836712"/>
            <a:ext cx="9144000" cy="3888432"/>
          </a:xfrm>
          <a:prstGeom prst="rect">
            <a:avLst/>
          </a:prstGeom>
          <a:noFill/>
          <a:ln>
            <a:solidFill>
              <a:schemeClr val="tx2">
                <a:lumMod val="75000"/>
              </a:schemeClr>
            </a:solidFill>
            <a:miter lim="800000"/>
            <a:headEnd/>
            <a:tailEnd/>
          </a:ln>
        </p:spPr>
        <p:txBody>
          <a:bodyPr vert="horz" wrap="square" lIns="91440" tIns="45720" rIns="91440" bIns="45720" numCol="1" rtlCol="0" anchor="t" anchorCtr="0" compatLnSpc="1">
            <a:prstTxWarp prst="textNoShape">
              <a:avLst/>
            </a:prstTxWarp>
            <a:normAutofit fontScale="40000" lnSpcReduction="20000"/>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2800" b="1" i="0" u="none" strike="noStrike" kern="1200" cap="none" spc="0" normalizeH="0" baseline="0" noProof="0" dirty="0" smtClean="0">
              <a:ln>
                <a:noFill/>
              </a:ln>
              <a:solidFill>
                <a:srgbClr val="D70083"/>
              </a:solidFill>
              <a:effectLst/>
              <a:uLnTx/>
              <a:uFillTx/>
              <a:latin typeface="Arial" pitchFamily="34" charset="0"/>
              <a:ea typeface="ＭＳ Ｐゴシック" charset="-128"/>
              <a:cs typeface="Arial" pitchFamily="34" charset="0"/>
            </a:endParaRPr>
          </a:p>
          <a:p>
            <a:pPr marL="0" marR="0" lvl="0" indent="0" algn="just" defTabSz="914400" rtl="0" eaLnBrk="1" fontAlgn="auto" latinLnBrk="0" hangingPunct="1">
              <a:lnSpc>
                <a:spcPct val="100000"/>
              </a:lnSpc>
              <a:spcBef>
                <a:spcPct val="0"/>
              </a:spcBef>
              <a:spcAft>
                <a:spcPts val="0"/>
              </a:spcAft>
              <a:buClrTx/>
              <a:buSzTx/>
              <a:buFont typeface="Arial" pitchFamily="34" charset="0"/>
              <a:buNone/>
              <a:tabLst/>
              <a:defRPr/>
            </a:pP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rPr>
              <a:t>La </a:t>
            </a: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rPr>
              <a:t>Organización</a:t>
            </a:r>
            <a:r>
              <a:rPr kumimoji="0" lang="es-ES" sz="4000" i="0" u="none" strike="noStrike" kern="1200" cap="none" spc="0" normalizeH="0" noProof="0" dirty="0" smtClean="0">
                <a:ln>
                  <a:noFill/>
                </a:ln>
                <a:solidFill>
                  <a:srgbClr val="D70083"/>
                </a:solidFill>
                <a:effectLst/>
                <a:uLnTx/>
                <a:uFillTx/>
                <a:ea typeface="ＭＳ Ｐゴシック" charset="-128"/>
                <a:cs typeface="Arial" pitchFamily="34" charset="0"/>
              </a:rPr>
              <a:t> Mundial de la Salud (</a:t>
            </a: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rPr>
              <a:t>OMS), en febrero de 2015, publicó las </a:t>
            </a:r>
            <a:r>
              <a:rPr kumimoji="0" lang="es-ES" sz="4000" b="1" i="0" u="none" strike="noStrike" kern="1200" cap="none" spc="0" normalizeH="0" baseline="0" noProof="0" dirty="0" smtClean="0">
                <a:ln>
                  <a:noFill/>
                </a:ln>
                <a:solidFill>
                  <a:srgbClr val="D70083"/>
                </a:solidFill>
                <a:effectLst/>
                <a:uLnTx/>
                <a:uFillTx/>
                <a:ea typeface="ＭＳ Ｐゴシック" charset="-128"/>
                <a:cs typeface="Arial" pitchFamily="34" charset="0"/>
              </a:rPr>
              <a:t>Recomendaciones</a:t>
            </a:r>
            <a:r>
              <a:rPr kumimoji="0" lang="es-ES" sz="4000" b="1" i="0" u="none" strike="noStrike" kern="1200" cap="none" spc="0" normalizeH="0" noProof="0" dirty="0" smtClean="0">
                <a:ln>
                  <a:noFill/>
                </a:ln>
                <a:solidFill>
                  <a:srgbClr val="D70083"/>
                </a:solidFill>
                <a:effectLst/>
                <a:uLnTx/>
                <a:uFillTx/>
                <a:ea typeface="ＭＳ Ｐゴシック" charset="-128"/>
                <a:cs typeface="Arial" pitchFamily="34" charset="0"/>
              </a:rPr>
              <a:t> para la composición de la vacuna antigripal trivalente</a:t>
            </a:r>
            <a:r>
              <a:rPr kumimoji="0" lang="es-ES" sz="4000" i="0" u="none" strike="noStrike" kern="1200" cap="none" spc="0" normalizeH="0" noProof="0" dirty="0" smtClean="0">
                <a:ln>
                  <a:noFill/>
                </a:ln>
                <a:solidFill>
                  <a:srgbClr val="D70083"/>
                </a:solidFill>
                <a:effectLst/>
                <a:uLnTx/>
                <a:uFillTx/>
                <a:ea typeface="ＭＳ Ｐゴシック" charset="-128"/>
                <a:cs typeface="Arial" pitchFamily="34" charset="0"/>
              </a:rPr>
              <a:t>, </a:t>
            </a:r>
            <a:r>
              <a:rPr kumimoji="0" lang="es-ES" sz="4000" i="0" u="none" strike="noStrike" kern="1200" cap="none" spc="0" normalizeH="0" noProof="0" dirty="0" err="1" smtClean="0">
                <a:ln>
                  <a:noFill/>
                </a:ln>
                <a:solidFill>
                  <a:srgbClr val="D70083"/>
                </a:solidFill>
                <a:effectLst/>
                <a:uLnTx/>
                <a:uFillTx/>
                <a:ea typeface="ＭＳ Ｐゴシック" charset="-128"/>
                <a:cs typeface="Arial" pitchFamily="34" charset="0"/>
              </a:rPr>
              <a:t>qu</a:t>
            </a:r>
            <a:r>
              <a:rPr lang="es-ES" sz="4000" dirty="0" smtClean="0">
                <a:solidFill>
                  <a:srgbClr val="D70083"/>
                </a:solidFill>
                <a:ea typeface="ＭＳ Ｐゴシック" charset="-128"/>
                <a:cs typeface="Arial" pitchFamily="34" charset="0"/>
              </a:rPr>
              <a:t>e será </a:t>
            </a: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rPr>
              <a:t>utilizada en la temporada 2015-2016 en el hemisferio norte: (</a:t>
            </a: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hlinkClick r:id="rId2"/>
              </a:rPr>
              <a:t>http://www.who.int/influenza/vaccines/virus/recommendations/2015_16_north/en/</a:t>
            </a:r>
            <a:r>
              <a:rPr kumimoji="0" lang="es-ES" sz="4000" i="0" u="none" strike="noStrike" kern="1200" cap="none" spc="0" normalizeH="0" baseline="0" noProof="0" dirty="0" smtClean="0">
                <a:ln>
                  <a:noFill/>
                </a:ln>
                <a:solidFill>
                  <a:srgbClr val="D70083"/>
                </a:solidFill>
                <a:effectLst/>
                <a:uLnTx/>
                <a:uFillTx/>
                <a:ea typeface="ＭＳ Ｐゴシック" charset="-128"/>
                <a:cs typeface="Arial" pitchFamily="34" charset="0"/>
              </a:rPr>
              <a:t>) y que incluye los siguientes componentes:</a:t>
            </a:r>
          </a:p>
          <a:p>
            <a:pPr marL="0" marR="0" lvl="0" indent="0" algn="just"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4000" i="0" u="none" strike="noStrike" kern="1200" cap="none" spc="0" normalizeH="0" baseline="0" noProof="0" dirty="0" smtClean="0">
              <a:ln>
                <a:noFill/>
              </a:ln>
              <a:solidFill>
                <a:schemeClr val="bg2"/>
              </a:solidFill>
              <a:effectLst/>
              <a:uLnTx/>
              <a:uFillTx/>
              <a:ea typeface="ＭＳ Ｐゴシック" charset="-128"/>
              <a:cs typeface="Arial" pitchFamily="34" charset="0"/>
            </a:endParaRPr>
          </a:p>
          <a:p>
            <a:pPr marL="0" marR="0" lvl="0" indent="0" algn="ctr"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4000" b="1" i="0" u="none" strike="noStrike" kern="1200" cap="none" spc="0" normalizeH="0" baseline="0" noProof="0" dirty="0" smtClean="0">
              <a:ln>
                <a:noFill/>
              </a:ln>
              <a:solidFill>
                <a:srgbClr val="D70083"/>
              </a:solidFill>
              <a:effectLst/>
              <a:uLnTx/>
              <a:uFillTx/>
              <a:ea typeface="ＭＳ Ｐゴシック" charset="-128"/>
              <a:cs typeface="Arial" pitchFamily="34" charset="0"/>
            </a:endParaRPr>
          </a:p>
          <a:p>
            <a:pPr marL="0" marR="0" lvl="0" indent="0" algn="just" defTabSz="914400" rtl="0" eaLnBrk="1" fontAlgn="auto" latinLnBrk="0" hangingPunct="1">
              <a:lnSpc>
                <a:spcPct val="100000"/>
              </a:lnSpc>
              <a:spcBef>
                <a:spcPct val="0"/>
              </a:spcBef>
              <a:spcAft>
                <a:spcPts val="0"/>
              </a:spcAft>
              <a:buClrTx/>
              <a:buSzTx/>
              <a:buFont typeface="Wingdings" pitchFamily="2" charset="2"/>
              <a:buChar char="§"/>
              <a:tabLst/>
              <a:defRPr/>
            </a:pPr>
            <a:r>
              <a:rPr kumimoji="0" lang="es-ES" sz="4000" b="1" i="0" u="none" strike="noStrike" kern="1200" cap="none" spc="0" normalizeH="0" baseline="0" noProof="0" dirty="0" smtClean="0">
                <a:ln>
                  <a:noFill/>
                </a:ln>
                <a:solidFill>
                  <a:srgbClr val="C00000"/>
                </a:solidFill>
                <a:effectLst/>
                <a:uLnTx/>
                <a:uFillTx/>
                <a:ea typeface="ＭＳ Ｐゴシック" charset="-128"/>
                <a:cs typeface="Arial" pitchFamily="34" charset="0"/>
              </a:rPr>
              <a:t> </a:t>
            </a:r>
            <a:r>
              <a:rPr lang="es-ES" sz="4000" b="1" dirty="0" smtClean="0">
                <a:ea typeface="ＭＳ Ｐゴシック" charset="-128"/>
                <a:cs typeface="Arial" pitchFamily="34" charset="0"/>
              </a:rPr>
              <a:t>A/California/7/2009 (</a:t>
            </a:r>
            <a:r>
              <a:rPr lang="es-ES" sz="4000" b="1" dirty="0" err="1" smtClean="0">
                <a:ea typeface="ＭＳ Ｐゴシック" charset="-128"/>
                <a:cs typeface="Arial" pitchFamily="34" charset="0"/>
              </a:rPr>
              <a:t>H1N1</a:t>
            </a:r>
            <a:r>
              <a:rPr lang="es-ES" sz="4000" b="1" dirty="0" smtClean="0">
                <a:ea typeface="ＭＳ Ｐゴシック" charset="-128"/>
                <a:cs typeface="Arial" pitchFamily="34" charset="0"/>
              </a:rPr>
              <a:t>)</a:t>
            </a:r>
            <a:r>
              <a:rPr lang="es-ES" sz="4000" b="1" dirty="0" err="1" smtClean="0">
                <a:ea typeface="ＭＳ Ｐゴシック" charset="-128"/>
                <a:cs typeface="Arial" pitchFamily="34" charset="0"/>
              </a:rPr>
              <a:t>pdm09</a:t>
            </a:r>
            <a:r>
              <a:rPr lang="es-ES" sz="4000" b="1" dirty="0" smtClean="0">
                <a:ea typeface="ＭＳ Ｐゴシック" charset="-128"/>
                <a:cs typeface="Arial" pitchFamily="34" charset="0"/>
              </a:rPr>
              <a:t> - </a:t>
            </a:r>
            <a:r>
              <a:rPr lang="es-ES" sz="4000" b="1" dirty="0" err="1" smtClean="0">
                <a:ea typeface="ＭＳ Ｐゴシック" charset="-128"/>
                <a:cs typeface="Arial" pitchFamily="34" charset="0"/>
              </a:rPr>
              <a:t>like</a:t>
            </a:r>
            <a:r>
              <a:rPr lang="es-ES" sz="4000" b="1" dirty="0" smtClean="0">
                <a:ea typeface="ＭＳ Ｐゴシック" charset="-128"/>
                <a:cs typeface="Arial" pitchFamily="34" charset="0"/>
              </a:rPr>
              <a:t> virus.</a:t>
            </a:r>
            <a:endParaRPr kumimoji="0" lang="es-ES" sz="4000" b="1" i="0" u="none" strike="noStrike" kern="1200" cap="none" spc="0" normalizeH="0" baseline="0" noProof="0" dirty="0" smtClean="0">
              <a:ln>
                <a:noFill/>
              </a:ln>
              <a:effectLst/>
              <a:uLnTx/>
              <a:uFillTx/>
              <a:ea typeface="ＭＳ Ｐゴシック" charset="-128"/>
              <a:cs typeface="Arial" pitchFamily="34" charset="0"/>
            </a:endParaRPr>
          </a:p>
          <a:p>
            <a:pPr marL="0" marR="0" lvl="0" indent="0" algn="l" defTabSz="914400" rtl="0" eaLnBrk="1" fontAlgn="auto" latinLnBrk="0" hangingPunct="1">
              <a:lnSpc>
                <a:spcPct val="80000"/>
              </a:lnSpc>
              <a:spcBef>
                <a:spcPct val="20000"/>
              </a:spcBef>
              <a:spcAft>
                <a:spcPts val="0"/>
              </a:spcAft>
              <a:buClrTx/>
              <a:buSzTx/>
              <a:buFont typeface="Arial" pitchFamily="34" charset="0"/>
              <a:buNone/>
              <a:tabLst/>
              <a:defRPr/>
            </a:pPr>
            <a:endParaRPr kumimoji="0" lang="es-ES" sz="1100" b="0" i="0" u="none" strike="noStrike" kern="1200" cap="none" spc="0" normalizeH="0" baseline="0" noProof="0" dirty="0" smtClean="0">
              <a:ln>
                <a:noFill/>
              </a:ln>
              <a:solidFill>
                <a:schemeClr val="tx1"/>
              </a:solidFill>
              <a:effectLst/>
              <a:uLnTx/>
              <a:uFillTx/>
              <a:latin typeface="Arial" pitchFamily="34" charset="0"/>
              <a:ea typeface="ＭＳ Ｐゴシック" charset="-128"/>
              <a:cs typeface="Arial" pitchFamily="34" charset="0"/>
            </a:endParaRPr>
          </a:p>
          <a:p>
            <a:pPr marL="0" marR="0" lvl="0" indent="0" algn="l" defTabSz="914400" rtl="0" eaLnBrk="1" fontAlgn="auto" latinLnBrk="0" hangingPunct="1">
              <a:lnSpc>
                <a:spcPct val="80000"/>
              </a:lnSpc>
              <a:spcBef>
                <a:spcPct val="20000"/>
              </a:spcBef>
              <a:spcAft>
                <a:spcPts val="0"/>
              </a:spcAft>
              <a:buClrTx/>
              <a:buSzTx/>
              <a:buFont typeface="Arial" pitchFamily="34" charset="0"/>
              <a:buNone/>
              <a:tabLst/>
              <a:defRPr/>
            </a:pPr>
            <a:endParaRPr kumimoji="0" lang="es-ES" sz="200" b="0" i="0" u="none" strike="noStrike" kern="1200" cap="none" spc="0" normalizeH="0" baseline="0" noProof="0" dirty="0" smtClean="0">
              <a:ln>
                <a:noFill/>
              </a:ln>
              <a:solidFill>
                <a:schemeClr val="tx1"/>
              </a:solidFill>
              <a:effectLst/>
              <a:uLnTx/>
              <a:uFillTx/>
              <a:latin typeface="Arial" pitchFamily="34" charset="0"/>
              <a:ea typeface="ＭＳ Ｐゴシック" charset="-128"/>
              <a:cs typeface="Arial" pitchFamily="34" charset="0"/>
            </a:endParaRPr>
          </a:p>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2100" b="0" i="0" u="none" strike="noStrike" kern="1200" cap="none" spc="0" normalizeH="0" baseline="0" noProof="0" dirty="0" smtClean="0">
              <a:ln>
                <a:noFill/>
              </a:ln>
              <a:solidFill>
                <a:srgbClr val="17375E"/>
              </a:solidFill>
              <a:effectLst/>
              <a:uLnTx/>
              <a:uFillTx/>
              <a:latin typeface="Arial" pitchFamily="34" charset="0"/>
              <a:ea typeface="ＭＳ Ｐゴシック" charset="-128"/>
              <a:cs typeface="Arial" pitchFamily="34" charset="0"/>
            </a:endParaRPr>
          </a:p>
          <a:p>
            <a:pPr lvl="0">
              <a:spcBef>
                <a:spcPct val="0"/>
              </a:spcBef>
              <a:buFont typeface="Wingdings" pitchFamily="2" charset="2"/>
              <a:buChar char="§"/>
              <a:defRPr/>
            </a:pPr>
            <a:r>
              <a:rPr kumimoji="0" lang="es-ES" sz="4000" b="1" i="0" u="none" strike="noStrike" kern="1200" cap="none" spc="0" normalizeH="0" baseline="0" noProof="0" dirty="0" smtClean="0">
                <a:ln>
                  <a:noFill/>
                </a:ln>
                <a:solidFill>
                  <a:srgbClr val="C00000"/>
                </a:solidFill>
                <a:effectLst/>
                <a:uLnTx/>
                <a:uFillTx/>
                <a:latin typeface="Arial" pitchFamily="34" charset="0"/>
                <a:ea typeface="ＭＳ Ｐゴシック" charset="-128"/>
                <a:cs typeface="Arial" pitchFamily="34" charset="0"/>
              </a:rPr>
              <a:t> </a:t>
            </a:r>
            <a:r>
              <a:rPr lang="es-ES" sz="4000" b="1" dirty="0" smtClean="0">
                <a:ea typeface="ＭＳ Ｐゴシック" charset="-128"/>
                <a:cs typeface="Arial" pitchFamily="34" charset="0"/>
              </a:rPr>
              <a:t>A/</a:t>
            </a:r>
            <a:r>
              <a:rPr lang="es-ES" sz="4000" b="1" dirty="0" err="1" smtClean="0">
                <a:ea typeface="ＭＳ Ｐゴシック" charset="-128"/>
                <a:cs typeface="Arial" pitchFamily="34" charset="0"/>
              </a:rPr>
              <a:t>Switzerland</a:t>
            </a:r>
            <a:r>
              <a:rPr lang="es-ES" sz="4000" b="1" dirty="0" smtClean="0">
                <a:ea typeface="ＭＳ Ｐゴシック" charset="-128"/>
                <a:cs typeface="Arial" pitchFamily="34" charset="0"/>
              </a:rPr>
              <a:t>/9715293/2013 (</a:t>
            </a:r>
            <a:r>
              <a:rPr lang="es-ES" sz="4000" b="1" dirty="0" err="1" smtClean="0">
                <a:ea typeface="ＭＳ Ｐゴシック" charset="-128"/>
                <a:cs typeface="Arial" pitchFamily="34" charset="0"/>
              </a:rPr>
              <a:t>H3N2</a:t>
            </a:r>
            <a:r>
              <a:rPr lang="es-ES" sz="4000" b="1" dirty="0" smtClean="0">
                <a:ea typeface="ＭＳ Ｐゴシック" charset="-128"/>
                <a:cs typeface="Arial" pitchFamily="34" charset="0"/>
              </a:rPr>
              <a:t>) - </a:t>
            </a:r>
            <a:r>
              <a:rPr lang="es-ES" sz="4000" b="1" dirty="0" err="1" smtClean="0">
                <a:ea typeface="ＭＳ Ｐゴシック" charset="-128"/>
                <a:cs typeface="Arial" pitchFamily="34" charset="0"/>
              </a:rPr>
              <a:t>like</a:t>
            </a:r>
            <a:r>
              <a:rPr lang="es-ES" sz="4000" b="1" dirty="0" smtClean="0">
                <a:ea typeface="ＭＳ Ｐゴシック" charset="-128"/>
                <a:cs typeface="Arial" pitchFamily="34" charset="0"/>
              </a:rPr>
              <a:t> virus</a:t>
            </a:r>
            <a:r>
              <a:rPr lang="es-ES" sz="4800" b="1" dirty="0" smtClean="0">
                <a:ea typeface="ＭＳ Ｐゴシック" charset="-128"/>
                <a:cs typeface="Arial" pitchFamily="34" charset="0"/>
              </a:rPr>
              <a:t>.</a:t>
            </a:r>
          </a:p>
          <a:p>
            <a:pPr lvl="0">
              <a:spcBef>
                <a:spcPct val="0"/>
              </a:spcBef>
              <a:defRPr/>
            </a:pPr>
            <a:endParaRPr lang="es-ES" sz="4800" b="1" dirty="0" smtClean="0">
              <a:ea typeface="ＭＳ Ｐゴシック" charset="-128"/>
              <a:cs typeface="Arial" pitchFamily="34" charset="0"/>
            </a:endParaRPr>
          </a:p>
          <a:p>
            <a:pPr>
              <a:spcBef>
                <a:spcPct val="0"/>
              </a:spcBef>
              <a:buFont typeface="Wingdings" pitchFamily="2" charset="2"/>
              <a:buChar char="§"/>
              <a:defRPr/>
            </a:pPr>
            <a:r>
              <a:rPr lang="es-ES" sz="4000" b="1" dirty="0" smtClean="0">
                <a:solidFill>
                  <a:srgbClr val="C00000"/>
                </a:solidFill>
                <a:latin typeface="Arial" pitchFamily="34" charset="0"/>
                <a:ea typeface="ＭＳ Ｐゴシック" charset="-128"/>
                <a:cs typeface="Arial" pitchFamily="34" charset="0"/>
              </a:rPr>
              <a:t> </a:t>
            </a:r>
            <a:r>
              <a:rPr lang="es-ES" sz="4000" b="1" dirty="0" smtClean="0">
                <a:ea typeface="ＭＳ Ｐゴシック" charset="-128"/>
                <a:cs typeface="Arial" pitchFamily="34" charset="0"/>
              </a:rPr>
              <a:t>B/</a:t>
            </a:r>
            <a:r>
              <a:rPr lang="es-ES" sz="4000" b="1" dirty="0" err="1" smtClean="0">
                <a:ea typeface="ＭＳ Ｐゴシック" charset="-128"/>
                <a:cs typeface="Arial" pitchFamily="34" charset="0"/>
              </a:rPr>
              <a:t>Phuket</a:t>
            </a:r>
            <a:r>
              <a:rPr lang="es-ES" sz="4000" b="1" dirty="0" smtClean="0">
                <a:ea typeface="ＭＳ Ｐゴシック" charset="-128"/>
                <a:cs typeface="Arial" pitchFamily="34" charset="0"/>
              </a:rPr>
              <a:t>/3073/2013 - </a:t>
            </a:r>
            <a:r>
              <a:rPr lang="es-ES" sz="4000" b="1" dirty="0" err="1" smtClean="0">
                <a:ea typeface="ＭＳ Ｐゴシック" charset="-128"/>
                <a:cs typeface="Arial" pitchFamily="34" charset="0"/>
              </a:rPr>
              <a:t>like</a:t>
            </a:r>
            <a:r>
              <a:rPr lang="es-ES" sz="4000" b="1" dirty="0" smtClean="0">
                <a:ea typeface="ＭＳ Ｐゴシック" charset="-128"/>
                <a:cs typeface="Arial" pitchFamily="34" charset="0"/>
              </a:rPr>
              <a:t> </a:t>
            </a:r>
            <a:r>
              <a:rPr lang="es-ES" sz="4000" b="1" dirty="0" smtClean="0">
                <a:ea typeface="ＭＳ Ｐゴシック" charset="-128"/>
                <a:cs typeface="Arial" pitchFamily="34" charset="0"/>
              </a:rPr>
              <a:t>virus</a:t>
            </a:r>
            <a:r>
              <a:rPr lang="es-ES" sz="4800" b="1" dirty="0" smtClean="0">
                <a:ea typeface="ＭＳ Ｐゴシック" charset="-128"/>
                <a:cs typeface="Arial" pitchFamily="34" charset="0"/>
              </a:rPr>
              <a:t>.</a:t>
            </a:r>
          </a:p>
          <a:p>
            <a:pPr>
              <a:spcBef>
                <a:spcPct val="0"/>
              </a:spcBef>
              <a:defRPr/>
            </a:pPr>
            <a:endParaRPr lang="es-ES" sz="4800" b="1" dirty="0" smtClean="0">
              <a:ea typeface="ＭＳ Ｐゴシック" charset="-128"/>
              <a:cs typeface="Arial" pitchFamily="34" charset="0"/>
            </a:endParaRPr>
          </a:p>
          <a:p>
            <a:pPr lvl="0">
              <a:spcBef>
                <a:spcPct val="0"/>
              </a:spcBef>
              <a:defRPr/>
            </a:pPr>
            <a:r>
              <a:rPr lang="es-ES_tradnl" sz="4000" dirty="0" smtClean="0">
                <a:solidFill>
                  <a:srgbClr val="D70083"/>
                </a:solidFill>
                <a:ea typeface="ＭＳ Ｐゴシック" charset="-128"/>
                <a:cs typeface="Arial" pitchFamily="34" charset="0"/>
              </a:rPr>
              <a:t>La OMS recomienda que las vacunas tetravalentes, en las que se incluyen dos </a:t>
            </a:r>
            <a:r>
              <a:rPr lang="es-ES_tradnl" sz="4000" dirty="0" smtClean="0">
                <a:solidFill>
                  <a:srgbClr val="D70083"/>
                </a:solidFill>
                <a:ea typeface="ＭＳ Ｐゴシック" charset="-128"/>
                <a:cs typeface="Arial" pitchFamily="34" charset="0"/>
              </a:rPr>
              <a:t>cepas de virus de la gripe B, contengan los anteriores tres virus y una cepa similar:</a:t>
            </a:r>
            <a:endParaRPr lang="es-ES" sz="4000" dirty="0" smtClean="0">
              <a:solidFill>
                <a:srgbClr val="D70083"/>
              </a:solidFill>
              <a:ea typeface="ＭＳ Ｐゴシック" charset="-128"/>
              <a:cs typeface="Arial" pitchFamily="34" charset="0"/>
            </a:endParaRPr>
          </a:p>
          <a:p>
            <a:pPr lvl="0">
              <a:spcBef>
                <a:spcPct val="0"/>
              </a:spcBef>
              <a:defRPr/>
            </a:pPr>
            <a:endParaRPr lang="es-ES" sz="2000" dirty="0" smtClean="0">
              <a:solidFill>
                <a:srgbClr val="17375E"/>
              </a:solidFill>
              <a:latin typeface="Arial" pitchFamily="34" charset="0"/>
              <a:ea typeface="ＭＳ Ｐゴシック" charset="-128"/>
              <a:cs typeface="Arial" pitchFamily="34" charset="0"/>
            </a:endParaRPr>
          </a:p>
          <a:p>
            <a:pPr lvl="0">
              <a:spcBef>
                <a:spcPct val="0"/>
              </a:spcBef>
              <a:buFont typeface="Wingdings" pitchFamily="2" charset="2"/>
              <a:buChar char="§"/>
              <a:defRPr/>
            </a:pPr>
            <a:r>
              <a:rPr lang="es-ES" sz="3600" b="1" dirty="0" smtClean="0">
                <a:solidFill>
                  <a:srgbClr val="C00000"/>
                </a:solidFill>
                <a:latin typeface="Arial" pitchFamily="34" charset="0"/>
                <a:ea typeface="ＭＳ Ｐゴシック" charset="-128"/>
                <a:cs typeface="Arial" pitchFamily="34" charset="0"/>
              </a:rPr>
              <a:t> </a:t>
            </a:r>
            <a:r>
              <a:rPr lang="es-ES" sz="4000" b="1" dirty="0" smtClean="0">
                <a:ea typeface="ＭＳ Ｐゴシック" charset="-128"/>
                <a:cs typeface="Arial" pitchFamily="34" charset="0"/>
              </a:rPr>
              <a:t>B/Brisbane/60/2008 - </a:t>
            </a:r>
            <a:r>
              <a:rPr lang="es-ES" sz="4000" b="1" dirty="0" err="1" smtClean="0">
                <a:ea typeface="ＭＳ Ｐゴシック" charset="-128"/>
                <a:cs typeface="Arial" pitchFamily="34" charset="0"/>
              </a:rPr>
              <a:t>like</a:t>
            </a:r>
            <a:r>
              <a:rPr lang="es-ES" sz="4000" b="1" dirty="0" smtClean="0">
                <a:ea typeface="ＭＳ Ｐゴシック" charset="-128"/>
                <a:cs typeface="Arial" pitchFamily="34" charset="0"/>
              </a:rPr>
              <a:t> </a:t>
            </a:r>
            <a:r>
              <a:rPr lang="es-ES" sz="4000" b="1" dirty="0" smtClean="0">
                <a:ea typeface="ＭＳ Ｐゴシック" charset="-128"/>
                <a:cs typeface="Arial" pitchFamily="34" charset="0"/>
              </a:rPr>
              <a:t>virus</a:t>
            </a:r>
            <a:r>
              <a:rPr lang="es-ES" sz="4400" b="1" dirty="0" smtClean="0">
                <a:ea typeface="ＭＳ Ｐゴシック" charset="-128"/>
                <a:cs typeface="Arial" pitchFamily="34" charset="0"/>
              </a:rPr>
              <a:t>.</a:t>
            </a:r>
          </a:p>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3800" b="0" i="0" u="none" strike="noStrike" kern="1200" cap="none" spc="0" normalizeH="0" baseline="0" noProof="0" dirty="0" smtClean="0">
              <a:ln>
                <a:noFill/>
              </a:ln>
              <a:solidFill>
                <a:srgbClr val="17375E"/>
              </a:solidFill>
              <a:effectLst/>
              <a:uLnTx/>
              <a:uFillTx/>
              <a:latin typeface="Arial" pitchFamily="34" charset="0"/>
              <a:ea typeface="ＭＳ Ｐゴシック" charset="-128"/>
              <a:cs typeface="Arial" pitchFamily="34" charset="0"/>
            </a:endParaRPr>
          </a:p>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r>
              <a:rPr kumimoji="0" lang="es-ES" sz="3800" b="0" i="0" u="none" strike="noStrike" kern="1200" cap="none" spc="0" normalizeH="0" baseline="0" noProof="0" dirty="0" smtClean="0">
                <a:ln>
                  <a:noFill/>
                </a:ln>
                <a:solidFill>
                  <a:srgbClr val="17375E"/>
                </a:solidFill>
                <a:effectLst/>
                <a:uLnTx/>
                <a:uFillTx/>
                <a:latin typeface="Arial" pitchFamily="34" charset="0"/>
                <a:ea typeface="ＭＳ Ｐゴシック" charset="-128"/>
                <a:cs typeface="Arial" pitchFamily="34" charset="0"/>
              </a:rPr>
              <a:t>.</a:t>
            </a:r>
          </a:p>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endParaRPr kumimoji="0" lang="es-ES" sz="3200" b="0" i="0" u="none" strike="noStrike" kern="1200" cap="none" spc="0" normalizeH="0" baseline="0" noProof="0" dirty="0" smtClean="0">
              <a:ln>
                <a:noFill/>
              </a:ln>
              <a:solidFill>
                <a:srgbClr val="17375E"/>
              </a:solidFill>
              <a:effectLst/>
              <a:uLnTx/>
              <a:uFillTx/>
              <a:latin typeface="Arial" pitchFamily="34" charset="0"/>
              <a:ea typeface="ＭＳ Ｐゴシック" charset="-128"/>
              <a:cs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98072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marL="540000">
              <a:lnSpc>
                <a:spcPct val="125000"/>
              </a:lnSpc>
              <a:spcBef>
                <a:spcPts val="400"/>
              </a:spcBef>
              <a:buClr>
                <a:srgbClr val="C00000"/>
              </a:buClr>
              <a:buNone/>
              <a:defRPr/>
            </a:pPr>
            <a:endParaRPr lang="es-ES" sz="1500" dirty="0" smtClean="0"/>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graphicFrame>
        <p:nvGraphicFramePr>
          <p:cNvPr id="6" name="5 Tabla"/>
          <p:cNvGraphicFramePr>
            <a:graphicFrameLocks noGrp="1"/>
          </p:cNvGraphicFramePr>
          <p:nvPr/>
        </p:nvGraphicFramePr>
        <p:xfrm>
          <a:off x="0" y="980728"/>
          <a:ext cx="9144000" cy="5972644"/>
        </p:xfrm>
        <a:graphic>
          <a:graphicData uri="http://schemas.openxmlformats.org/drawingml/2006/table">
            <a:tbl>
              <a:tblPr/>
              <a:tblGrid>
                <a:gridCol w="1691680"/>
                <a:gridCol w="4120336"/>
                <a:gridCol w="1039812"/>
                <a:gridCol w="2292172"/>
              </a:tblGrid>
              <a:tr h="864096">
                <a:tc>
                  <a:txBody>
                    <a:bodyPr/>
                    <a:lstStyle/>
                    <a:p>
                      <a:pPr marL="0" marR="0" lvl="0" indent="0" algn="ctr" defTabSz="1828800" rtl="0" eaLnBrk="1" fontAlgn="base" latinLnBrk="0" hangingPunct="1">
                        <a:lnSpc>
                          <a:spcPct val="150000"/>
                        </a:lnSpc>
                        <a:spcBef>
                          <a:spcPct val="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charset="-128"/>
                          <a:cs typeface="Arial" pitchFamily="34" charset="0"/>
                        </a:rPr>
                        <a:t>Tipo de vacuna </a:t>
                      </a:r>
                      <a:endParaRPr kumimoji="0" lang="es-ES" sz="12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0" marB="0" anchor="ctr" horzOverflow="overflow">
                    <a:lnL>
                      <a:noFill/>
                    </a:lnL>
                    <a:lnR w="12700" cap="flat" cmpd="sng" algn="ctr">
                      <a:solidFill>
                        <a:srgbClr val="FFFFFF"/>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1828800" rtl="0" eaLnBrk="1" fontAlgn="base" latinLnBrk="0" hangingPunct="1">
                        <a:lnSpc>
                          <a:spcPct val="150000"/>
                        </a:lnSpc>
                        <a:spcBef>
                          <a:spcPts val="120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charset="-128"/>
                          <a:cs typeface="Arial" pitchFamily="34" charset="0"/>
                        </a:rPr>
                        <a:t>Nombre comercial y compañía </a:t>
                      </a:r>
                    </a:p>
                  </a:txBody>
                  <a:tcPr marL="137160" marR="13716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1828800" rtl="0" eaLnBrk="1" fontAlgn="base" latinLnBrk="0" hangingPunct="1">
                        <a:lnSpc>
                          <a:spcPct val="100000"/>
                        </a:lnSpc>
                        <a:spcBef>
                          <a:spcPts val="1200"/>
                        </a:spcBef>
                        <a:spcAft>
                          <a:spcPts val="240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charset="-128"/>
                          <a:cs typeface="Arial" pitchFamily="34" charset="0"/>
                        </a:rPr>
                        <a:t>Edad autorizada </a:t>
                      </a:r>
                      <a:endParaRPr kumimoji="0" lang="es-ES" sz="12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1828800" rtl="0" eaLnBrk="1" fontAlgn="base" latinLnBrk="0" hangingPunct="1">
                        <a:lnSpc>
                          <a:spcPct val="150000"/>
                        </a:lnSpc>
                        <a:spcBef>
                          <a:spcPts val="120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charset="-128"/>
                          <a:cs typeface="Arial" pitchFamily="34" charset="0"/>
                        </a:rPr>
                        <a:t>Vía de administración</a:t>
                      </a:r>
                      <a:endParaRPr kumimoji="0" lang="es-ES" sz="12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0" marB="0" anchor="ctr" horzOverflow="overflow">
                    <a:lnL w="12700" cap="flat" cmpd="sng" algn="ctr">
                      <a:solidFill>
                        <a:srgbClr val="FFFFFF"/>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r>
              <a:tr h="1464006">
                <a:tc>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 Virus fraccionados </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Vacuna</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Antigripal</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Pasteur® (Sanofi Pasteur MSD) </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Gripavac</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(Sanofi Pasteur MSD) </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Mutagrip</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(Sanofi Pasteur MSD) </a:t>
                      </a: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Vaxigrip</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(Sanofi Pasteur MSD)</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Fluarix</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(GSK) </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 6 m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Intramuscular o subcutánea profunda</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720080">
                <a:tc>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Virus fraccionados e interactivos Tetravalente</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defRPr/>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Fluarix</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Tetra</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GSK</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None/>
                        <a:tabLst/>
                      </a:pP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defRPr/>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 3 a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p>
                      <a:pPr marL="0" marR="0" lvl="0" indent="0" algn="ctr" defTabSz="1828800" rtl="0" eaLnBrk="1" fontAlgn="base" latinLnBrk="0" hangingPunct="1">
                        <a:lnSpc>
                          <a:spcPct val="100000"/>
                        </a:lnSpc>
                        <a:spcBef>
                          <a:spcPct val="0"/>
                        </a:spcBef>
                        <a:spcAft>
                          <a:spcPct val="0"/>
                        </a:spcAft>
                        <a:buClrTx/>
                        <a:buSzTx/>
                        <a:buFontTx/>
                        <a:buNone/>
                        <a:tabLst/>
                      </a:pP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Intramuscular</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648072">
                <a:tc>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Subunidades </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Chiroflu</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(Novartis) </a:t>
                      </a:r>
                      <a:endPar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Influvac</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(Abbott </a:t>
                      </a:r>
                      <a:r>
                        <a:rPr kumimoji="0" lang="fr-FR"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Healthcare</a:t>
                      </a:r>
                      <a:r>
                        <a:rPr kumimoji="0" lang="fr-FR"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 6 m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Intramuscular o subcutánea profunda</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720080">
                <a:tc>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Subunidades + </a:t>
                      </a:r>
                    </a:p>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adyuvante MF59C </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Chiromas</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fr-FR" sz="1100" b="1" i="0" u="none" strike="noStrike" cap="none" normalizeH="0" baseline="30000" dirty="0" smtClean="0">
                          <a:ln>
                            <a:noFill/>
                          </a:ln>
                          <a:solidFill>
                            <a:srgbClr val="000000"/>
                          </a:solidFill>
                          <a:effectLst/>
                          <a:latin typeface="Arial" pitchFamily="34" charset="0"/>
                          <a:ea typeface="ＭＳ Ｐゴシック" charset="-128"/>
                          <a:cs typeface="Arial" pitchFamily="34" charset="0"/>
                        </a:rPr>
                        <a:t> </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Novartis</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p>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Dotaricin</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Allentia</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Biotech</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licencia de </a:t>
                      </a:r>
                      <a:r>
                        <a:rPr kumimoji="0" lang="es-ES" sz="11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Novartis</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 65 a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Intramuscular</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481523">
                <a:tc rowSpan="2">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Virus fraccionados </a:t>
                      </a:r>
                    </a:p>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cs typeface="Arial" pitchFamily="34" charset="0"/>
                        </a:rPr>
                        <a:t>vía intradérmica </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it-IT"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Intanza® 9 </a:t>
                      </a: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sym typeface="Symbol" pitchFamily="18" charset="2"/>
                        </a:rPr>
                        <a:t></a:t>
                      </a:r>
                      <a:r>
                        <a:rPr kumimoji="0" lang="it-IT"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 (Sanofi Pasteur MSD)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smtClean="0">
                          <a:ln>
                            <a:noFill/>
                          </a:ln>
                          <a:solidFill>
                            <a:srgbClr val="000000"/>
                          </a:solidFill>
                          <a:effectLst/>
                          <a:latin typeface="Arial" pitchFamily="34" charset="0"/>
                          <a:ea typeface="ＭＳ Ｐゴシック" charset="-128"/>
                          <a:cs typeface="Arial" pitchFamily="34" charset="0"/>
                        </a:rPr>
                        <a:t>18-59 a </a:t>
                      </a:r>
                      <a:endParaRPr kumimoji="0" lang="es-ES" sz="1100" b="1" i="0" u="none" strike="noStrike" cap="none" normalizeH="0" baseline="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Intradérmica</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454581">
                <a:tc vMerge="1">
                  <a:txBody>
                    <a:bodyPr/>
                    <a:lstStyle/>
                    <a:p>
                      <a:endParaRPr lang="es-ES"/>
                    </a:p>
                  </a:txBody>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it-IT"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Intanza® 15 </a:t>
                      </a:r>
                      <a:r>
                        <a:rPr kumimoji="0" lang="it-IT"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sym typeface="Symbol" pitchFamily="18" charset="2"/>
                        </a:rPr>
                        <a:t></a:t>
                      </a:r>
                      <a:r>
                        <a:rPr kumimoji="0" lang="it-IT"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g (Sanofi Pasteur MSD)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 60 a </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Intradérmica</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r h="620206">
                <a:tc>
                  <a:txBody>
                    <a:bodyPr/>
                    <a:lstStyle/>
                    <a:p>
                      <a:pPr marL="0" marR="0" lvl="0" indent="0" algn="l"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rPr>
                        <a:t>Virus vivos atenuados</a:t>
                      </a:r>
                      <a:endParaRPr kumimoji="0" lang="es-ES" sz="1100" b="1" i="0" u="none" strike="noStrike" cap="none" normalizeH="0" baseline="0" dirty="0" smtClean="0">
                        <a:ln>
                          <a:noFill/>
                        </a:ln>
                        <a:solidFill>
                          <a:schemeClr val="tx2">
                            <a:lumMod val="75000"/>
                          </a:schemeClr>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25098"/>
                      </a:srgbClr>
                    </a:solidFill>
                  </a:tcPr>
                </a:tc>
                <a:tc>
                  <a:txBody>
                    <a:bodyPr/>
                    <a:lstStyle/>
                    <a:p>
                      <a:pPr marL="179388" marR="0" lvl="0" indent="-179388" algn="l" defTabSz="1828800" rtl="0" eaLnBrk="1" fontAlgn="base" latinLnBrk="0" hangingPunct="1">
                        <a:lnSpc>
                          <a:spcPct val="150000"/>
                        </a:lnSpc>
                        <a:spcBef>
                          <a:spcPct val="0"/>
                        </a:spcBef>
                        <a:spcAft>
                          <a:spcPct val="0"/>
                        </a:spcAft>
                        <a:buClr>
                          <a:srgbClr val="D70083"/>
                        </a:buClr>
                        <a:buSzTx/>
                        <a:buFont typeface="Wingdings" pitchFamily="2" charset="2"/>
                        <a:buChar char="§"/>
                        <a:tabLst/>
                      </a:pPr>
                      <a:r>
                        <a:rPr kumimoji="0" lang="es-ES" sz="1100" b="1" i="0" u="none" strike="noStrike" cap="none" normalizeH="0" baseline="0" dirty="0" err="1" smtClean="0">
                          <a:ln>
                            <a:noFill/>
                          </a:ln>
                          <a:solidFill>
                            <a:srgbClr val="000000"/>
                          </a:solidFill>
                          <a:effectLst/>
                          <a:latin typeface="Arial" pitchFamily="34" charset="0"/>
                          <a:ea typeface="ＭＳ Ｐゴシック" charset="-128"/>
                        </a:rPr>
                        <a:t>Fluenz</a:t>
                      </a:r>
                      <a:r>
                        <a:rPr kumimoji="0" lang="es-ES" sz="1100" b="1" i="0" u="none" strike="noStrike" cap="none" normalizeH="0" baseline="0" dirty="0" smtClean="0">
                          <a:ln>
                            <a:noFill/>
                          </a:ln>
                          <a:solidFill>
                            <a:srgbClr val="000000"/>
                          </a:solidFill>
                          <a:effectLst/>
                          <a:latin typeface="Arial" pitchFamily="34" charset="0"/>
                          <a:ea typeface="ＭＳ Ｐゴシック" charset="-128"/>
                        </a:rPr>
                        <a:t>® (</a:t>
                      </a:r>
                      <a:r>
                        <a:rPr kumimoji="0" lang="es-ES" sz="1100" b="1" i="0" u="none" strike="noStrike" cap="none" normalizeH="0" baseline="0" dirty="0" err="1" smtClean="0">
                          <a:ln>
                            <a:noFill/>
                          </a:ln>
                          <a:solidFill>
                            <a:srgbClr val="000000"/>
                          </a:solidFill>
                          <a:effectLst/>
                          <a:latin typeface="Arial" pitchFamily="34" charset="0"/>
                          <a:ea typeface="ＭＳ Ｐゴシック" charset="-128"/>
                        </a:rPr>
                        <a:t>AstraZeneca</a:t>
                      </a:r>
                      <a:r>
                        <a:rPr kumimoji="0" lang="es-ES" sz="1100" b="1" i="0" u="none" strike="noStrike" cap="none" normalizeH="0" baseline="0" dirty="0" smtClean="0">
                          <a:ln>
                            <a:noFill/>
                          </a:ln>
                          <a:solidFill>
                            <a:srgbClr val="000000"/>
                          </a:solidFill>
                          <a:effectLst/>
                          <a:latin typeface="Arial" pitchFamily="34" charset="0"/>
                          <a:ea typeface="ＭＳ Ｐゴシック" charset="-128"/>
                        </a:rPr>
                        <a:t> Farmacéutica Spain, </a:t>
                      </a:r>
                      <a:r>
                        <a:rPr kumimoji="0" lang="es-ES" sz="1100" b="1" i="0" u="none" strike="noStrike" cap="none" normalizeH="0" baseline="0" dirty="0" err="1" smtClean="0">
                          <a:ln>
                            <a:noFill/>
                          </a:ln>
                          <a:solidFill>
                            <a:srgbClr val="000000"/>
                          </a:solidFill>
                          <a:effectLst/>
                          <a:latin typeface="Arial" pitchFamily="34" charset="0"/>
                          <a:ea typeface="ＭＳ Ｐゴシック" charset="-128"/>
                        </a:rPr>
                        <a:t>SA</a:t>
                      </a:r>
                      <a:r>
                        <a:rPr kumimoji="0" lang="es-ES" sz="1100" b="1" i="0" u="none" strike="noStrike" cap="none" normalizeH="0" baseline="0" dirty="0" smtClean="0">
                          <a:ln>
                            <a:noFill/>
                          </a:ln>
                          <a:solidFill>
                            <a:srgbClr val="000000"/>
                          </a:solidFill>
                          <a:effectLst/>
                          <a:latin typeface="Arial" pitchFamily="34" charset="0"/>
                          <a:ea typeface="ＭＳ Ｐゴシック" charset="-128"/>
                        </a:rPr>
                        <a:t>)</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smtClean="0">
                          <a:ln>
                            <a:noFill/>
                          </a:ln>
                          <a:solidFill>
                            <a:srgbClr val="000000"/>
                          </a:solidFill>
                          <a:effectLst/>
                          <a:latin typeface="Arial" pitchFamily="34" charset="0"/>
                          <a:ea typeface="ＭＳ Ｐゴシック" charset="-128"/>
                        </a:rPr>
                        <a:t>2 – 18 a</a:t>
                      </a: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100" b="1" i="0" u="none" strike="noStrike" cap="none" normalizeH="0" baseline="0" dirty="0" err="1" smtClean="0">
                          <a:ln>
                            <a:noFill/>
                          </a:ln>
                          <a:solidFill>
                            <a:srgbClr val="000000"/>
                          </a:solidFill>
                          <a:effectLst/>
                          <a:latin typeface="Arial" pitchFamily="34" charset="0"/>
                          <a:ea typeface="ＭＳ Ｐゴシック" charset="-128"/>
                        </a:rPr>
                        <a:t>Intranasal</a:t>
                      </a:r>
                      <a:endParaRPr kumimoji="0" lang="es-ES" sz="1100" b="1" i="0" u="none" strike="noStrike" cap="none" normalizeH="0" baseline="0" dirty="0" smtClean="0">
                        <a:ln>
                          <a:noFill/>
                        </a:ln>
                        <a:solidFill>
                          <a:srgbClr val="000000"/>
                        </a:solidFill>
                        <a:effectLst/>
                        <a:latin typeface="Arial" pitchFamily="34" charset="0"/>
                        <a:ea typeface="ＭＳ Ｐゴシック" charset="-128"/>
                      </a:endParaRPr>
                    </a:p>
                  </a:txBody>
                  <a:tcPr marL="137160" marR="137160" marT="72012" marB="72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bl>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a:spcBef>
                <a:spcPct val="50000"/>
              </a:spcBef>
              <a:buClr>
                <a:srgbClr val="C00000"/>
              </a:buClr>
              <a:buFont typeface="+mj-lt"/>
              <a:buAutoNum type="alphaUcPeriod" startAt="2"/>
              <a:defRPr/>
            </a:pPr>
            <a:r>
              <a:rPr lang="es-ES" sz="1600" b="1" dirty="0" smtClean="0"/>
              <a:t>ENFERMEDAD NEUMOCÓCICA:  </a:t>
            </a:r>
            <a:r>
              <a:rPr lang="es-ES" sz="1600" i="1" dirty="0" err="1" smtClean="0">
                <a:solidFill>
                  <a:schemeClr val="accent1">
                    <a:lumMod val="75000"/>
                  </a:schemeClr>
                </a:solidFill>
              </a:rPr>
              <a:t>Streptococcus</a:t>
            </a:r>
            <a:r>
              <a:rPr lang="es-ES" sz="1600" i="1" dirty="0" smtClean="0">
                <a:solidFill>
                  <a:schemeClr val="accent1">
                    <a:lumMod val="75000"/>
                  </a:schemeClr>
                </a:solidFill>
              </a:rPr>
              <a:t> </a:t>
            </a:r>
            <a:r>
              <a:rPr lang="es-ES" sz="1600" i="1" dirty="0" err="1" smtClean="0">
                <a:solidFill>
                  <a:schemeClr val="accent1">
                    <a:lumMod val="75000"/>
                  </a:schemeClr>
                </a:solidFill>
              </a:rPr>
              <a:t>Pneumoniae</a:t>
            </a:r>
            <a:endParaRPr lang="es-ES" sz="1600" i="1" dirty="0" smtClean="0">
              <a:solidFill>
                <a:schemeClr val="accent1">
                  <a:lumMod val="75000"/>
                </a:schemeClr>
              </a:solidFill>
            </a:endParaRPr>
          </a:p>
          <a:p>
            <a:pPr marL="540000" lvl="1" indent="-354013">
              <a:lnSpc>
                <a:spcPct val="125000"/>
              </a:lnSpc>
              <a:buClr>
                <a:srgbClr val="D70083"/>
              </a:buClr>
              <a:buFont typeface="Wingdings" pitchFamily="2" charset="2"/>
              <a:buChar char="§"/>
            </a:pPr>
            <a:r>
              <a:rPr lang="es-ES" sz="1600" dirty="0" smtClean="0">
                <a:latin typeface="+mj-lt"/>
                <a:cs typeface="Geneva" pitchFamily="-112" charset="-128"/>
              </a:rPr>
              <a:t>Responsable del 36-50% de neumonías comunitarias y del  30-50% de neumonías </a:t>
            </a:r>
            <a:r>
              <a:rPr lang="es-ES" sz="1600" dirty="0" err="1" smtClean="0">
                <a:latin typeface="+mj-lt"/>
                <a:cs typeface="Geneva" pitchFamily="-112" charset="-128"/>
              </a:rPr>
              <a:t>nosocomiales</a:t>
            </a:r>
            <a:r>
              <a:rPr lang="es-ES" sz="1600" dirty="0" smtClean="0">
                <a:latin typeface="+mj-lt"/>
                <a:cs typeface="Geneva" pitchFamily="-112" charset="-128"/>
              </a:rPr>
              <a:t>.</a:t>
            </a:r>
          </a:p>
          <a:p>
            <a:pPr marL="540000" lvl="1" indent="-354013">
              <a:lnSpc>
                <a:spcPct val="125000"/>
              </a:lnSpc>
              <a:buClr>
                <a:srgbClr val="D70083"/>
              </a:buClr>
              <a:buFont typeface="Wingdings" pitchFamily="2" charset="2"/>
              <a:buChar char="§"/>
            </a:pPr>
            <a:r>
              <a:rPr lang="es-ES" sz="1600" dirty="0" smtClean="0">
                <a:latin typeface="+mj-lt"/>
                <a:cs typeface="Geneva" pitchFamily="-112" charset="-128"/>
              </a:rPr>
              <a:t>Creciente resistencia del </a:t>
            </a:r>
            <a:r>
              <a:rPr lang="es-ES" sz="1600" dirty="0" err="1" smtClean="0">
                <a:latin typeface="+mj-lt"/>
                <a:cs typeface="Geneva" pitchFamily="-112" charset="-128"/>
              </a:rPr>
              <a:t>Streptococcus</a:t>
            </a:r>
            <a:r>
              <a:rPr lang="es-ES" sz="1600" dirty="0" smtClean="0">
                <a:latin typeface="+mj-lt"/>
                <a:cs typeface="Geneva" pitchFamily="-112" charset="-128"/>
              </a:rPr>
              <a:t> </a:t>
            </a:r>
            <a:r>
              <a:rPr lang="es-ES" sz="1600" dirty="0" err="1" smtClean="0">
                <a:latin typeface="+mj-lt"/>
                <a:cs typeface="Geneva" pitchFamily="-112" charset="-128"/>
              </a:rPr>
              <a:t>Pneumoniae</a:t>
            </a:r>
            <a:r>
              <a:rPr lang="es-ES" sz="1600" dirty="0" smtClean="0">
                <a:latin typeface="+mj-lt"/>
                <a:cs typeface="Geneva" pitchFamily="-112" charset="-128"/>
              </a:rPr>
              <a:t> a antibióticos.</a:t>
            </a:r>
          </a:p>
          <a:p>
            <a:pPr marL="540000" lvl="1" indent="-354013">
              <a:lnSpc>
                <a:spcPct val="125000"/>
              </a:lnSpc>
              <a:buClr>
                <a:srgbClr val="D70083"/>
              </a:buClr>
              <a:buFont typeface="Wingdings" pitchFamily="2" charset="2"/>
              <a:buChar char="§"/>
            </a:pPr>
            <a:r>
              <a:rPr lang="es-ES" sz="1600" dirty="0" smtClean="0">
                <a:latin typeface="+mj-lt"/>
                <a:cs typeface="Geneva" pitchFamily="-112" charset="-128"/>
              </a:rPr>
              <a:t>Alta letalidad en mayores por enfermedad </a:t>
            </a:r>
            <a:r>
              <a:rPr lang="es-ES" sz="1600" dirty="0" err="1" smtClean="0">
                <a:latin typeface="+mj-lt"/>
                <a:cs typeface="Geneva" pitchFamily="-112" charset="-128"/>
              </a:rPr>
              <a:t>neumocócica</a:t>
            </a:r>
            <a:r>
              <a:rPr lang="es-ES" sz="1600" dirty="0" smtClean="0">
                <a:latin typeface="+mj-lt"/>
                <a:cs typeface="Geneva" pitchFamily="-112" charset="-128"/>
              </a:rPr>
              <a:t> invasora (ENI): 20-40%.</a:t>
            </a:r>
          </a:p>
          <a:p>
            <a:pPr marL="540000" lvl="1" indent="-354013">
              <a:lnSpc>
                <a:spcPct val="125000"/>
              </a:lnSpc>
              <a:buClr>
                <a:srgbClr val="D70083"/>
              </a:buClr>
              <a:buFont typeface="Wingdings" pitchFamily="2" charset="2"/>
              <a:buChar char="§"/>
            </a:pPr>
            <a:r>
              <a:rPr lang="es-ES" sz="1600" dirty="0" smtClean="0">
                <a:latin typeface="+mj-lt"/>
                <a:cs typeface="Geneva" pitchFamily="-112" charset="-128"/>
              </a:rPr>
              <a:t>ENI se incrementa  con la edad: 25-60/100.000 en adultos frente a 68/100.000 en &gt;85 años.</a:t>
            </a:r>
          </a:p>
          <a:p>
            <a:pPr marL="540000" lvl="1" indent="-354013">
              <a:lnSpc>
                <a:spcPct val="125000"/>
              </a:lnSpc>
              <a:buClr>
                <a:srgbClr val="D70083"/>
              </a:buClr>
              <a:buFont typeface="Wingdings" pitchFamily="2" charset="2"/>
              <a:buChar char="§"/>
            </a:pPr>
            <a:r>
              <a:rPr lang="es-ES" sz="1600" dirty="0" smtClean="0">
                <a:latin typeface="+mj-lt"/>
                <a:cs typeface="Geneva" pitchFamily="-112" charset="-128"/>
              </a:rPr>
              <a:t>ENI es más frecuente 3-7 veces en patología crónica y 20 veces en </a:t>
            </a:r>
            <a:r>
              <a:rPr lang="es-ES" sz="1600" dirty="0" err="1" smtClean="0">
                <a:latin typeface="+mj-lt"/>
                <a:cs typeface="Geneva" pitchFamily="-112" charset="-128"/>
              </a:rPr>
              <a:t>inmunodeprimidos</a:t>
            </a:r>
            <a:r>
              <a:rPr lang="es-ES" sz="1600" dirty="0" smtClean="0">
                <a:latin typeface="+mj-lt"/>
                <a:cs typeface="Geneva" pitchFamily="-112" charset="-128"/>
              </a:rPr>
              <a:t>.</a:t>
            </a:r>
          </a:p>
          <a:p>
            <a:pPr marL="540000" lvl="1" indent="-354013">
              <a:buClr>
                <a:srgbClr val="D70083"/>
              </a:buClr>
              <a:buFont typeface="Wingdings" pitchFamily="2" charset="2"/>
              <a:buChar char="§"/>
            </a:pPr>
            <a:r>
              <a:rPr lang="es-ES" sz="1600" dirty="0" smtClean="0">
                <a:latin typeface="+mj-lt"/>
                <a:cs typeface="Geneva" pitchFamily="-112" charset="-128"/>
              </a:rPr>
              <a:t>Formas Clínicas:</a:t>
            </a:r>
          </a:p>
          <a:p>
            <a:pPr marL="895350" lvl="1" indent="-354013">
              <a:buClr>
                <a:srgbClr val="D70083"/>
              </a:buClr>
              <a:buFont typeface="+mj-lt"/>
              <a:buAutoNum type="alphaLcParenR"/>
            </a:pPr>
            <a:r>
              <a:rPr lang="es-ES" sz="1600" dirty="0" smtClean="0">
                <a:latin typeface="+mj-lt"/>
                <a:cs typeface="Geneva" pitchFamily="-112" charset="-128"/>
              </a:rPr>
              <a:t>Neumonía </a:t>
            </a:r>
            <a:r>
              <a:rPr lang="es-ES" sz="1600" dirty="0" err="1" smtClean="0">
                <a:latin typeface="+mj-lt"/>
                <a:cs typeface="Geneva" pitchFamily="-112" charset="-128"/>
              </a:rPr>
              <a:t>neumocócica</a:t>
            </a:r>
            <a:r>
              <a:rPr lang="es-ES" sz="1600" dirty="0" smtClean="0">
                <a:latin typeface="+mj-lt"/>
                <a:cs typeface="Geneva" pitchFamily="-112" charset="-128"/>
              </a:rPr>
              <a:t>  no </a:t>
            </a:r>
            <a:r>
              <a:rPr lang="es-ES" sz="1600" dirty="0" err="1" smtClean="0">
                <a:latin typeface="+mj-lt"/>
                <a:cs typeface="Geneva" pitchFamily="-112" charset="-128"/>
              </a:rPr>
              <a:t>bacteriémica</a:t>
            </a:r>
            <a:endParaRPr lang="es-ES" sz="1600" dirty="0" smtClean="0">
              <a:latin typeface="+mj-lt"/>
              <a:cs typeface="Geneva" pitchFamily="-112" charset="-128"/>
            </a:endParaRPr>
          </a:p>
          <a:p>
            <a:pPr marL="895350" lvl="1" indent="-354013">
              <a:buClr>
                <a:srgbClr val="D70083"/>
              </a:buClr>
              <a:buFont typeface="+mj-lt"/>
              <a:buAutoNum type="alphaLcParenR"/>
            </a:pPr>
            <a:r>
              <a:rPr lang="es-ES" sz="1600" dirty="0" smtClean="0">
                <a:latin typeface="+mj-lt"/>
                <a:cs typeface="Geneva" pitchFamily="-112" charset="-128"/>
              </a:rPr>
              <a:t>Enfermedad </a:t>
            </a:r>
            <a:r>
              <a:rPr lang="es-ES" sz="1600" dirty="0" err="1" smtClean="0">
                <a:latin typeface="+mj-lt"/>
                <a:cs typeface="Geneva" pitchFamily="-112" charset="-128"/>
              </a:rPr>
              <a:t>neumocócica</a:t>
            </a:r>
            <a:r>
              <a:rPr lang="es-ES" sz="1600" dirty="0" smtClean="0">
                <a:latin typeface="+mj-lt"/>
                <a:cs typeface="Geneva" pitchFamily="-112" charset="-128"/>
              </a:rPr>
              <a:t> invasora:</a:t>
            </a:r>
          </a:p>
          <a:p>
            <a:pPr marL="1695450" lvl="2" indent="-354013">
              <a:buClr>
                <a:srgbClr val="D70083"/>
              </a:buClr>
              <a:buFont typeface="+mj-lt"/>
              <a:buAutoNum type="arabicPeriod"/>
            </a:pPr>
            <a:r>
              <a:rPr lang="es-ES" sz="1600" dirty="0" smtClean="0">
                <a:latin typeface="+mj-lt"/>
                <a:cs typeface="Geneva" pitchFamily="-112" charset="-128"/>
              </a:rPr>
              <a:t> Neumonía </a:t>
            </a:r>
            <a:r>
              <a:rPr lang="es-ES" sz="1600" dirty="0" err="1" smtClean="0">
                <a:latin typeface="+mj-lt"/>
                <a:cs typeface="Geneva" pitchFamily="-112" charset="-128"/>
              </a:rPr>
              <a:t>Neumocócica</a:t>
            </a:r>
            <a:r>
              <a:rPr lang="es-ES" sz="1600" dirty="0" smtClean="0">
                <a:latin typeface="+mj-lt"/>
                <a:cs typeface="Geneva" pitchFamily="-112" charset="-128"/>
              </a:rPr>
              <a:t> </a:t>
            </a:r>
            <a:r>
              <a:rPr lang="es-ES" sz="1600" dirty="0" err="1" smtClean="0">
                <a:latin typeface="+mj-lt"/>
                <a:cs typeface="Geneva" pitchFamily="-112" charset="-128"/>
              </a:rPr>
              <a:t>Bacteriémica</a:t>
            </a:r>
            <a:r>
              <a:rPr lang="es-ES" sz="1600" dirty="0" smtClean="0">
                <a:latin typeface="+mj-lt"/>
                <a:cs typeface="Geneva" pitchFamily="-112" charset="-128"/>
              </a:rPr>
              <a:t>: 10-20% de neumonías adquiridas en comunidad</a:t>
            </a:r>
          </a:p>
          <a:p>
            <a:pPr marL="1695450" lvl="2" indent="-354013">
              <a:buClr>
                <a:srgbClr val="D70083"/>
              </a:buClr>
              <a:buFont typeface="+mj-lt"/>
              <a:buAutoNum type="arabicPeriod"/>
            </a:pPr>
            <a:r>
              <a:rPr lang="es-ES" sz="1600" dirty="0" smtClean="0">
                <a:latin typeface="+mj-lt"/>
                <a:cs typeface="Geneva" pitchFamily="-112" charset="-128"/>
              </a:rPr>
              <a:t> Meningitis </a:t>
            </a:r>
            <a:r>
              <a:rPr lang="es-ES" sz="1600" dirty="0" err="1" smtClean="0">
                <a:latin typeface="+mj-lt"/>
                <a:cs typeface="Geneva" pitchFamily="-112" charset="-128"/>
              </a:rPr>
              <a:t>Neumocócica</a:t>
            </a:r>
            <a:endParaRPr lang="es-ES" sz="1600" dirty="0" smtClean="0">
              <a:latin typeface="+mj-lt"/>
              <a:cs typeface="Geneva" pitchFamily="-112" charset="-128"/>
            </a:endParaRPr>
          </a:p>
          <a:p>
            <a:pPr marL="1695450" lvl="2" indent="-354013">
              <a:buClr>
                <a:srgbClr val="D70083"/>
              </a:buClr>
              <a:buFont typeface="+mj-lt"/>
              <a:buAutoNum type="arabicPeriod"/>
            </a:pPr>
            <a:r>
              <a:rPr lang="es-ES" sz="1600" dirty="0" smtClean="0">
                <a:latin typeface="+mj-lt"/>
                <a:cs typeface="Geneva" pitchFamily="-112" charset="-128"/>
              </a:rPr>
              <a:t> Bacteriemia sin foco</a:t>
            </a:r>
          </a:p>
          <a:p>
            <a:pPr marL="1695450" lvl="2" indent="-354013">
              <a:buClr>
                <a:srgbClr val="D70083"/>
              </a:buClr>
              <a:buFont typeface="+mj-lt"/>
              <a:buAutoNum type="arabicPeriod"/>
            </a:pPr>
            <a:r>
              <a:rPr lang="es-ES" sz="1600" dirty="0" smtClean="0">
                <a:latin typeface="+mj-lt"/>
                <a:cs typeface="Geneva" pitchFamily="-112" charset="-128"/>
              </a:rPr>
              <a:t> Otras formas </a:t>
            </a:r>
            <a:r>
              <a:rPr lang="es-ES" sz="1600" dirty="0" err="1" smtClean="0">
                <a:latin typeface="+mj-lt"/>
                <a:cs typeface="Geneva" pitchFamily="-112" charset="-128"/>
              </a:rPr>
              <a:t>bacteriémicas</a:t>
            </a:r>
            <a:endParaRPr lang="es-ES" sz="1500" dirty="0" smtClean="0"/>
          </a:p>
          <a:p>
            <a:pPr marL="354013" indent="-354013">
              <a:buClr>
                <a:srgbClr val="D70083"/>
              </a:buClr>
              <a:buFont typeface="Wingdings" pitchFamily="2" charset="2"/>
              <a:buChar char="§"/>
            </a:pPr>
            <a:r>
              <a:rPr lang="es-ES" sz="1600" b="1" i="1" dirty="0" err="1" smtClean="0">
                <a:solidFill>
                  <a:srgbClr val="2E507F"/>
                </a:solidFill>
                <a:latin typeface="+mj-lt"/>
                <a:ea typeface="ＭＳ Ｐゴシック" charset="-128"/>
                <a:cs typeface="Arial" pitchFamily="34" charset="0"/>
              </a:rPr>
              <a:t>Streptococcus</a:t>
            </a:r>
            <a:r>
              <a:rPr lang="es-ES" sz="1600" b="1" i="1" dirty="0" smtClean="0">
                <a:solidFill>
                  <a:srgbClr val="2E507F"/>
                </a:solidFill>
                <a:latin typeface="+mj-lt"/>
                <a:ea typeface="ＭＳ Ｐゴシック" charset="-128"/>
                <a:cs typeface="Arial" pitchFamily="34" charset="0"/>
              </a:rPr>
              <a:t> </a:t>
            </a:r>
            <a:r>
              <a:rPr lang="es-ES" sz="1600" b="1" i="1" dirty="0" err="1" smtClean="0">
                <a:solidFill>
                  <a:srgbClr val="2E507F"/>
                </a:solidFill>
                <a:latin typeface="+mj-lt"/>
                <a:ea typeface="ＭＳ Ｐゴシック" charset="-128"/>
                <a:cs typeface="Arial" pitchFamily="34" charset="0"/>
              </a:rPr>
              <a:t>pneumoniae</a:t>
            </a:r>
            <a:r>
              <a:rPr lang="es-ES" sz="1600" b="1" i="1" dirty="0" smtClean="0">
                <a:solidFill>
                  <a:srgbClr val="2E507F"/>
                </a:solidFill>
                <a:latin typeface="+mj-lt"/>
                <a:ea typeface="ＭＳ Ｐゴシック" charset="-128"/>
                <a:cs typeface="Arial" pitchFamily="34" charset="0"/>
              </a:rPr>
              <a:t>:</a:t>
            </a:r>
          </a:p>
          <a:p>
            <a:pPr marL="895350" lvl="1" indent="-354013">
              <a:buClr>
                <a:srgbClr val="D70083"/>
              </a:buClr>
              <a:buFont typeface="Wingdings" pitchFamily="2" charset="2"/>
              <a:buChar char="§"/>
            </a:pPr>
            <a:r>
              <a:rPr lang="es-ES" sz="1600" dirty="0" smtClean="0">
                <a:latin typeface="+mj-lt"/>
                <a:cs typeface="Geneva" pitchFamily="-112" charset="-128"/>
              </a:rPr>
              <a:t>Polisacáridos capsulares (Antígenos), base de la </a:t>
            </a:r>
          </a:p>
          <a:p>
            <a:pPr marL="895350" lvl="1" indent="-354013">
              <a:buClr>
                <a:srgbClr val="D70083"/>
              </a:buClr>
              <a:buNone/>
            </a:pPr>
            <a:r>
              <a:rPr lang="es-ES" sz="1600" dirty="0" smtClean="0">
                <a:latin typeface="+mj-lt"/>
                <a:cs typeface="Geneva" pitchFamily="-112" charset="-128"/>
              </a:rPr>
              <a:t>	</a:t>
            </a:r>
            <a:r>
              <a:rPr lang="es-ES" sz="1600" dirty="0" err="1" smtClean="0">
                <a:latin typeface="+mj-lt"/>
                <a:cs typeface="Geneva" pitchFamily="-112" charset="-128"/>
              </a:rPr>
              <a:t>patogenicidad</a:t>
            </a:r>
            <a:r>
              <a:rPr lang="es-ES" sz="1600" dirty="0" smtClean="0">
                <a:latin typeface="+mj-lt"/>
                <a:cs typeface="Geneva" pitchFamily="-112" charset="-128"/>
              </a:rPr>
              <a:t> del neumococo</a:t>
            </a:r>
          </a:p>
          <a:p>
            <a:pPr marL="895350" lvl="1" indent="-354013">
              <a:buClr>
                <a:srgbClr val="D70083"/>
              </a:buClr>
              <a:buFont typeface="Wingdings" pitchFamily="2" charset="2"/>
              <a:buChar char="§"/>
            </a:pPr>
            <a:r>
              <a:rPr lang="es-ES" sz="1600" dirty="0" smtClean="0">
                <a:latin typeface="+mj-lt"/>
                <a:cs typeface="Geneva" pitchFamily="-112" charset="-128"/>
              </a:rPr>
              <a:t>Protección: generación de anticuerpos frente al </a:t>
            </a:r>
          </a:p>
          <a:p>
            <a:pPr marL="895350" lvl="1" indent="-354013">
              <a:buClr>
                <a:srgbClr val="D70083"/>
              </a:buClr>
              <a:buNone/>
            </a:pPr>
            <a:r>
              <a:rPr lang="es-ES" sz="1600" dirty="0" smtClean="0">
                <a:latin typeface="+mj-lt"/>
                <a:cs typeface="Geneva" pitchFamily="-112" charset="-128"/>
              </a:rPr>
              <a:t>	polisacárido capsular específicos para cada serotipo</a:t>
            </a: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44</a:t>
            </a:fld>
            <a:endParaRPr lang="es-ES" dirty="0"/>
          </a:p>
        </p:txBody>
      </p:sp>
      <p:pic>
        <p:nvPicPr>
          <p:cNvPr id="6" name="Picture 7"/>
          <p:cNvPicPr>
            <a:picLocks noChangeAspect="1" noChangeArrowheads="1"/>
          </p:cNvPicPr>
          <p:nvPr/>
        </p:nvPicPr>
        <p:blipFill>
          <a:blip r:embed="rId3" cstate="print"/>
          <a:srcRect/>
          <a:stretch>
            <a:fillRect/>
          </a:stretch>
        </p:blipFill>
        <p:spPr bwMode="auto">
          <a:xfrm>
            <a:off x="5436096" y="4365104"/>
            <a:ext cx="3130824" cy="2168965"/>
          </a:xfrm>
          <a:prstGeom prst="rect">
            <a:avLst/>
          </a:prstGeom>
          <a:noFill/>
          <a:ln w="9525">
            <a:noFill/>
            <a:miter lim="800000"/>
            <a:headEnd/>
            <a:tailEnd/>
          </a:ln>
        </p:spPr>
      </p:pic>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lnSpcReduction="10000"/>
          </a:bodyPr>
          <a:lstStyle/>
          <a:p>
            <a:pPr>
              <a:spcBef>
                <a:spcPct val="50000"/>
              </a:spcBef>
              <a:buClr>
                <a:srgbClr val="C00000"/>
              </a:buClr>
              <a:buFont typeface="+mj-lt"/>
              <a:buAutoNum type="alphaUcPeriod" startAt="2"/>
              <a:defRPr/>
            </a:pPr>
            <a:r>
              <a:rPr lang="es-ES" sz="1600" b="1" dirty="0" smtClean="0">
                <a:latin typeface="+mj-lt"/>
              </a:rPr>
              <a:t>ENFERMEDAD NEUMOCÓCICA:</a:t>
            </a:r>
          </a:p>
          <a:p>
            <a:pPr>
              <a:spcBef>
                <a:spcPct val="50000"/>
              </a:spcBef>
              <a:buClr>
                <a:srgbClr val="C00000"/>
              </a:buClr>
              <a:buNone/>
              <a:defRPr/>
            </a:pPr>
            <a:endParaRPr lang="es-ES" sz="1600" i="1" dirty="0" smtClean="0">
              <a:solidFill>
                <a:schemeClr val="accent1">
                  <a:lumMod val="75000"/>
                </a:schemeClr>
              </a:solidFill>
              <a:latin typeface="+mj-lt"/>
            </a:endParaRPr>
          </a:p>
          <a:p>
            <a:pPr marL="354013" indent="-354013">
              <a:lnSpc>
                <a:spcPct val="110000"/>
              </a:lnSpc>
              <a:spcBef>
                <a:spcPts val="0"/>
              </a:spcBef>
              <a:buClr>
                <a:srgbClr val="D70083"/>
              </a:buClr>
              <a:buFont typeface="Wingdings" pitchFamily="2" charset="2"/>
              <a:buChar char="v"/>
            </a:pPr>
            <a:r>
              <a:rPr lang="es-ES" sz="1800" dirty="0" smtClean="0">
                <a:solidFill>
                  <a:srgbClr val="2E507F"/>
                </a:solidFill>
                <a:latin typeface="+mj-lt"/>
                <a:ea typeface="ＭＳ Ｐゴシック" charset="-128"/>
                <a:cs typeface="Arial" pitchFamily="34" charset="0"/>
              </a:rPr>
              <a:t>Presentación clínica de la neumonía</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Período incubación de 1 a 3 días. Aparición abrupta</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Fiebre, escalofríos y temblor. Dolor pleural</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Tos productiva, disnea, taquipnea e hipoxia</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Otros en personas mayores: desorientación, confusión, caídas,…</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Incidencia: 250-500/100.000/año</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Mortalidad: 5-7%</a:t>
            </a:r>
          </a:p>
          <a:p>
            <a:pPr marL="354013" indent="-354013">
              <a:lnSpc>
                <a:spcPct val="110000"/>
              </a:lnSpc>
              <a:spcBef>
                <a:spcPts val="0"/>
              </a:spcBef>
              <a:buClr>
                <a:srgbClr val="D70083"/>
              </a:buClr>
              <a:buFont typeface="Wingdings" pitchFamily="2" charset="2"/>
              <a:buChar char="v"/>
            </a:pPr>
            <a:r>
              <a:rPr lang="es-ES" sz="1800" dirty="0" smtClean="0">
                <a:latin typeface="+mj-lt"/>
                <a:cs typeface="Geneva" pitchFamily="-112" charset="-128"/>
              </a:rPr>
              <a:t> </a:t>
            </a:r>
            <a:r>
              <a:rPr lang="es-ES" sz="1800" b="1" dirty="0" smtClean="0">
                <a:solidFill>
                  <a:srgbClr val="2E507F"/>
                </a:solidFill>
                <a:latin typeface="+mj-lt"/>
                <a:ea typeface="ＭＳ Ｐゴシック" charset="-128"/>
                <a:cs typeface="Arial" pitchFamily="34" charset="0"/>
              </a:rPr>
              <a:t> Neumonía </a:t>
            </a:r>
            <a:r>
              <a:rPr lang="es-ES" sz="1800" b="1" dirty="0" err="1" smtClean="0">
                <a:solidFill>
                  <a:srgbClr val="2E507F"/>
                </a:solidFill>
                <a:latin typeface="+mj-lt"/>
                <a:ea typeface="ＭＳ Ｐゴシック" charset="-128"/>
                <a:cs typeface="Arial" pitchFamily="34" charset="0"/>
              </a:rPr>
              <a:t>bacteriémica</a:t>
            </a:r>
            <a:endParaRPr lang="es-ES" sz="1800" b="1" dirty="0" smtClean="0">
              <a:solidFill>
                <a:srgbClr val="2E507F"/>
              </a:solidFill>
              <a:latin typeface="+mj-lt"/>
              <a:ea typeface="ＭＳ Ｐゴシック" charset="-128"/>
              <a:cs typeface="Arial" pitchFamily="34" charset="0"/>
            </a:endParaRP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 Incidencia: 50/100.000/año</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 Un 10-20% de pacientes con neumonía desarrollan bacteriemia</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 Mortalidad elevada en ancianos (20-40%)</a:t>
            </a:r>
          </a:p>
          <a:p>
            <a:pPr marL="354013" indent="-354013">
              <a:lnSpc>
                <a:spcPct val="110000"/>
              </a:lnSpc>
              <a:spcBef>
                <a:spcPts val="0"/>
              </a:spcBef>
              <a:buClr>
                <a:srgbClr val="D70083"/>
              </a:buClr>
              <a:buFont typeface="Wingdings" pitchFamily="2" charset="2"/>
              <a:buChar char="v"/>
            </a:pPr>
            <a:r>
              <a:rPr lang="es-ES" sz="1800" b="1" dirty="0" smtClean="0">
                <a:solidFill>
                  <a:srgbClr val="2E507F"/>
                </a:solidFill>
                <a:latin typeface="+mj-lt"/>
                <a:ea typeface="ＭＳ Ｐゴシック" charset="-128"/>
                <a:cs typeface="Arial" pitchFamily="34" charset="0"/>
              </a:rPr>
              <a:t> Otras formas invasoras</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Meningitis </a:t>
            </a:r>
            <a:r>
              <a:rPr lang="es-ES" sz="1800" dirty="0" err="1" smtClean="0">
                <a:latin typeface="+mj-lt"/>
                <a:cs typeface="Geneva" pitchFamily="-112" charset="-128"/>
              </a:rPr>
              <a:t>Neumocócica</a:t>
            </a:r>
            <a:r>
              <a:rPr lang="es-ES" sz="1800" dirty="0" smtClean="0">
                <a:latin typeface="+mj-lt"/>
                <a:cs typeface="Geneva" pitchFamily="-112" charset="-128"/>
              </a:rPr>
              <a:t>: </a:t>
            </a:r>
          </a:p>
          <a:p>
            <a:pPr marL="1695450" lvl="2" indent="-354013">
              <a:lnSpc>
                <a:spcPct val="110000"/>
              </a:lnSpc>
              <a:spcBef>
                <a:spcPts val="0"/>
              </a:spcBef>
              <a:buClr>
                <a:srgbClr val="D70083"/>
              </a:buClr>
              <a:buFont typeface="Wingdings" pitchFamily="2" charset="2"/>
              <a:buChar char="ü"/>
            </a:pPr>
            <a:r>
              <a:rPr lang="es-ES" sz="1800" dirty="0" smtClean="0">
                <a:latin typeface="+mj-lt"/>
                <a:cs typeface="Geneva" pitchFamily="-112" charset="-128"/>
              </a:rPr>
              <a:t> Elevada letalidad: 30% y en mayores hasta 80%</a:t>
            </a:r>
          </a:p>
          <a:p>
            <a:pPr marL="1695450" lvl="2" indent="-354013">
              <a:lnSpc>
                <a:spcPct val="110000"/>
              </a:lnSpc>
              <a:spcBef>
                <a:spcPts val="0"/>
              </a:spcBef>
              <a:buClr>
                <a:srgbClr val="D70083"/>
              </a:buClr>
              <a:buFont typeface="Wingdings" pitchFamily="2" charset="2"/>
              <a:buChar char="ü"/>
            </a:pPr>
            <a:r>
              <a:rPr lang="es-ES" sz="1800" dirty="0" smtClean="0">
                <a:latin typeface="+mj-lt"/>
                <a:cs typeface="Geneva" pitchFamily="-112" charset="-128"/>
              </a:rPr>
              <a:t> Un 25% se acompañan de neumonía</a:t>
            </a:r>
          </a:p>
          <a:p>
            <a:pPr marL="895350" lvl="1" indent="-354013">
              <a:lnSpc>
                <a:spcPct val="110000"/>
              </a:lnSpc>
              <a:spcBef>
                <a:spcPts val="0"/>
              </a:spcBef>
              <a:buClr>
                <a:srgbClr val="D70083"/>
              </a:buClr>
              <a:buFont typeface="Wingdings" pitchFamily="2" charset="2"/>
              <a:buChar char="§"/>
            </a:pPr>
            <a:r>
              <a:rPr lang="es-ES" sz="1800" dirty="0" smtClean="0">
                <a:latin typeface="+mj-lt"/>
                <a:cs typeface="Geneva" pitchFamily="-112" charset="-128"/>
              </a:rPr>
              <a:t>Factores Predisponentes: Inmunodepresión, </a:t>
            </a:r>
            <a:r>
              <a:rPr lang="es-ES" sz="1800" dirty="0" err="1" smtClean="0">
                <a:latin typeface="+mj-lt"/>
                <a:cs typeface="Geneva" pitchFamily="-112" charset="-128"/>
              </a:rPr>
              <a:t>Asplenia</a:t>
            </a:r>
            <a:r>
              <a:rPr lang="es-ES" sz="1800" dirty="0" smtClean="0">
                <a:latin typeface="+mj-lt"/>
                <a:cs typeface="Geneva" pitchFamily="-112" charset="-128"/>
              </a:rPr>
              <a:t>, Cardiopatía, EPOC, Enfermedad Renal o Hepática, Tabaquismo</a:t>
            </a:r>
          </a:p>
          <a:p>
            <a:pPr marL="139950" indent="-354013">
              <a:lnSpc>
                <a:spcPct val="125000"/>
              </a:lnSpc>
              <a:buClr>
                <a:srgbClr val="D70083"/>
              </a:buClr>
              <a:buFont typeface="Wingdings" pitchFamily="2" charset="2"/>
              <a:buChar char="v"/>
            </a:pPr>
            <a:endParaRPr lang="es-ES" sz="2000" dirty="0" smtClean="0">
              <a:latin typeface="+mj-lt"/>
              <a:cs typeface="Geneva" pitchFamily="-112" charset="-128"/>
            </a:endParaRPr>
          </a:p>
          <a:p>
            <a:pPr marL="895350" lvl="1" indent="-354013">
              <a:buClr>
                <a:srgbClr val="D70083"/>
              </a:buClr>
              <a:buNone/>
            </a:pPr>
            <a:r>
              <a:rPr lang="es-ES" sz="1600" dirty="0" smtClean="0">
                <a:latin typeface="+mj-lt"/>
                <a:cs typeface="Geneva" pitchFamily="-112" charset="-128"/>
              </a:rPr>
              <a:t>	</a:t>
            </a: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45</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764704"/>
            <a:ext cx="9144000" cy="6381328"/>
          </a:xfrm>
        </p:spPr>
        <p:txBody>
          <a:bodyPr>
            <a:normAutofit/>
          </a:bodyPr>
          <a:lstStyle/>
          <a:p>
            <a:pPr>
              <a:spcBef>
                <a:spcPct val="50000"/>
              </a:spcBef>
              <a:buClr>
                <a:srgbClr val="C00000"/>
              </a:buClr>
              <a:buFont typeface="+mj-lt"/>
              <a:buAutoNum type="alphaUcPeriod" startAt="2"/>
              <a:defRPr/>
            </a:pPr>
            <a:r>
              <a:rPr lang="es-ES" sz="1600" b="1" dirty="0" smtClean="0"/>
              <a:t>ENFERMEDAD NEUMOCÓCICA:</a:t>
            </a:r>
            <a:endParaRPr lang="es-ES" sz="1600" i="1" dirty="0" smtClean="0">
              <a:solidFill>
                <a:schemeClr val="accent1">
                  <a:lumMod val="75000"/>
                </a:schemeClr>
              </a:solidFill>
            </a:endParaRPr>
          </a:p>
          <a:p>
            <a:pPr marL="540000" lvl="1" indent="-354013">
              <a:lnSpc>
                <a:spcPct val="125000"/>
              </a:lnSpc>
              <a:buClr>
                <a:srgbClr val="D70083"/>
              </a:buClr>
              <a:buNone/>
            </a:pPr>
            <a:endParaRPr lang="es-ES" sz="1600" dirty="0" smtClean="0">
              <a:latin typeface="+mj-lt"/>
              <a:cs typeface="Geneva" pitchFamily="-112" charset="-128"/>
            </a:endParaRPr>
          </a:p>
          <a:p>
            <a:pPr marL="895350" lvl="1" indent="-354013">
              <a:buClr>
                <a:srgbClr val="D70083"/>
              </a:buClr>
              <a:buNone/>
            </a:pPr>
            <a:r>
              <a:rPr lang="es-ES" sz="1600" dirty="0" smtClean="0">
                <a:latin typeface="+mj-lt"/>
                <a:cs typeface="Geneva" pitchFamily="-112" charset="-128"/>
              </a:rPr>
              <a:t>	</a:t>
            </a: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46</a:t>
            </a:fld>
            <a:endParaRPr lang="es-ES" dirty="0"/>
          </a:p>
        </p:txBody>
      </p:sp>
      <p:graphicFrame>
        <p:nvGraphicFramePr>
          <p:cNvPr id="6" name="5 Tabla"/>
          <p:cNvGraphicFramePr>
            <a:graphicFrameLocks noGrp="1"/>
          </p:cNvGraphicFramePr>
          <p:nvPr>
            <p:extLst>
              <p:ext uri="{D42A27DB-BD31-4B8C-83A1-F6EECF244321}">
                <p14:modId xmlns="" xmlns:p14="http://schemas.microsoft.com/office/powerpoint/2010/main" val="2403355897"/>
              </p:ext>
            </p:extLst>
          </p:nvPr>
        </p:nvGraphicFramePr>
        <p:xfrm>
          <a:off x="1" y="1052736"/>
          <a:ext cx="9144000" cy="5796398"/>
        </p:xfrm>
        <a:graphic>
          <a:graphicData uri="http://schemas.openxmlformats.org/drawingml/2006/table">
            <a:tbl>
              <a:tblPr/>
              <a:tblGrid>
                <a:gridCol w="3707903"/>
                <a:gridCol w="2520280"/>
                <a:gridCol w="2915817"/>
              </a:tblGrid>
              <a:tr h="5639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pitchFamily="34" charset="-128"/>
                          <a:cs typeface="Arial" pitchFamily="34" charset="0"/>
                        </a:rPr>
                        <a:t>Grupo poblacional objetivo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pitchFamily="34" charset="-128"/>
                          <a:cs typeface="Arial" pitchFamily="34" charset="0"/>
                        </a:rPr>
                        <a:t>de las recomendaciones</a:t>
                      </a:r>
                    </a:p>
                  </a:txBody>
                  <a:tcPr marL="182880" marR="182880" marT="91440" marB="91440" horzOverflow="overflow">
                    <a:lnL>
                      <a:noFill/>
                    </a:lnL>
                    <a:lnR w="12700" cap="flat" cmpd="sng" algn="ctr">
                      <a:solidFill>
                        <a:srgbClr val="FFFFFF"/>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pitchFamily="34" charset="-128"/>
                          <a:cs typeface="Arial" pitchFamily="34" charset="0"/>
                        </a:rPr>
                        <a:t>Pauta de vacunación</a:t>
                      </a:r>
                    </a:p>
                  </a:txBody>
                  <a:tcPr marL="182880" marR="182880" marT="91440" marB="9144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1" i="0" u="none" strike="noStrike" cap="none" normalizeH="0" baseline="0" dirty="0" smtClean="0">
                          <a:ln>
                            <a:noFill/>
                          </a:ln>
                          <a:solidFill>
                            <a:srgbClr val="FFFFFF"/>
                          </a:solidFill>
                          <a:effectLst/>
                          <a:latin typeface="Arial" pitchFamily="34" charset="0"/>
                          <a:ea typeface="ＭＳ Ｐゴシック" pitchFamily="34" charset="-128"/>
                          <a:cs typeface="Arial" pitchFamily="34" charset="0"/>
                        </a:rPr>
                        <a:t>Contraindicaciones, precauciones y consideraciones</a:t>
                      </a:r>
                    </a:p>
                  </a:txBody>
                  <a:tcPr marL="182880" marR="182880" marT="91440" marB="91440" horzOverflow="overflow">
                    <a:lnL w="12700" cap="flat" cmpd="sng" algn="ctr">
                      <a:solidFill>
                        <a:srgbClr val="FFFFFF"/>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2E507F"/>
                    </a:solidFill>
                  </a:tcPr>
                </a:tc>
              </a:tr>
              <a:tr h="5232424">
                <a:tc>
                  <a:txBody>
                    <a:bodyPr/>
                    <a:lstStyle/>
                    <a:p>
                      <a:pPr marL="0" marR="0" lvl="0" indent="-180975" algn="l" defTabSz="914400" rtl="0" eaLnBrk="1" fontAlgn="base" latinLnBrk="0" hangingPunct="1">
                        <a:lnSpc>
                          <a:spcPct val="100000"/>
                        </a:lnSpc>
                        <a:spcBef>
                          <a:spcPct val="0"/>
                        </a:spcBef>
                        <a:spcAft>
                          <a:spcPts val="300"/>
                        </a:spcAft>
                        <a:buClr>
                          <a:srgbClr val="D70083"/>
                        </a:buClr>
                        <a:buSzTx/>
                        <a:buFont typeface="Wingdings" pitchFamily="2" charset="2"/>
                        <a:buChar char="Ø"/>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Todas las personas a partir de 60 años.</a:t>
                      </a:r>
                    </a:p>
                    <a:p>
                      <a:pPr marL="0" marR="0" lvl="0" indent="-180975" algn="l" defTabSz="914400" rtl="0" eaLnBrk="1" fontAlgn="base" latinLnBrk="0" hangingPunct="1">
                        <a:lnSpc>
                          <a:spcPct val="100000"/>
                        </a:lnSpc>
                        <a:spcBef>
                          <a:spcPct val="0"/>
                        </a:spcBef>
                        <a:spcAft>
                          <a:spcPts val="300"/>
                        </a:spcAft>
                        <a:buClr>
                          <a:srgbClr val="D70083"/>
                        </a:buClr>
                        <a:buSzTx/>
                        <a:buFont typeface="Wingdings" pitchFamily="2" charset="2"/>
                        <a:buChar char="Ø"/>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Personas menores de 60 años que presentan enfermedades crónicas, factores de riesgo  o inmunosupresión</a:t>
                      </a:r>
                    </a:p>
                    <a:p>
                      <a:pPr marL="144000" marR="0" lvl="1" indent="-216000" algn="l" defTabSz="914400" rtl="0" eaLnBrk="1" fontAlgn="base" latinLnBrk="0" hangingPunct="1">
                        <a:lnSpc>
                          <a:spcPct val="100000"/>
                        </a:lnSpc>
                        <a:spcBef>
                          <a:spcPct val="0"/>
                        </a:spcBef>
                        <a:spcAft>
                          <a:spcPts val="300"/>
                        </a:spcAft>
                        <a:buClr>
                          <a:srgbClr val="D70083"/>
                        </a:buClr>
                        <a:buSzTx/>
                        <a:buFont typeface="Lucida Grande" pitchFamily="-100" charset="0"/>
                        <a:buChar char="–"/>
                        <a:tabLst/>
                        <a:defRPr/>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Patología cardiaca o pulmonar</a:t>
                      </a:r>
                    </a:p>
                    <a:p>
                      <a:pPr marL="144000" marR="0" lvl="1" indent="-216000" algn="l" defTabSz="914400" rtl="0" eaLnBrk="1" fontAlgn="base" latinLnBrk="0" hangingPunct="1">
                        <a:lnSpc>
                          <a:spcPct val="100000"/>
                        </a:lnSpc>
                        <a:spcBef>
                          <a:spcPct val="0"/>
                        </a:spcBef>
                        <a:spcAft>
                          <a:spcPts val="300"/>
                        </a:spcAft>
                        <a:buClr>
                          <a:srgbClr val="D70083"/>
                        </a:buClr>
                        <a:buSzTx/>
                        <a:buFont typeface="Lucida Grande" pitchFamily="-100" charset="0"/>
                        <a:buChar char="–"/>
                        <a:tabLst/>
                        <a:defRPr/>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Factores Riesgo: hepatopatía crónica, cirrosis, diabetes, alcoholismo, tabaquismo, receptores de implante coclear,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enf</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de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Hodgkin</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leucemia, linfoma, mieloma, fístulas de LCR, drepanocitosis, receptores de concentrados de factores de coagulación, hemodiálisis,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Enf</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Neumocócica</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Invasora por </a:t>
                      </a:r>
                      <a:r>
                        <a:rPr kumimoji="0" lang="es-ES" sz="1300" b="1" i="1"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S. </a:t>
                      </a:r>
                      <a:r>
                        <a:rPr kumimoji="0" lang="es-ES" sz="1300" b="1" i="1"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Pneumoniae</a:t>
                      </a:r>
                      <a:r>
                        <a:rPr kumimoji="0" lang="es-ES" sz="1300" b="1" i="1"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confirmada.</a:t>
                      </a:r>
                      <a:endParaRPr kumimoji="0" lang="es-ES" sz="1300" b="1" i="1"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endParaRPr>
                    </a:p>
                    <a:p>
                      <a:pPr marL="144000" marR="0" lvl="1" indent="-216000" algn="l" defTabSz="914400" rtl="0" eaLnBrk="1" fontAlgn="base" latinLnBrk="0" hangingPunct="1">
                        <a:lnSpc>
                          <a:spcPct val="100000"/>
                        </a:lnSpc>
                        <a:spcBef>
                          <a:spcPct val="0"/>
                        </a:spcBef>
                        <a:spcAft>
                          <a:spcPts val="300"/>
                        </a:spcAft>
                        <a:buClr>
                          <a:srgbClr val="D70083"/>
                        </a:buClr>
                        <a:buSzTx/>
                        <a:buFont typeface="Lucida Grande" pitchFamily="-100" charset="0"/>
                        <a:buChar char="–"/>
                        <a:tabLst/>
                        <a:defRPr/>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Personas con riesgo elevado  o inmunosupresión, como: </a:t>
                      </a:r>
                      <a:r>
                        <a:rPr lang="es-ES" sz="1200" b="1" dirty="0" smtClean="0">
                          <a:latin typeface="+mn-lt"/>
                          <a:ea typeface="Calibri"/>
                          <a:cs typeface="Times New Roman"/>
                        </a:rPr>
                        <a:t>(*)</a:t>
                      </a:r>
                    </a:p>
                    <a:p>
                      <a:pPr marL="252000" marR="0" lvl="1" indent="-252000" algn="l" defTabSz="914400" rtl="0" eaLnBrk="1" fontAlgn="base" latinLnBrk="0" hangingPunct="1">
                        <a:lnSpc>
                          <a:spcPct val="100000"/>
                        </a:lnSpc>
                        <a:spcBef>
                          <a:spcPct val="0"/>
                        </a:spcBef>
                        <a:spcAft>
                          <a:spcPts val="300"/>
                        </a:spcAft>
                        <a:buClr>
                          <a:srgbClr val="D70083"/>
                        </a:buClr>
                        <a:buSzTx/>
                        <a:buFont typeface="Arial" pitchFamily="34" charset="0"/>
                        <a:buChar char="•"/>
                        <a:tabLst/>
                      </a:pP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Asplenia</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funcional o anatómica.</a:t>
                      </a:r>
                    </a:p>
                    <a:p>
                      <a:pPr marL="252000" marR="0" lvl="1" indent="-252000" algn="l" defTabSz="914400" rtl="0" eaLnBrk="1" fontAlgn="base" latinLnBrk="0" hangingPunct="1">
                        <a:lnSpc>
                          <a:spcPct val="100000"/>
                        </a:lnSpc>
                        <a:spcBef>
                          <a:spcPct val="0"/>
                        </a:spcBef>
                        <a:spcAft>
                          <a:spcPts val="300"/>
                        </a:spcAft>
                        <a:buClr>
                          <a:srgbClr val="D70083"/>
                        </a:buClr>
                        <a:buSzTx/>
                        <a:buFont typeface="Arial" pitchFamily="34" charset="0"/>
                        <a:buChar char="•"/>
                        <a:tabLst/>
                      </a:pP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Inmunodeprimidos</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(VIH, tratamiento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quimioterápico</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inmunosupresor, incluyendo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corticosteroides</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fallo renal crónico, síndrome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nefrótico</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t>
                      </a:r>
                    </a:p>
                    <a:p>
                      <a:pPr marL="252000" marR="0" lvl="1" indent="-252000" algn="l" defTabSz="914400" rtl="0" eaLnBrk="1" fontAlgn="base" latinLnBrk="0" hangingPunct="1">
                        <a:lnSpc>
                          <a:spcPct val="100000"/>
                        </a:lnSpc>
                        <a:spcBef>
                          <a:spcPct val="0"/>
                        </a:spcBef>
                        <a:spcAft>
                          <a:spcPts val="3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Receptores de trasplante de órgano sólido o médula ósea.</a:t>
                      </a:r>
                    </a:p>
                  </a:txBody>
                  <a:tcPr marL="182880" marR="182880"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108000" marR="0" lvl="0" indent="-108000" algn="l" defTabSz="914400" rtl="0" eaLnBrk="1" fontAlgn="base" latinLnBrk="0" hangingPunct="1">
                        <a:lnSpc>
                          <a:spcPct val="100000"/>
                        </a:lnSpc>
                        <a:spcBef>
                          <a:spcPct val="0"/>
                        </a:spcBef>
                        <a:spcAft>
                          <a:spcPts val="4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Administrar 1 dosis de vacuna a personas no vacunadas anteriormente o sin historia cierta de vacunación.</a:t>
                      </a:r>
                    </a:p>
                    <a:p>
                      <a:pPr marL="108000" marR="0" lvl="0" indent="-108000" algn="l" defTabSz="914400" rtl="0" eaLnBrk="1" fontAlgn="base" latinLnBrk="0" hangingPunct="1">
                        <a:lnSpc>
                          <a:spcPct val="100000"/>
                        </a:lnSpc>
                        <a:spcBef>
                          <a:spcPct val="0"/>
                        </a:spcBef>
                        <a:spcAft>
                          <a:spcPts val="4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Administrar 1 única dosis como revacunación a:</a:t>
                      </a:r>
                    </a:p>
                    <a:p>
                      <a:pPr marL="108000" marR="0" lvl="0" indent="-108000" algn="l" defTabSz="914400" rtl="0" eaLnBrk="1" fontAlgn="base" latinLnBrk="0" hangingPunct="1">
                        <a:lnSpc>
                          <a:spcPct val="100000"/>
                        </a:lnSpc>
                        <a:spcBef>
                          <a:spcPct val="0"/>
                        </a:spcBef>
                        <a:spcAft>
                          <a:spcPts val="4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Personas mayores de 60 años que hubiesen recibido por cualquier indicación 1 dosis de esta vacuna antes de los 60 años, habiendo transcurrido al menos 5 años desde la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primovacunación</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t>
                      </a:r>
                    </a:p>
                    <a:p>
                      <a:pPr marL="108000" marR="0" lvl="0" indent="-108000" algn="l" defTabSz="914400" rtl="0" eaLnBrk="1" fontAlgn="base" latinLnBrk="0" hangingPunct="1">
                        <a:lnSpc>
                          <a:spcPct val="100000"/>
                        </a:lnSpc>
                        <a:spcBef>
                          <a:spcPct val="0"/>
                        </a:spcBef>
                        <a:spcAft>
                          <a:spcPts val="4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Personas adultas menores de 60 años con riesgo elevado de infección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neumocócica</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grave y habiendo transcurrido al menos 5 años desde la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primovacunación</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t>
                      </a:r>
                    </a:p>
                  </a:txBody>
                  <a:tcPr marL="182880" marR="182880"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c>
                  <a:txBody>
                    <a:bodyPr/>
                    <a:lstStyle/>
                    <a:p>
                      <a:pPr marL="271463" marR="0" lvl="0" indent="-271463" algn="l" defTabSz="914400" rtl="0" eaLnBrk="1" fontAlgn="base" latinLnBrk="0" hangingPunct="1">
                        <a:lnSpc>
                          <a:spcPct val="100000"/>
                        </a:lnSpc>
                        <a:spcBef>
                          <a:spcPct val="0"/>
                        </a:spcBef>
                        <a:spcAft>
                          <a:spcPts val="6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Contraindicaciones: reacción anafiláctica previa a esta vacuna o a cualquiera de sus componentes.</a:t>
                      </a:r>
                    </a:p>
                    <a:p>
                      <a:pPr marL="271463" marR="0" lvl="0" indent="-271463" algn="l" defTabSz="914400" rtl="0" eaLnBrk="1" fontAlgn="base" latinLnBrk="0" hangingPunct="1">
                        <a:lnSpc>
                          <a:spcPct val="100000"/>
                        </a:lnSpc>
                        <a:spcBef>
                          <a:spcPct val="0"/>
                        </a:spcBef>
                        <a:spcAft>
                          <a:spcPts val="6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Precauciones: enfermedad aguda, moderada o severa.</a:t>
                      </a:r>
                    </a:p>
                    <a:p>
                      <a:pPr marL="271463" marR="0" lvl="0" indent="-271463" algn="l" defTabSz="914400" rtl="0" eaLnBrk="1" fontAlgn="base" latinLnBrk="0" hangingPunct="1">
                        <a:lnSpc>
                          <a:spcPct val="100000"/>
                        </a:lnSpc>
                        <a:spcBef>
                          <a:spcPct val="0"/>
                        </a:spcBef>
                        <a:spcAft>
                          <a:spcPts val="600"/>
                        </a:spcAft>
                        <a:buClr>
                          <a:srgbClr val="D70083"/>
                        </a:buClr>
                        <a:buSzTx/>
                        <a:buFont typeface="Arial" pitchFamily="34"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Consideraciones: </a:t>
                      </a:r>
                    </a:p>
                    <a:p>
                      <a:pPr marL="271463" marR="0" lvl="0" indent="-271463" algn="l" defTabSz="914400" rtl="0" eaLnBrk="1" fontAlgn="base" latinLnBrk="0" hangingPunct="1">
                        <a:lnSpc>
                          <a:spcPct val="100000"/>
                        </a:lnSpc>
                        <a:spcBef>
                          <a:spcPct val="0"/>
                        </a:spcBef>
                        <a:spcAft>
                          <a:spcPts val="600"/>
                        </a:spcAft>
                        <a:buClr>
                          <a:srgbClr val="D70083"/>
                        </a:buClr>
                        <a:buSzTx/>
                        <a:buFont typeface="Lucida Grande" pitchFamily="-100"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Administrar la vacuna al menos 2 semanas antes de esplenectomía programada o inicio de tratamiento inmunosupresor.</a:t>
                      </a:r>
                    </a:p>
                    <a:p>
                      <a:pPr marL="271463" marR="0" lvl="0" indent="-271463" algn="l" defTabSz="914400" rtl="0" eaLnBrk="1" fontAlgn="base" latinLnBrk="0" hangingPunct="1">
                        <a:lnSpc>
                          <a:spcPct val="100000"/>
                        </a:lnSpc>
                        <a:spcBef>
                          <a:spcPct val="0"/>
                        </a:spcBef>
                        <a:spcAft>
                          <a:spcPts val="600"/>
                        </a:spcAft>
                        <a:buClr>
                          <a:srgbClr val="D70083"/>
                        </a:buClr>
                        <a:buSzTx/>
                        <a:buFont typeface="Lucida Grande" pitchFamily="-100"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No administrar antes de transcurridos al menos 3 meses de la finalización de un tratamiento de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quimio</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 o radioterapia en enfermedad </a:t>
                      </a:r>
                      <a:r>
                        <a:rPr kumimoji="0" lang="es-ES" sz="1300" b="1" i="0" u="none" strike="noStrike" cap="none" normalizeH="0" baseline="0" dirty="0" err="1" smtClean="0">
                          <a:ln>
                            <a:noFill/>
                          </a:ln>
                          <a:solidFill>
                            <a:schemeClr val="tx1"/>
                          </a:solidFill>
                          <a:effectLst/>
                          <a:latin typeface="Arial" pitchFamily="34" charset="0"/>
                          <a:ea typeface="ＭＳ Ｐゴシック" pitchFamily="34" charset="-128"/>
                          <a:cs typeface="Arial" pitchFamily="34" charset="0"/>
                        </a:rPr>
                        <a:t>neoplásica</a:t>
                      </a: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a:t>
                      </a:r>
                    </a:p>
                    <a:p>
                      <a:pPr marL="271463" marR="0" lvl="0" indent="-271463" algn="l" defTabSz="914400" rtl="0" eaLnBrk="1" fontAlgn="base" latinLnBrk="0" hangingPunct="1">
                        <a:lnSpc>
                          <a:spcPct val="100000"/>
                        </a:lnSpc>
                        <a:spcBef>
                          <a:spcPct val="0"/>
                        </a:spcBef>
                        <a:spcAft>
                          <a:spcPts val="600"/>
                        </a:spcAft>
                        <a:buClr>
                          <a:srgbClr val="D70083"/>
                        </a:buClr>
                        <a:buSzTx/>
                        <a:buFont typeface="Lucida Grande" pitchFamily="-100" charset="0"/>
                        <a:buChar char="–"/>
                        <a:tabLst/>
                      </a:pPr>
                      <a:r>
                        <a:rPr kumimoji="0" lang="es-ES" sz="1300" b="1" i="0" u="none" strike="noStrike" cap="none" normalizeH="0" baseline="0" dirty="0" smtClean="0">
                          <a:ln>
                            <a:noFill/>
                          </a:ln>
                          <a:solidFill>
                            <a:schemeClr val="tx1"/>
                          </a:solidFill>
                          <a:effectLst/>
                          <a:latin typeface="Arial" pitchFamily="34" charset="0"/>
                          <a:ea typeface="ＭＳ Ｐゴシック" pitchFamily="34" charset="-128"/>
                          <a:cs typeface="Arial" pitchFamily="34" charset="0"/>
                        </a:rPr>
                        <a:t>Personas con VIH deben vacunarse lo antes posible tras recibir su diagnóstico.</a:t>
                      </a:r>
                    </a:p>
                  </a:txBody>
                  <a:tcPr marL="182880" marR="182880"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96BA1">
                        <a:alpha val="14902"/>
                      </a:srgbClr>
                    </a:solidFill>
                  </a:tcPr>
                </a:tc>
              </a:tr>
            </a:tbl>
          </a:graphicData>
        </a:graphic>
      </p:graphicFrame>
    </p:spTree>
    <p:extLst>
      <p:ext uri="{BB962C8B-B14F-4D97-AF65-F5344CB8AC3E}">
        <p14:creationId xmlns="" xmlns:p14="http://schemas.microsoft.com/office/powerpoint/2010/main" val="29831356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47</a:t>
            </a:fld>
            <a:endParaRPr lang="es-ES" dirty="0"/>
          </a:p>
        </p:txBody>
      </p:sp>
      <p:sp>
        <p:nvSpPr>
          <p:cNvPr id="8" name="7 Rectángulo"/>
          <p:cNvSpPr/>
          <p:nvPr/>
        </p:nvSpPr>
        <p:spPr>
          <a:xfrm>
            <a:off x="0" y="1124744"/>
            <a:ext cx="3748270" cy="400110"/>
          </a:xfrm>
          <a:prstGeom prst="rect">
            <a:avLst/>
          </a:prstGeom>
        </p:spPr>
        <p:txBody>
          <a:bodyPr wrap="none">
            <a:spAutoFit/>
          </a:bodyPr>
          <a:lstStyle/>
          <a:p>
            <a:pPr>
              <a:spcBef>
                <a:spcPct val="50000"/>
              </a:spcBef>
              <a:buClr>
                <a:srgbClr val="C00000"/>
              </a:buClr>
              <a:buFont typeface="+mj-lt"/>
              <a:buAutoNum type="alphaUcPeriod" startAt="2"/>
              <a:defRPr/>
            </a:pPr>
            <a:r>
              <a:rPr lang="es-ES" sz="2000" b="1" dirty="0" smtClean="0"/>
              <a:t> ENFERMEDAD NEUMOCÓCICA:</a:t>
            </a:r>
          </a:p>
        </p:txBody>
      </p:sp>
      <p:graphicFrame>
        <p:nvGraphicFramePr>
          <p:cNvPr id="6" name="Tabla 5"/>
          <p:cNvGraphicFramePr>
            <a:graphicFrameLocks noGrp="1"/>
          </p:cNvGraphicFramePr>
          <p:nvPr/>
        </p:nvGraphicFramePr>
        <p:xfrm>
          <a:off x="-1" y="2060848"/>
          <a:ext cx="9144001" cy="4289751"/>
        </p:xfrm>
        <a:graphic>
          <a:graphicData uri="http://schemas.openxmlformats.org/drawingml/2006/table">
            <a:tbl>
              <a:tblPr/>
              <a:tblGrid>
                <a:gridCol w="2238704"/>
                <a:gridCol w="5653676"/>
                <a:gridCol w="1251621"/>
              </a:tblGrid>
              <a:tr h="581276">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bg1"/>
                          </a:solidFill>
                          <a:effectLst/>
                          <a:latin typeface="Arial" pitchFamily="34" charset="0"/>
                          <a:ea typeface="ＭＳ Ｐゴシック" charset="-128"/>
                          <a:cs typeface="Arial" pitchFamily="34" charset="0"/>
                        </a:rPr>
                        <a:t>Nombre comercial y compañía </a:t>
                      </a:r>
                      <a:endParaRPr kumimoji="0" lang="es-ES_tradnl" sz="1600" b="1" i="0" u="none" strike="noStrike" cap="none" normalizeH="0" baseline="0" dirty="0" smtClean="0">
                        <a:ln>
                          <a:noFill/>
                        </a:ln>
                        <a:solidFill>
                          <a:schemeClr val="bg1"/>
                        </a:solidFill>
                        <a:effectLst/>
                        <a:latin typeface="Calibri" pitchFamily="34" charset="0"/>
                        <a:ea typeface="Geneva" pitchFamily="-112" charset="-128"/>
                      </a:endParaRPr>
                    </a:p>
                  </a:txBody>
                  <a:tcPr marL="45720" marR="45720" marT="46798" marB="46798" horzOverflow="overflow">
                    <a:lnL>
                      <a:noFill/>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bg1"/>
                          </a:solidFill>
                          <a:effectLst/>
                          <a:latin typeface="Arial" pitchFamily="34" charset="0"/>
                          <a:ea typeface="ＭＳ Ｐゴシック" charset="-128"/>
                          <a:cs typeface="Arial" pitchFamily="34" charset="0"/>
                        </a:rPr>
                        <a:t>Serotipos incluidos </a:t>
                      </a:r>
                      <a:endParaRPr kumimoji="0" lang="es-ES_tradnl" sz="1600" b="1" i="0" u="none" strike="noStrike" cap="none" normalizeH="0" baseline="0" dirty="0" smtClean="0">
                        <a:ln>
                          <a:noFill/>
                        </a:ln>
                        <a:solidFill>
                          <a:schemeClr val="bg1"/>
                        </a:solidFill>
                        <a:effectLst/>
                        <a:latin typeface="Calibri" pitchFamily="34" charset="0"/>
                        <a:ea typeface="Geneva" pitchFamily="-112" charset="-128"/>
                      </a:endParaRPr>
                    </a:p>
                  </a:txBody>
                  <a:tcPr marL="45720" marR="45720" marT="46798" marB="46798"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18288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chemeClr val="bg1"/>
                          </a:solidFill>
                          <a:effectLst/>
                          <a:latin typeface="Arial" pitchFamily="34" charset="0"/>
                          <a:ea typeface="ＭＳ Ｐゴシック" charset="-128"/>
                          <a:cs typeface="Arial" pitchFamily="34" charset="0"/>
                        </a:rPr>
                        <a:t>Edad autorizada </a:t>
                      </a:r>
                      <a:endParaRPr kumimoji="0" lang="es-ES_tradnl" sz="1600" b="1" i="0" u="none" strike="noStrike" cap="none" normalizeH="0" baseline="0" smtClean="0">
                        <a:ln>
                          <a:noFill/>
                        </a:ln>
                        <a:solidFill>
                          <a:schemeClr val="bg1"/>
                        </a:solidFill>
                        <a:effectLst/>
                        <a:latin typeface="Calibri" pitchFamily="34" charset="0"/>
                        <a:ea typeface="Geneva" pitchFamily="-112" charset="-128"/>
                      </a:endParaRPr>
                    </a:p>
                  </a:txBody>
                  <a:tcPr marL="45720" marR="45720" marT="46798" marB="46798" horzOverflow="overflow">
                    <a:lnL w="19050" cap="flat" cmpd="sng" algn="ctr">
                      <a:solidFill>
                        <a:schemeClr val="bg1"/>
                      </a:solidFill>
                      <a:prstDash val="solid"/>
                      <a:round/>
                      <a:headEnd type="none" w="med" len="med"/>
                      <a:tailEnd type="none" w="med" len="med"/>
                    </a:lnL>
                    <a:lnR>
                      <a:noFill/>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2E507F"/>
                    </a:solidFill>
                  </a:tcPr>
                </a:tc>
              </a:tr>
              <a:tr h="919816">
                <a:tc>
                  <a:txBody>
                    <a:bodyPr/>
                    <a:lstStyle/>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Pneumo</a:t>
                      </a: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23® </a:t>
                      </a:r>
                    </a:p>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Pneumovax</a:t>
                      </a: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23® </a:t>
                      </a:r>
                      <a:b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(Sanofi Pasteur MSD)*</a:t>
                      </a:r>
                      <a:endParaRPr kumimoji="0" lang="es-ES_tradnl" sz="1400" b="0" i="0" u="none" strike="noStrike" cap="none" normalizeH="0" baseline="0" dirty="0" smtClean="0">
                        <a:ln>
                          <a:noFill/>
                        </a:ln>
                        <a:solidFill>
                          <a:srgbClr val="000000"/>
                        </a:solidFill>
                        <a:effectLst/>
                        <a:latin typeface="Calibri" pitchFamily="34" charset="0"/>
                        <a:ea typeface="Geneva" pitchFamily="-112" charset="-128"/>
                      </a:endParaRPr>
                    </a:p>
                  </a:txBody>
                  <a:tcPr marL="45720" marR="45720" marT="46798" marB="46798" anchor="ctr" horzOverflow="overflow">
                    <a:lnL>
                      <a:noFill/>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25098"/>
                      </a:srgbClr>
                    </a:solidFill>
                  </a:tcPr>
                </a:tc>
                <a:tc>
                  <a:txBody>
                    <a:bodyPr/>
                    <a:lstStyle/>
                    <a:p>
                      <a:pPr marL="0" marR="0" lvl="0" indent="0" algn="l" defTabSz="914400" rtl="0" eaLnBrk="1" fontAlgn="base" latinLnBrk="0" hangingPunct="1">
                        <a:lnSpc>
                          <a:spcPct val="100000"/>
                        </a:lnSpc>
                        <a:spcBef>
                          <a:spcPts val="0"/>
                        </a:spcBef>
                        <a:spcAft>
                          <a:spcPts val="0"/>
                        </a:spcAft>
                        <a:buClrTx/>
                        <a:buSzTx/>
                        <a:buFont typeface="Arial" pitchFamily="34" charset="0"/>
                        <a:buNone/>
                        <a:tabLst/>
                      </a:pP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25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mcg</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p>
                    <a:p>
                      <a:pPr marL="0" marR="0" lvl="0" indent="0" algn="l" defTabSz="914400" rtl="0" eaLnBrk="1" fontAlgn="base" latinLnBrk="0" hangingPunct="1">
                        <a:lnSpc>
                          <a:spcPct val="100000"/>
                        </a:lnSpc>
                        <a:spcBef>
                          <a:spcPts val="0"/>
                        </a:spcBef>
                        <a:spcAft>
                          <a:spcPts val="0"/>
                        </a:spcAft>
                        <a:buClrTx/>
                        <a:buSzTx/>
                        <a:buFont typeface="Arial" pitchFamily="34" charset="0"/>
                        <a:buNone/>
                        <a:tabLst/>
                      </a:pP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De cada uno de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los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polisacáridos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neumococo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1, 2, 3, 4, 5, 6B, 7F, 8, 9N, 9V, 10A, 11A, 12F,14, 15B, 17F, 18C, 19A, 19F, 20, 22F, 23F, 33F  </a:t>
                      </a:r>
                    </a:p>
                    <a:p>
                      <a:pPr marL="0" marR="0" lvl="0" indent="0" algn="l" defTabSz="914400" rtl="0" eaLnBrk="1" fontAlgn="base" latinLnBrk="0" hangingPunct="1">
                        <a:lnSpc>
                          <a:spcPct val="100000"/>
                        </a:lnSpc>
                        <a:spcBef>
                          <a:spcPts val="0"/>
                        </a:spcBef>
                        <a:spcAft>
                          <a:spcPts val="0"/>
                        </a:spcAft>
                        <a:buClrTx/>
                        <a:buSzTx/>
                        <a:buFont typeface="Arial" pitchFamily="34" charset="0"/>
                        <a:buNone/>
                        <a:tabLst/>
                        <a:defRPr/>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Jeringa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precargada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0,5 ml y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Vial</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listo para uso de 0,5 ml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respectivametne</a:t>
                      </a:r>
                      <a:r>
                        <a:rPr kumimoji="0" lang="es-ES"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p>
                  </a:txBody>
                  <a:tcPr marL="45720" marR="45720" marT="46798" marB="4679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ts val="0"/>
                        </a:spcBef>
                        <a:spcAft>
                          <a:spcPts val="0"/>
                        </a:spcAft>
                        <a:buClrTx/>
                        <a:buSzTx/>
                        <a:buFontTx/>
                        <a:buNone/>
                        <a:tabLst/>
                      </a:pPr>
                      <a:r>
                        <a:rPr kumimoji="0" lang="es-ES"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&gt; 2 años</a:t>
                      </a:r>
                      <a:endPar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endParaRPr>
                    </a:p>
                  </a:txBody>
                  <a:tcPr marL="45720" marR="45720" marT="46798" marB="46798" anchor="ctr" horzOverflow="overflow">
                    <a:lnL w="19050" cap="flat" cmpd="sng" algn="ctr">
                      <a:solidFill>
                        <a:schemeClr val="bg1"/>
                      </a:solidFill>
                      <a:prstDash val="solid"/>
                      <a:round/>
                      <a:headEnd type="none" w="med" len="med"/>
                      <a:tailEnd type="none" w="med" len="med"/>
                    </a:lnL>
                    <a:lnR>
                      <a:noFill/>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r>
              <a:tr h="929553">
                <a:tc>
                  <a:txBody>
                    <a:bodyPr/>
                    <a:lstStyle/>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Prevenar</a:t>
                      </a: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7®</a:t>
                      </a:r>
                      <a:b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b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4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(Pfizer)</a:t>
                      </a:r>
                    </a:p>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(Niños &lt; 2 años)</a:t>
                      </a:r>
                      <a:endParaRPr kumimoji="0" lang="es-ES_tradnl" sz="1400" b="0" i="0" u="none" strike="noStrike" cap="none" normalizeH="0" baseline="0" dirty="0" smtClean="0">
                        <a:ln>
                          <a:noFill/>
                        </a:ln>
                        <a:solidFill>
                          <a:srgbClr val="000000"/>
                        </a:solidFill>
                        <a:effectLst/>
                        <a:latin typeface="Calibri" pitchFamily="34" charset="0"/>
                        <a:ea typeface="Geneva" pitchFamily="-112" charset="-128"/>
                      </a:endParaRPr>
                    </a:p>
                  </a:txBody>
                  <a:tcPr marL="45720" marR="45720" marT="46798" marB="46798" anchor="ctr" horzOverflow="overflow">
                    <a:lnL>
                      <a:noFill/>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25098"/>
                      </a:srgbClr>
                    </a:solidFill>
                  </a:tcPr>
                </a:tc>
                <a:tc>
                  <a:txBody>
                    <a:bodyPr/>
                    <a:lstStyle/>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2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mcg</a:t>
                      </a:r>
                      <a:endPar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Polisacárido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neumococo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4, 9V, 14, 18C, 9F y 23F y 4,4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mcg</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de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6B conjugados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con</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proteína CRM197</a:t>
                      </a:r>
                    </a:p>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Jeringa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precargada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0,5 ml </a:t>
                      </a:r>
                      <a:r>
                        <a:rPr lang="es-ES" sz="1800" kern="1200" baseline="0" dirty="0" smtClean="0">
                          <a:solidFill>
                            <a:schemeClr val="tx1"/>
                          </a:solidFill>
                          <a:latin typeface="+mn-lt"/>
                          <a:ea typeface="+mn-ea"/>
                          <a:cs typeface="+mn-cs"/>
                        </a:rPr>
                        <a:t> </a:t>
                      </a:r>
                      <a:endPar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txBody>
                  <a:tcPr marL="45720" marR="45720" marT="46798" marB="4679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ts val="0"/>
                        </a:spcBef>
                        <a:spcAft>
                          <a:spcPts val="0"/>
                        </a:spcAft>
                        <a:buClrTx/>
                        <a:buSzTx/>
                        <a:buFontTx/>
                        <a:buNone/>
                        <a:tabLst/>
                      </a:pPr>
                      <a:r>
                        <a:rPr kumimoji="0" lang="es-ES"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 2 meses</a:t>
                      </a:r>
                    </a:p>
                    <a:p>
                      <a:pPr marL="0" marR="0" lvl="0" indent="0" algn="ctr" defTabSz="1828800" rtl="0" eaLnBrk="1" fontAlgn="base" latinLnBrk="0" hangingPunct="1">
                        <a:lnSpc>
                          <a:spcPct val="100000"/>
                        </a:lnSpc>
                        <a:spcBef>
                          <a:spcPts val="0"/>
                        </a:spcBef>
                        <a:spcAft>
                          <a:spcPts val="0"/>
                        </a:spcAft>
                        <a:buClrTx/>
                        <a:buSzTx/>
                        <a:buFontTx/>
                        <a:buNone/>
                        <a:tabLst/>
                      </a:pPr>
                      <a:endPar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endParaRPr>
                    </a:p>
                    <a:p>
                      <a:pPr marL="0" marR="0" lvl="0" indent="0" algn="ctr" defTabSz="1828800" rtl="0" eaLnBrk="1" fontAlgn="base" latinLnBrk="0" hangingPunct="1">
                        <a:lnSpc>
                          <a:spcPct val="100000"/>
                        </a:lnSpc>
                        <a:spcBef>
                          <a:spcPts val="0"/>
                        </a:spcBef>
                        <a:spcAft>
                          <a:spcPts val="0"/>
                        </a:spcAft>
                        <a:buClrTx/>
                        <a:buSzTx/>
                        <a:buFontTx/>
                        <a:buNone/>
                        <a:tabLst/>
                      </a:pPr>
                      <a:r>
                        <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rPr>
                        <a:t>&lt; 2  años</a:t>
                      </a:r>
                    </a:p>
                  </a:txBody>
                  <a:tcPr marL="45720" marR="45720" marT="46798" marB="46798" anchor="ctr" horzOverflow="overflow">
                    <a:lnL w="19050" cap="flat" cmpd="sng" algn="ctr">
                      <a:solidFill>
                        <a:schemeClr val="bg1"/>
                      </a:solidFill>
                      <a:prstDash val="solid"/>
                      <a:round/>
                      <a:headEnd type="none" w="med" len="med"/>
                      <a:tailEnd type="none" w="med" len="med"/>
                    </a:lnL>
                    <a:lnR>
                      <a:noFill/>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r>
              <a:tr h="929553">
                <a:tc>
                  <a:txBody>
                    <a:bodyPr/>
                    <a:lstStyle/>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1"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Prevenar</a:t>
                      </a: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13®</a:t>
                      </a:r>
                      <a:b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br>
                      <a:r>
                        <a:rPr kumimoji="0" lang="es-ES" sz="1400" b="1"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es-ES" sz="14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(Pfizer)</a:t>
                      </a:r>
                    </a:p>
                    <a:p>
                      <a:pPr marL="0" marR="0" lvl="0" indent="0" algn="l" defTabSz="1828800" rtl="0" eaLnBrk="1" fontAlgn="base" latinLnBrk="0" hangingPunct="1">
                        <a:lnSpc>
                          <a:spcPct val="100000"/>
                        </a:lnSpc>
                        <a:spcBef>
                          <a:spcPts val="0"/>
                        </a:spcBef>
                        <a:spcAft>
                          <a:spcPts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&gt;50 años (Grupos Riesgo)</a:t>
                      </a:r>
                      <a:endParaRPr kumimoji="0" lang="es-ES_tradnl" sz="1400" b="0" i="0" u="none" strike="noStrike" cap="none" normalizeH="0" baseline="0" dirty="0" smtClean="0">
                        <a:ln>
                          <a:noFill/>
                        </a:ln>
                        <a:solidFill>
                          <a:srgbClr val="000000"/>
                        </a:solidFill>
                        <a:effectLst/>
                        <a:latin typeface="Calibri" pitchFamily="34" charset="0"/>
                        <a:ea typeface="Geneva" pitchFamily="-112" charset="-128"/>
                      </a:endParaRPr>
                    </a:p>
                  </a:txBody>
                  <a:tcPr marL="45720" marR="45720" marT="46798" marB="46798" anchor="ctr" horzOverflow="overflow">
                    <a:lnL>
                      <a:noFill/>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25098"/>
                      </a:srgbClr>
                    </a:solidFill>
                  </a:tcPr>
                </a:tc>
                <a:tc>
                  <a:txBody>
                    <a:bodyPr/>
                    <a:lstStyle/>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2,2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mcg</a:t>
                      </a:r>
                      <a:endPar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endParaRPr>
                    </a:p>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Polisacárido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neumococo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1, 3, 4, 5, </a:t>
                      </a:r>
                      <a:r>
                        <a:rPr kumimoji="0" lang="pt-BR" sz="1200" b="1" i="0" u="none" strike="noStrike" cap="none" normalizeH="0" baseline="0" dirty="0" smtClean="0">
                          <a:ln>
                            <a:noFill/>
                          </a:ln>
                          <a:solidFill>
                            <a:srgbClr val="C00000"/>
                          </a:solidFill>
                          <a:effectLst/>
                          <a:latin typeface="Arial" pitchFamily="34" charset="0"/>
                          <a:ea typeface="ＭＳ Ｐゴシック" charset="-128"/>
                          <a:cs typeface="Arial" pitchFamily="34" charset="0"/>
                        </a:rPr>
                        <a:t>6ª</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7F, 9V, 14, 18C, 19ª, 19F y 23F, y 4,4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mcg</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de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6B conjugados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con</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proteína CRM197</a:t>
                      </a:r>
                    </a:p>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Jeringa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precargada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0,5 ml</a:t>
                      </a:r>
                    </a:p>
                  </a:txBody>
                  <a:tcPr marL="45720" marR="45720" marT="46798" marB="4679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ts val="0"/>
                        </a:spcBef>
                        <a:spcAft>
                          <a:spcPts val="0"/>
                        </a:spcAft>
                        <a:buClrTx/>
                        <a:buSzTx/>
                        <a:buFontTx/>
                        <a:buNone/>
                        <a:tabLst/>
                      </a:pPr>
                      <a:r>
                        <a:rPr kumimoji="0" lang="es-ES"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&gt; 2 meses</a:t>
                      </a:r>
                      <a:endPar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endParaRPr>
                    </a:p>
                  </a:txBody>
                  <a:tcPr marL="45720" marR="45720" marT="46798" marB="46798" anchor="ctr" horzOverflow="overflow">
                    <a:lnL w="19050" cap="flat" cmpd="sng" algn="ctr">
                      <a:solidFill>
                        <a:schemeClr val="bg1"/>
                      </a:solidFill>
                      <a:prstDash val="solid"/>
                      <a:round/>
                      <a:headEnd type="none" w="med" len="med"/>
                      <a:tailEnd type="none" w="med" len="med"/>
                    </a:lnL>
                    <a:lnR>
                      <a:noFill/>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r>
              <a:tr h="929553">
                <a:tc>
                  <a:txBody>
                    <a:bodyPr/>
                    <a:lstStyle/>
                    <a:p>
                      <a:pPr marL="0" marR="0" lvl="0" indent="0" algn="l" defTabSz="1828800" rtl="0" eaLnBrk="1" fontAlgn="base" latinLnBrk="0" hangingPunct="1">
                        <a:lnSpc>
                          <a:spcPct val="100000"/>
                        </a:lnSpc>
                        <a:spcBef>
                          <a:spcPts val="0"/>
                        </a:spcBef>
                        <a:spcAft>
                          <a:spcPts val="0"/>
                        </a:spcAft>
                        <a:buClrTx/>
                        <a:buSzTx/>
                        <a:buFontTx/>
                        <a:buNone/>
                        <a:tabLst/>
                        <a:defRPr/>
                      </a:pPr>
                      <a:r>
                        <a:rPr lang="es-ES" sz="1400" b="1" kern="1200" baseline="0" dirty="0" err="1" smtClean="0">
                          <a:solidFill>
                            <a:schemeClr val="tx1"/>
                          </a:solidFill>
                          <a:latin typeface="Arial" pitchFamily="34" charset="0"/>
                          <a:ea typeface="+mn-ea"/>
                          <a:cs typeface="Arial" pitchFamily="34" charset="0"/>
                        </a:rPr>
                        <a:t>Synflorix</a:t>
                      </a:r>
                      <a:r>
                        <a:rPr lang="es-ES" sz="1400" b="1" kern="1200" baseline="0" dirty="0" smtClean="0">
                          <a:solidFill>
                            <a:schemeClr val="tx1"/>
                          </a:solidFill>
                          <a:latin typeface="Arial" pitchFamily="34" charset="0"/>
                          <a:ea typeface="+mn-ea"/>
                          <a:cs typeface="Arial" pitchFamily="34" charset="0"/>
                        </a:rPr>
                        <a:t>® 	</a:t>
                      </a:r>
                    </a:p>
                    <a:p>
                      <a:pPr marL="0" marR="0" lvl="0" indent="0" algn="l" defTabSz="1828800" rtl="0" eaLnBrk="1" fontAlgn="base" latinLnBrk="0" hangingPunct="1">
                        <a:lnSpc>
                          <a:spcPct val="100000"/>
                        </a:lnSpc>
                        <a:spcBef>
                          <a:spcPts val="0"/>
                        </a:spcBef>
                        <a:spcAft>
                          <a:spcPts val="0"/>
                        </a:spcAft>
                        <a:buClrTx/>
                        <a:buSzTx/>
                        <a:buFontTx/>
                        <a:buNone/>
                        <a:tabLst/>
                        <a:defRPr/>
                      </a:pPr>
                      <a:r>
                        <a:rPr kumimoji="0" lang="es-ES_tradnl" sz="1400" b="0" i="0" u="none" strike="noStrike" cap="none" normalizeH="0" baseline="0" dirty="0" smtClean="0">
                          <a:ln>
                            <a:noFill/>
                          </a:ln>
                          <a:solidFill>
                            <a:srgbClr val="000000"/>
                          </a:solidFill>
                          <a:effectLst/>
                          <a:latin typeface="Arial" pitchFamily="34" charset="0"/>
                          <a:ea typeface="Geneva" pitchFamily="-112" charset="-128"/>
                          <a:cs typeface="Arial" pitchFamily="34" charset="0"/>
                        </a:rPr>
                        <a:t>(</a:t>
                      </a:r>
                      <a:r>
                        <a:rPr lang="es-ES" sz="1400" kern="1200" baseline="0" dirty="0" smtClean="0">
                          <a:solidFill>
                            <a:schemeClr val="tx1"/>
                          </a:solidFill>
                          <a:latin typeface="Arial" pitchFamily="34" charset="0"/>
                          <a:ea typeface="+mn-ea"/>
                          <a:cs typeface="Arial" pitchFamily="34" charset="0"/>
                        </a:rPr>
                        <a:t>GlaxoSmithKline)	</a:t>
                      </a:r>
                    </a:p>
                    <a:p>
                      <a:pPr marL="0" marR="0" lvl="0" indent="0" algn="l" defTabSz="1828800" rtl="0" eaLnBrk="1" fontAlgn="base" latinLnBrk="0" hangingPunct="1">
                        <a:lnSpc>
                          <a:spcPct val="100000"/>
                        </a:lnSpc>
                        <a:spcBef>
                          <a:spcPts val="0"/>
                        </a:spcBef>
                        <a:spcAft>
                          <a:spcPts val="0"/>
                        </a:spcAft>
                        <a:buClrTx/>
                        <a:buSzTx/>
                        <a:buFontTx/>
                        <a:buNone/>
                        <a:tabLst/>
                      </a:pPr>
                      <a:endParaRPr kumimoji="0" lang="es-ES_tradnl" sz="1400" b="0" i="0" u="none" strike="noStrike" cap="none" normalizeH="0" baseline="0" dirty="0" smtClean="0">
                        <a:ln>
                          <a:noFill/>
                        </a:ln>
                        <a:solidFill>
                          <a:srgbClr val="000000"/>
                        </a:solidFill>
                        <a:effectLst/>
                        <a:latin typeface="Arial" pitchFamily="34" charset="0"/>
                        <a:ea typeface="Geneva" pitchFamily="-112" charset="-128"/>
                        <a:cs typeface="Arial" pitchFamily="34" charset="0"/>
                      </a:endParaRPr>
                    </a:p>
                  </a:txBody>
                  <a:tcPr marL="45720" marR="45720" marT="46798" marB="46798" anchor="ctr" horzOverflow="overflow">
                    <a:lnL>
                      <a:noFill/>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25098"/>
                      </a:srgbClr>
                    </a:solidFill>
                  </a:tcPr>
                </a:tc>
                <a:tc>
                  <a:txBody>
                    <a:bodyPr/>
                    <a:lstStyle/>
                    <a:p>
                      <a:pPr marL="0" marR="0" lvl="0" indent="0" algn="l" defTabSz="1828800" rtl="0" eaLnBrk="1" fontAlgn="base" latinLnBrk="0" hangingPunct="1">
                        <a:lnSpc>
                          <a:spcPct val="100000"/>
                        </a:lnSpc>
                        <a:spcBef>
                          <a:spcPts val="0"/>
                        </a:spcBef>
                        <a:spcAft>
                          <a:spcPts val="0"/>
                        </a:spcAft>
                        <a:buClrTx/>
                        <a:buSzTx/>
                        <a:buFontTx/>
                        <a:buNone/>
                        <a:tabLst/>
                        <a:defRPr/>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Polisacárido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neumococo</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serotipos</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lang="es-ES" sz="1200" kern="1200" baseline="0" dirty="0" smtClean="0">
                          <a:solidFill>
                            <a:schemeClr val="tx1"/>
                          </a:solidFill>
                          <a:latin typeface="Arial" pitchFamily="34" charset="0"/>
                          <a:ea typeface="+mn-ea"/>
                          <a:cs typeface="Arial" pitchFamily="34" charset="0"/>
                        </a:rPr>
                        <a:t>1,4,5,6B,7F,9F,14, 18C,19F y 23F </a:t>
                      </a:r>
                      <a:r>
                        <a:rPr lang="es-ES" sz="1800" kern="1200" baseline="0" dirty="0" smtClean="0">
                          <a:solidFill>
                            <a:schemeClr val="tx1"/>
                          </a:solidFill>
                          <a:latin typeface="+mn-lt"/>
                          <a:ea typeface="+mn-ea"/>
                          <a:cs typeface="+mn-cs"/>
                        </a:rPr>
                        <a:t>	</a:t>
                      </a:r>
                    </a:p>
                    <a:p>
                      <a:pPr marL="0" marR="0" lvl="0" indent="0" algn="l" defTabSz="1828800" rtl="0" eaLnBrk="1" fontAlgn="base" latinLnBrk="0" hangingPunct="1">
                        <a:lnSpc>
                          <a:spcPct val="100000"/>
                        </a:lnSpc>
                        <a:spcBef>
                          <a:spcPts val="0"/>
                        </a:spcBef>
                        <a:spcAft>
                          <a:spcPts val="0"/>
                        </a:spcAft>
                        <a:buClrTx/>
                        <a:buSzTx/>
                        <a:buFontTx/>
                        <a:buNone/>
                        <a:tabLst/>
                      </a:pP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Jeringa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a:t>
                      </a:r>
                      <a:r>
                        <a:rPr kumimoji="0" lang="pt-BR" sz="1200" b="0" i="0" u="none" strike="noStrike" cap="none" normalizeH="0" baseline="0" dirty="0" err="1" smtClean="0">
                          <a:ln>
                            <a:noFill/>
                          </a:ln>
                          <a:solidFill>
                            <a:srgbClr val="000000"/>
                          </a:solidFill>
                          <a:effectLst/>
                          <a:latin typeface="Arial" pitchFamily="34" charset="0"/>
                          <a:ea typeface="ＭＳ Ｐゴシック" charset="-128"/>
                          <a:cs typeface="Arial" pitchFamily="34" charset="0"/>
                        </a:rPr>
                        <a:t>precargada</a:t>
                      </a:r>
                      <a:r>
                        <a:rPr kumimoji="0" lang="pt-BR" sz="1200" b="0" i="0" u="none" strike="noStrike" cap="none" normalizeH="0" baseline="0" dirty="0" smtClean="0">
                          <a:ln>
                            <a:noFill/>
                          </a:ln>
                          <a:solidFill>
                            <a:srgbClr val="000000"/>
                          </a:solidFill>
                          <a:effectLst/>
                          <a:latin typeface="Arial" pitchFamily="34" charset="0"/>
                          <a:ea typeface="ＭＳ Ｐゴシック" charset="-128"/>
                          <a:cs typeface="Arial" pitchFamily="34" charset="0"/>
                        </a:rPr>
                        <a:t> 0,5 ml</a:t>
                      </a:r>
                    </a:p>
                  </a:txBody>
                  <a:tcPr marL="45720" marR="45720" marT="46798" marB="4679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c>
                  <a:txBody>
                    <a:bodyPr/>
                    <a:lstStyle/>
                    <a:p>
                      <a:pPr marL="0" marR="0" lvl="0" indent="0" algn="ctr" defTabSz="1828800" rtl="0" eaLnBrk="1" fontAlgn="base" latinLnBrk="0" hangingPunct="1">
                        <a:lnSpc>
                          <a:spcPct val="100000"/>
                        </a:lnSpc>
                        <a:spcBef>
                          <a:spcPts val="0"/>
                        </a:spcBef>
                        <a:spcAft>
                          <a:spcPts val="0"/>
                        </a:spcAft>
                        <a:buClrTx/>
                        <a:buSzTx/>
                        <a:buFont typeface="Wingdings" pitchFamily="2" charset="2"/>
                        <a:buNone/>
                        <a:tabLst/>
                      </a:pPr>
                      <a:r>
                        <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rPr>
                        <a:t> &gt; 6 semanas</a:t>
                      </a:r>
                    </a:p>
                    <a:p>
                      <a:pPr marL="0" marR="0" lvl="0" indent="0" algn="ctr" defTabSz="1828800" rtl="0" eaLnBrk="1" fontAlgn="base" latinLnBrk="0" hangingPunct="1">
                        <a:lnSpc>
                          <a:spcPct val="100000"/>
                        </a:lnSpc>
                        <a:spcBef>
                          <a:spcPts val="0"/>
                        </a:spcBef>
                        <a:spcAft>
                          <a:spcPts val="0"/>
                        </a:spcAft>
                        <a:buClrTx/>
                        <a:buSzTx/>
                        <a:buFont typeface="Wingdings" pitchFamily="2" charset="2"/>
                        <a:buChar char="Ø"/>
                        <a:tabLst/>
                      </a:pPr>
                      <a:endPar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endParaRPr>
                    </a:p>
                    <a:p>
                      <a:pPr marL="0" marR="0" lvl="0" indent="0" algn="ctr" defTabSz="1828800" rtl="0" eaLnBrk="1" fontAlgn="base" latinLnBrk="0" hangingPunct="1">
                        <a:lnSpc>
                          <a:spcPct val="100000"/>
                        </a:lnSpc>
                        <a:spcBef>
                          <a:spcPts val="0"/>
                        </a:spcBef>
                        <a:spcAft>
                          <a:spcPts val="0"/>
                        </a:spcAft>
                        <a:buClrTx/>
                        <a:buSzTx/>
                        <a:buFont typeface="Wingdings" pitchFamily="2" charset="2"/>
                        <a:buNone/>
                        <a:tabLst/>
                      </a:pPr>
                      <a:r>
                        <a:rPr kumimoji="0" lang="es-ES_tradnl" sz="1200" b="0" i="0" u="none" strike="noStrike" cap="none" normalizeH="0" baseline="0" dirty="0" smtClean="0">
                          <a:ln>
                            <a:noFill/>
                          </a:ln>
                          <a:solidFill>
                            <a:srgbClr val="000000"/>
                          </a:solidFill>
                          <a:effectLst/>
                          <a:latin typeface="Arial" pitchFamily="34" charset="0"/>
                          <a:ea typeface="Geneva" pitchFamily="-112" charset="-128"/>
                          <a:cs typeface="Arial" pitchFamily="34" charset="0"/>
                        </a:rPr>
                        <a:t>&lt; 5 años</a:t>
                      </a:r>
                    </a:p>
                  </a:txBody>
                  <a:tcPr marL="45720" marR="45720" marT="46798" marB="46798" anchor="ctr" horzOverflow="overflow">
                    <a:lnL w="19050" cap="flat" cmpd="sng" algn="ctr">
                      <a:solidFill>
                        <a:schemeClr val="bg1"/>
                      </a:solidFill>
                      <a:prstDash val="solid"/>
                      <a:round/>
                      <a:headEnd type="none" w="med" len="med"/>
                      <a:tailEnd type="none" w="med" len="med"/>
                    </a:lnL>
                    <a:lnR>
                      <a:noFill/>
                    </a:lnR>
                    <a:lnT w="12700" cap="flat" cmpd="sng" algn="ctr">
                      <a:solidFill>
                        <a:srgbClr val="396BA1"/>
                      </a:solidFill>
                      <a:prstDash val="solid"/>
                      <a:round/>
                      <a:headEnd type="none" w="med" len="med"/>
                      <a:tailEnd type="none" w="med" len="med"/>
                    </a:lnT>
                    <a:lnB w="12700" cap="flat" cmpd="sng" algn="ctr">
                      <a:solidFill>
                        <a:srgbClr val="396BA1"/>
                      </a:solidFill>
                      <a:prstDash val="solid"/>
                      <a:round/>
                      <a:headEnd type="none" w="med" len="med"/>
                      <a:tailEnd type="none" w="med" len="med"/>
                    </a:lnB>
                    <a:lnTlToBr>
                      <a:noFill/>
                    </a:lnTlToBr>
                    <a:lnBlToTr>
                      <a:noFill/>
                    </a:lnBlToTr>
                    <a:solidFill>
                      <a:srgbClr val="396BA1">
                        <a:alpha val="14902"/>
                      </a:srgbClr>
                    </a:solidFill>
                  </a:tcPr>
                </a:tc>
              </a:tr>
            </a:tbl>
          </a:graphicData>
        </a:graphic>
      </p:graphicFrame>
      <p:sp>
        <p:nvSpPr>
          <p:cNvPr id="9" name="Rectangle 2"/>
          <p:cNvSpPr>
            <a:spLocks noChangeArrowheads="1"/>
          </p:cNvSpPr>
          <p:nvPr/>
        </p:nvSpPr>
        <p:spPr bwMode="auto">
          <a:xfrm>
            <a:off x="215900" y="6488668"/>
            <a:ext cx="8928100" cy="276999"/>
          </a:xfrm>
          <a:prstGeom prst="rect">
            <a:avLst/>
          </a:prstGeom>
          <a:noFill/>
          <a:ln w="9525">
            <a:noFill/>
            <a:miter lim="800000"/>
            <a:headEnd/>
            <a:tailEnd/>
          </a:ln>
        </p:spPr>
        <p:txBody>
          <a:bodyPr lIns="0" tIns="0" rIns="0" bIns="0" anchor="ctr">
            <a:spAutoFit/>
          </a:bodyPr>
          <a:lstStyle/>
          <a:p>
            <a:pPr algn="just"/>
            <a:r>
              <a:rPr lang="es-ES" b="1" dirty="0">
                <a:latin typeface="Arial" pitchFamily="34" charset="0"/>
              </a:rPr>
              <a:t>*</a:t>
            </a:r>
            <a:r>
              <a:rPr lang="es-ES" sz="1200" b="1" dirty="0">
                <a:latin typeface="Arial" pitchFamily="34" charset="0"/>
              </a:rPr>
              <a:t>Incluidas en calendarios de vacunación de Comunidades Autónomas, según recomendaciones </a:t>
            </a:r>
            <a:r>
              <a:rPr lang="es-ES" sz="1200" b="1" dirty="0" smtClean="0">
                <a:latin typeface="Arial" pitchFamily="34" charset="0"/>
              </a:rPr>
              <a:t>oficiales</a:t>
            </a:r>
            <a:endParaRPr lang="es-ES" sz="1200" b="1" dirty="0">
              <a:latin typeface="Arial" pitchFamily="34" charset="0"/>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0" descr="BANDA-SUPERIOR-a-partir-de-"/>
          <p:cNvPicPr>
            <a:picLocks noChangeAspect="1" noChangeArrowheads="1"/>
          </p:cNvPicPr>
          <p:nvPr/>
        </p:nvPicPr>
        <p:blipFill>
          <a:blip r:embed="rId3" cstate="print"/>
          <a:srcRect/>
          <a:stretch>
            <a:fillRect/>
          </a:stretch>
        </p:blipFill>
        <p:spPr bwMode="auto">
          <a:xfrm>
            <a:off x="2381" y="0"/>
            <a:ext cx="9139238" cy="1520825"/>
          </a:xfrm>
          <a:prstGeom prst="rect">
            <a:avLst/>
          </a:prstGeom>
          <a:noFill/>
          <a:ln w="9525">
            <a:noFill/>
            <a:miter lim="800000"/>
            <a:headEnd/>
            <a:tailEnd/>
          </a:ln>
        </p:spPr>
      </p:pic>
      <p:sp>
        <p:nvSpPr>
          <p:cNvPr id="53251" name="1 Título"/>
          <p:cNvSpPr>
            <a:spLocks noGrp="1"/>
          </p:cNvSpPr>
          <p:nvPr>
            <p:ph type="title"/>
          </p:nvPr>
        </p:nvSpPr>
        <p:spPr bwMode="auto">
          <a:xfrm>
            <a:off x="0" y="350539"/>
            <a:ext cx="9143999" cy="307777"/>
          </a:xfrm>
          <a:noFill/>
          <a:ln>
            <a:miter lim="800000"/>
            <a:headEnd/>
            <a:tailEnd/>
          </a:ln>
        </p:spPr>
        <p:txBody>
          <a:bodyPr vert="horz" wrap="square" lIns="0" tIns="0" rIns="0" bIns="0" numCol="1" anchor="ctr" anchorCtr="0" compatLnSpc="1">
            <a:prstTxWarp prst="textNoShape">
              <a:avLst/>
            </a:prstTxWarp>
            <a:spAutoFit/>
          </a:bodyPr>
          <a:lstStyle/>
          <a:p>
            <a:pPr eaLnBrk="1" hangingPunct="1"/>
            <a:r>
              <a:rPr lang="es-ES" sz="2000" b="1" dirty="0" smtClean="0">
                <a:solidFill>
                  <a:srgbClr val="FFFFFF"/>
                </a:solidFill>
                <a:latin typeface="Tahoma" pitchFamily="34" charset="0"/>
                <a:ea typeface="ＭＳ Ｐゴシック" charset="-128"/>
                <a:cs typeface="Tahoma" pitchFamily="34" charset="0"/>
              </a:rPr>
              <a:t>Estrategias de Vacunación </a:t>
            </a:r>
            <a:r>
              <a:rPr lang="es-ES" sz="2000" b="1" dirty="0" err="1" smtClean="0">
                <a:solidFill>
                  <a:srgbClr val="FFFFFF"/>
                </a:solidFill>
                <a:latin typeface="Tahoma" pitchFamily="34" charset="0"/>
                <a:ea typeface="ＭＳ Ｐゴシック" charset="-128"/>
                <a:cs typeface="Tahoma" pitchFamily="34" charset="0"/>
              </a:rPr>
              <a:t>Antineumocócica</a:t>
            </a:r>
            <a:r>
              <a:rPr lang="es-ES" sz="2000" b="1" dirty="0" smtClean="0">
                <a:solidFill>
                  <a:srgbClr val="FFFFFF"/>
                </a:solidFill>
                <a:latin typeface="Tahoma" pitchFamily="34" charset="0"/>
                <a:ea typeface="ＭＳ Ｐゴシック" charset="-128"/>
                <a:cs typeface="Tahoma" pitchFamily="34" charset="0"/>
              </a:rPr>
              <a:t>. SEGG</a:t>
            </a:r>
            <a:endParaRPr lang="es-ES" sz="2400" b="1" dirty="0" smtClean="0">
              <a:solidFill>
                <a:srgbClr val="FFFFFF"/>
              </a:solidFill>
              <a:latin typeface="Tahoma" pitchFamily="34" charset="0"/>
              <a:ea typeface="ＭＳ Ｐゴシック" charset="-128"/>
              <a:cs typeface="Tahoma" pitchFamily="34" charset="0"/>
            </a:endParaRPr>
          </a:p>
        </p:txBody>
      </p:sp>
      <p:sp>
        <p:nvSpPr>
          <p:cNvPr id="4" name="2 Marcador de contenido"/>
          <p:cNvSpPr>
            <a:spLocks noGrp="1"/>
          </p:cNvSpPr>
          <p:nvPr>
            <p:ph idx="1"/>
          </p:nvPr>
        </p:nvSpPr>
        <p:spPr bwMode="auto">
          <a:xfrm>
            <a:off x="0" y="1340768"/>
            <a:ext cx="9144000" cy="5517232"/>
          </a:xfrm>
          <a:ln>
            <a:miter lim="800000"/>
            <a:headEnd/>
            <a:tailEnd/>
          </a:ln>
        </p:spPr>
        <p:txBody>
          <a:bodyPr vert="horz" wrap="square" numCol="1" anchor="t" anchorCtr="0" compatLnSpc="1">
            <a:prstTxWarp prst="textNoShape">
              <a:avLst/>
            </a:prstTxWarp>
          </a:bodyPr>
          <a:lstStyle/>
          <a:p>
            <a:pPr marL="642144" lvl="1" indent="-371475">
              <a:lnSpc>
                <a:spcPct val="150000"/>
              </a:lnSpc>
              <a:spcBef>
                <a:spcPts val="300"/>
              </a:spcBef>
              <a:buClr>
                <a:srgbClr val="D70083"/>
              </a:buClr>
              <a:buFont typeface="+mj-lt"/>
              <a:buAutoNum type="alphaUcPeriod"/>
              <a:defRPr/>
            </a:pPr>
            <a:r>
              <a:rPr lang="es-ES" sz="1400" b="1" dirty="0" smtClean="0">
                <a:solidFill>
                  <a:schemeClr val="tx2">
                    <a:lumMod val="75000"/>
                  </a:schemeClr>
                </a:solidFill>
                <a:latin typeface="Arial" pitchFamily="34" charset="0"/>
                <a:cs typeface="Geneva" pitchFamily="-112" charset="-128"/>
              </a:rPr>
              <a:t>ADULTOS SANOS  ≥ 60 AÑOS: EE.UU. y Europa  </a:t>
            </a:r>
            <a:r>
              <a:rPr lang="es-ES" sz="1200" b="1" dirty="0" smtClean="0">
                <a:solidFill>
                  <a:schemeClr val="tx2">
                    <a:lumMod val="75000"/>
                  </a:schemeClr>
                </a:solidFill>
                <a:latin typeface="Arial" pitchFamily="34" charset="0"/>
                <a:cs typeface="Geneva" pitchFamily="-112" charset="-128"/>
              </a:rPr>
              <a:t>(*) Austria y Suecia</a:t>
            </a:r>
            <a:endParaRPr lang="es-ES" sz="1800" b="1" dirty="0" smtClean="0">
              <a:solidFill>
                <a:schemeClr val="tx2">
                  <a:lumMod val="75000"/>
                </a:schemeClr>
              </a:solidFill>
              <a:latin typeface="Arial" pitchFamily="34" charset="0"/>
              <a:cs typeface="Geneva" pitchFamily="-112" charset="-128"/>
            </a:endParaRPr>
          </a:p>
          <a:p>
            <a:pPr marL="642144" lvl="1" indent="-371475">
              <a:lnSpc>
                <a:spcPct val="150000"/>
              </a:lnSpc>
              <a:spcBef>
                <a:spcPts val="300"/>
              </a:spcBef>
              <a:buClr>
                <a:srgbClr val="D70083"/>
              </a:buClr>
              <a:buFont typeface="+mj-lt"/>
              <a:buAutoNum type="alphaUcPeriod"/>
              <a:defRPr/>
            </a:pPr>
            <a:endParaRPr lang="es-ES" sz="1400" b="1" dirty="0" smtClean="0">
              <a:solidFill>
                <a:schemeClr val="tx2">
                  <a:lumMod val="75000"/>
                </a:schemeClr>
              </a:solidFill>
              <a:latin typeface="Arial" pitchFamily="34" charset="0"/>
              <a:cs typeface="Geneva" pitchFamily="-112" charset="-128"/>
            </a:endParaRPr>
          </a:p>
          <a:p>
            <a:pPr marL="642144" lvl="1" indent="-371475">
              <a:lnSpc>
                <a:spcPct val="150000"/>
              </a:lnSpc>
              <a:spcBef>
                <a:spcPts val="300"/>
              </a:spcBef>
              <a:buClr>
                <a:srgbClr val="D70083"/>
              </a:buClr>
              <a:buFont typeface="+mj-lt"/>
              <a:buAutoNum type="alphaUcPeriod"/>
              <a:defRPr/>
            </a:pPr>
            <a:r>
              <a:rPr lang="es-ES" sz="1400" b="1" dirty="0" smtClean="0">
                <a:solidFill>
                  <a:schemeClr val="tx2">
                    <a:lumMod val="75000"/>
                  </a:schemeClr>
                </a:solidFill>
                <a:latin typeface="Arial" pitchFamily="34" charset="0"/>
                <a:cs typeface="Geneva" pitchFamily="-112" charset="-128"/>
              </a:rPr>
              <a:t>GRUPOS DE RIESGO:</a:t>
            </a:r>
          </a:p>
          <a:p>
            <a:pPr marL="1042194" lvl="2" indent="-371475">
              <a:lnSpc>
                <a:spcPct val="150000"/>
              </a:lnSpc>
              <a:spcBef>
                <a:spcPts val="300"/>
              </a:spcBef>
              <a:buClr>
                <a:srgbClr val="D70083"/>
              </a:buClr>
              <a:buFont typeface="+mj-lt"/>
              <a:buAutoNum type="arabicParenR"/>
              <a:defRPr/>
            </a:pPr>
            <a:r>
              <a:rPr lang="es-ES" sz="1400" b="1" dirty="0" smtClean="0">
                <a:solidFill>
                  <a:schemeClr val="tx2">
                    <a:lumMod val="75000"/>
                  </a:schemeClr>
                </a:solidFill>
                <a:latin typeface="Arial" pitchFamily="34" charset="0"/>
                <a:cs typeface="Geneva" pitchFamily="-112" charset="-128"/>
              </a:rPr>
              <a:t>NO VACUNACIÓN PREVIA CON VNP 23V</a:t>
            </a:r>
          </a:p>
          <a:p>
            <a:pPr marL="1042194" lvl="2" indent="-371475">
              <a:lnSpc>
                <a:spcPct val="150000"/>
              </a:lnSpc>
              <a:spcBef>
                <a:spcPts val="300"/>
              </a:spcBef>
              <a:buClr>
                <a:srgbClr val="D70083"/>
              </a:buClr>
              <a:buFont typeface="+mj-lt"/>
              <a:buAutoNum type="arabicParenR"/>
              <a:defRPr/>
            </a:pPr>
            <a:endParaRPr lang="es-ES" sz="900" b="1" dirty="0" smtClean="0">
              <a:solidFill>
                <a:schemeClr val="tx2">
                  <a:lumMod val="75000"/>
                </a:schemeClr>
              </a:solidFill>
              <a:latin typeface="Arial" pitchFamily="34" charset="0"/>
              <a:cs typeface="Geneva" pitchFamily="-112" charset="-128"/>
            </a:endParaRPr>
          </a:p>
          <a:p>
            <a:pPr marL="1042194" lvl="2" indent="-371475">
              <a:lnSpc>
                <a:spcPct val="150000"/>
              </a:lnSpc>
              <a:spcBef>
                <a:spcPts val="300"/>
              </a:spcBef>
              <a:buClr>
                <a:srgbClr val="D70083"/>
              </a:buClr>
              <a:buNone/>
              <a:defRPr/>
            </a:pPr>
            <a:r>
              <a:rPr lang="es-ES" sz="1400" b="1" dirty="0" smtClean="0">
                <a:solidFill>
                  <a:schemeClr val="tx2">
                    <a:lumMod val="75000"/>
                  </a:schemeClr>
                </a:solidFill>
                <a:latin typeface="Arial" pitchFamily="34" charset="0"/>
                <a:cs typeface="Geneva" pitchFamily="-112" charset="-128"/>
              </a:rPr>
              <a:t>                            </a:t>
            </a:r>
          </a:p>
          <a:p>
            <a:pPr marL="1042194" lvl="2" indent="-371475">
              <a:lnSpc>
                <a:spcPct val="150000"/>
              </a:lnSpc>
              <a:spcBef>
                <a:spcPts val="300"/>
              </a:spcBef>
              <a:buClr>
                <a:srgbClr val="D70083"/>
              </a:buClr>
              <a:buFont typeface="+mj-lt"/>
              <a:buAutoNum type="arabicParenR" startAt="2"/>
              <a:defRPr/>
            </a:pPr>
            <a:r>
              <a:rPr lang="es-ES" sz="1400" b="1" dirty="0" smtClean="0">
                <a:solidFill>
                  <a:schemeClr val="tx2">
                    <a:lumMod val="75000"/>
                  </a:schemeClr>
                </a:solidFill>
                <a:latin typeface="Arial" pitchFamily="34" charset="0"/>
                <a:cs typeface="Geneva" pitchFamily="-112" charset="-128"/>
              </a:rPr>
              <a:t>VACUNACIÓN PREVIA CON VNP 23V</a:t>
            </a:r>
          </a:p>
          <a:p>
            <a:pPr marL="642144" lvl="1" indent="-371475">
              <a:lnSpc>
                <a:spcPct val="150000"/>
              </a:lnSpc>
              <a:spcBef>
                <a:spcPts val="300"/>
              </a:spcBef>
              <a:buClr>
                <a:srgbClr val="D70083"/>
              </a:buClr>
              <a:buFont typeface="+mj-lt"/>
              <a:buAutoNum type="alphaUcPeriod"/>
              <a:defRPr/>
            </a:pPr>
            <a:endParaRPr lang="es-ES" sz="1400" b="1" dirty="0" smtClean="0">
              <a:solidFill>
                <a:schemeClr val="tx2">
                  <a:lumMod val="75000"/>
                </a:schemeClr>
              </a:solidFill>
              <a:latin typeface="Arial" pitchFamily="34" charset="0"/>
              <a:cs typeface="Geneva" pitchFamily="-112" charset="-128"/>
            </a:endParaRPr>
          </a:p>
          <a:p>
            <a:pPr marL="642144" lvl="1" indent="-371475">
              <a:lnSpc>
                <a:spcPct val="150000"/>
              </a:lnSpc>
              <a:spcBef>
                <a:spcPts val="300"/>
              </a:spcBef>
              <a:buClr>
                <a:srgbClr val="D70083"/>
              </a:buClr>
              <a:buNone/>
              <a:defRPr/>
            </a:pPr>
            <a:r>
              <a:rPr lang="es-ES" sz="1800" b="1" dirty="0" smtClean="0">
                <a:solidFill>
                  <a:schemeClr val="tx2">
                    <a:lumMod val="75000"/>
                  </a:schemeClr>
                </a:solidFill>
                <a:latin typeface="Arial" pitchFamily="34" charset="0"/>
                <a:cs typeface="Geneva" pitchFamily="-112" charset="-128"/>
              </a:rPr>
              <a:t>                                                                                                                             </a:t>
            </a:r>
          </a:p>
          <a:p>
            <a:pPr marL="642144" lvl="1" indent="-371475">
              <a:lnSpc>
                <a:spcPct val="150000"/>
              </a:lnSpc>
              <a:spcBef>
                <a:spcPts val="300"/>
              </a:spcBef>
              <a:buClr>
                <a:srgbClr val="D70083"/>
              </a:buClr>
              <a:buFont typeface="+mj-lt"/>
              <a:buAutoNum type="alphaUcPeriod" startAt="3"/>
              <a:defRPr/>
            </a:pPr>
            <a:r>
              <a:rPr lang="es-ES" sz="1400" b="1" dirty="0" smtClean="0">
                <a:solidFill>
                  <a:schemeClr val="tx2">
                    <a:lumMod val="75000"/>
                  </a:schemeClr>
                </a:solidFill>
                <a:latin typeface="Arial" pitchFamily="34" charset="0"/>
                <a:cs typeface="Geneva" pitchFamily="-112" charset="-128"/>
              </a:rPr>
              <a:t>INMUNODEPRIMIDOS</a:t>
            </a:r>
            <a:r>
              <a:rPr lang="es-ES" sz="1400" b="1" dirty="0" smtClean="0">
                <a:solidFill>
                  <a:schemeClr val="tx2">
                    <a:lumMod val="75000"/>
                  </a:schemeClr>
                </a:solidFill>
                <a:latin typeface="Arial" pitchFamily="34" charset="0"/>
                <a:cs typeface="Geneva" pitchFamily="-112" charset="-128"/>
                <a:sym typeface="Wingdings" pitchFamily="2" charset="2"/>
              </a:rPr>
              <a:t>:</a:t>
            </a:r>
            <a:r>
              <a:rPr lang="es-ES" sz="1400" b="1" dirty="0" smtClean="0">
                <a:solidFill>
                  <a:schemeClr val="tx2">
                    <a:lumMod val="75000"/>
                  </a:schemeClr>
                </a:solidFill>
                <a:latin typeface="Arial" pitchFamily="34" charset="0"/>
                <a:cs typeface="Geneva" pitchFamily="-112" charset="-128"/>
              </a:rPr>
              <a:t> (*)</a:t>
            </a:r>
          </a:p>
          <a:p>
            <a:pPr marL="1013618" lvl="2" indent="-342900">
              <a:lnSpc>
                <a:spcPct val="150000"/>
              </a:lnSpc>
              <a:spcBef>
                <a:spcPts val="300"/>
              </a:spcBef>
              <a:buClr>
                <a:srgbClr val="D70083"/>
              </a:buClr>
              <a:buFont typeface="+mj-lt"/>
              <a:buAutoNum type="arabicParenR"/>
              <a:defRPr/>
            </a:pPr>
            <a:r>
              <a:rPr lang="es-ES" sz="1400" b="1" dirty="0" smtClean="0">
                <a:solidFill>
                  <a:srgbClr val="C00000"/>
                </a:solidFill>
                <a:latin typeface="Arial" pitchFamily="34" charset="0"/>
                <a:cs typeface="Geneva" pitchFamily="-112" charset="-128"/>
              </a:rPr>
              <a:t> </a:t>
            </a:r>
            <a:r>
              <a:rPr lang="es-ES" sz="1400" b="1" dirty="0" smtClean="0">
                <a:solidFill>
                  <a:schemeClr val="tx2">
                    <a:lumMod val="75000"/>
                  </a:schemeClr>
                </a:solidFill>
                <a:latin typeface="Arial" pitchFamily="34" charset="0"/>
                <a:cs typeface="Geneva" pitchFamily="-112" charset="-128"/>
              </a:rPr>
              <a:t>NO VACUNACIÓN PREVIA CON VNP 23V</a:t>
            </a:r>
          </a:p>
          <a:p>
            <a:pPr marL="1013618" lvl="2" indent="-342900">
              <a:lnSpc>
                <a:spcPct val="150000"/>
              </a:lnSpc>
              <a:spcBef>
                <a:spcPts val="300"/>
              </a:spcBef>
              <a:buClr>
                <a:srgbClr val="D70083"/>
              </a:buClr>
              <a:buFont typeface="+mj-lt"/>
              <a:buAutoNum type="arabicParenR"/>
              <a:defRPr/>
            </a:pPr>
            <a:endParaRPr lang="es-ES" sz="1400" b="1" dirty="0" smtClean="0">
              <a:solidFill>
                <a:schemeClr val="tx2">
                  <a:lumMod val="75000"/>
                </a:schemeClr>
              </a:solidFill>
              <a:latin typeface="Arial" pitchFamily="34" charset="0"/>
              <a:cs typeface="Geneva" pitchFamily="-112" charset="-128"/>
            </a:endParaRPr>
          </a:p>
          <a:p>
            <a:pPr marL="1013618" lvl="2" indent="-342900">
              <a:lnSpc>
                <a:spcPct val="150000"/>
              </a:lnSpc>
              <a:spcBef>
                <a:spcPts val="300"/>
              </a:spcBef>
              <a:buClr>
                <a:srgbClr val="D70083"/>
              </a:buClr>
              <a:buFont typeface="+mj-lt"/>
              <a:buAutoNum type="arabicParenR"/>
              <a:defRPr/>
            </a:pPr>
            <a:r>
              <a:rPr lang="es-ES" sz="1400" b="1" dirty="0" smtClean="0">
                <a:solidFill>
                  <a:schemeClr val="tx2">
                    <a:lumMod val="75000"/>
                  </a:schemeClr>
                </a:solidFill>
                <a:latin typeface="Arial" pitchFamily="34" charset="0"/>
                <a:cs typeface="Geneva" pitchFamily="-112" charset="-128"/>
              </a:rPr>
              <a:t>VACUNACIÓN PREVIA CON VNP 23V</a:t>
            </a:r>
          </a:p>
          <a:p>
            <a:pPr marL="1013618" lvl="2" indent="-342900">
              <a:lnSpc>
                <a:spcPct val="150000"/>
              </a:lnSpc>
              <a:spcBef>
                <a:spcPts val="300"/>
              </a:spcBef>
              <a:buClr>
                <a:srgbClr val="D70083"/>
              </a:buClr>
              <a:buFont typeface="+mj-lt"/>
              <a:buAutoNum type="arabicParenR"/>
              <a:defRPr/>
            </a:pPr>
            <a:endParaRPr lang="es-ES" sz="1400" b="1" dirty="0" smtClean="0">
              <a:solidFill>
                <a:srgbClr val="C00000"/>
              </a:solidFill>
              <a:latin typeface="Arial" pitchFamily="34" charset="0"/>
              <a:cs typeface="Geneva" pitchFamily="-112" charset="-128"/>
            </a:endParaRPr>
          </a:p>
          <a:p>
            <a:pPr marL="447675" lvl="1" indent="-177007">
              <a:lnSpc>
                <a:spcPct val="150000"/>
              </a:lnSpc>
              <a:buClr>
                <a:srgbClr val="D70083"/>
              </a:buClr>
              <a:buFont typeface="Wingdings" pitchFamily="2" charset="2"/>
              <a:buChar char="§"/>
              <a:defRPr/>
            </a:pPr>
            <a:endParaRPr lang="es-ES" sz="1800" b="1" dirty="0" smtClean="0">
              <a:solidFill>
                <a:schemeClr val="tx2">
                  <a:lumMod val="75000"/>
                </a:schemeClr>
              </a:solidFill>
              <a:latin typeface="Arial" pitchFamily="34" charset="0"/>
              <a:cs typeface="Geneva" pitchFamily="-112" charset="-128"/>
            </a:endParaRPr>
          </a:p>
          <a:p>
            <a:pPr marL="447675" lvl="1" indent="-177007">
              <a:lnSpc>
                <a:spcPct val="90000"/>
              </a:lnSpc>
              <a:buClr>
                <a:srgbClr val="D70083"/>
              </a:buClr>
              <a:buNone/>
              <a:defRPr/>
            </a:pPr>
            <a:endParaRPr lang="es-ES" sz="900" dirty="0" smtClean="0">
              <a:latin typeface="Arial" pitchFamily="34" charset="0"/>
              <a:cs typeface="Geneva" pitchFamily="-112" charset="-128"/>
            </a:endParaRPr>
          </a:p>
          <a:p>
            <a:pPr marL="177007" indent="-177007">
              <a:lnSpc>
                <a:spcPct val="80000"/>
              </a:lnSpc>
              <a:buClr>
                <a:srgbClr val="D70083"/>
              </a:buClr>
              <a:buNone/>
              <a:defRPr/>
            </a:pPr>
            <a:endParaRPr lang="es-ES" sz="1800" dirty="0" smtClean="0">
              <a:latin typeface="Arial" pitchFamily="34" charset="0"/>
              <a:ea typeface="ＭＳ Ｐゴシック" charset="-128"/>
            </a:endParaRPr>
          </a:p>
        </p:txBody>
      </p:sp>
      <p:sp>
        <p:nvSpPr>
          <p:cNvPr id="5" name="4 Rectángulo"/>
          <p:cNvSpPr/>
          <p:nvPr/>
        </p:nvSpPr>
        <p:spPr>
          <a:xfrm>
            <a:off x="1691680" y="1772816"/>
            <a:ext cx="2016125" cy="28830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endParaRPr lang="es-ES" sz="1400" b="1" dirty="0">
              <a:solidFill>
                <a:srgbClr val="C00000"/>
              </a:solidFill>
            </a:endParaRPr>
          </a:p>
        </p:txBody>
      </p:sp>
      <p:sp>
        <p:nvSpPr>
          <p:cNvPr id="7" name="6 Rectángulo"/>
          <p:cNvSpPr/>
          <p:nvPr/>
        </p:nvSpPr>
        <p:spPr>
          <a:xfrm>
            <a:off x="1691680" y="2780928"/>
            <a:ext cx="1656184" cy="504055"/>
          </a:xfrm>
          <a:prstGeom prst="rect">
            <a:avLst/>
          </a:prstGeom>
          <a:solidFill>
            <a:srgbClr val="D76BA1"/>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chemeClr val="tx2">
                    <a:lumMod val="75000"/>
                  </a:schemeClr>
                </a:solidFill>
              </a:rPr>
              <a:t>VNPC</a:t>
            </a:r>
            <a:r>
              <a:rPr lang="es-ES" sz="1400" b="1" dirty="0">
                <a:solidFill>
                  <a:schemeClr val="tx2">
                    <a:lumMod val="75000"/>
                  </a:schemeClr>
                </a:solidFill>
              </a:rPr>
              <a:t> </a:t>
            </a:r>
            <a:r>
              <a:rPr lang="es-ES" b="1" dirty="0">
                <a:solidFill>
                  <a:schemeClr val="tx2">
                    <a:lumMod val="75000"/>
                  </a:schemeClr>
                </a:solidFill>
              </a:rPr>
              <a:t>13V</a:t>
            </a:r>
          </a:p>
          <a:p>
            <a:pPr algn="ctr">
              <a:defRPr/>
            </a:pPr>
            <a:r>
              <a:rPr lang="es-ES" sz="1600" b="1" dirty="0" smtClean="0">
                <a:solidFill>
                  <a:schemeClr val="tx2">
                    <a:lumMod val="75000"/>
                  </a:schemeClr>
                </a:solidFill>
              </a:rPr>
              <a:t>&gt;50 años</a:t>
            </a:r>
            <a:endParaRPr lang="es-ES" sz="1600" b="1" dirty="0">
              <a:solidFill>
                <a:schemeClr val="tx2">
                  <a:lumMod val="75000"/>
                </a:schemeClr>
              </a:solidFill>
            </a:endParaRPr>
          </a:p>
        </p:txBody>
      </p:sp>
      <p:sp>
        <p:nvSpPr>
          <p:cNvPr id="8" name="7 Más"/>
          <p:cNvSpPr/>
          <p:nvPr/>
        </p:nvSpPr>
        <p:spPr>
          <a:xfrm>
            <a:off x="3851920" y="2708920"/>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9" name="8 Rectángulo"/>
          <p:cNvSpPr/>
          <p:nvPr/>
        </p:nvSpPr>
        <p:spPr>
          <a:xfrm>
            <a:off x="4932040" y="2780928"/>
            <a:ext cx="1296143"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
        <p:nvSpPr>
          <p:cNvPr id="11" name="10 Más"/>
          <p:cNvSpPr/>
          <p:nvPr/>
        </p:nvSpPr>
        <p:spPr>
          <a:xfrm>
            <a:off x="3851920" y="3645024"/>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12" name="11 Rectángulo"/>
          <p:cNvSpPr/>
          <p:nvPr/>
        </p:nvSpPr>
        <p:spPr>
          <a:xfrm>
            <a:off x="4932040" y="3717032"/>
            <a:ext cx="1296143"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
        <p:nvSpPr>
          <p:cNvPr id="13" name="12 Flecha a la derecha con bandas"/>
          <p:cNvSpPr/>
          <p:nvPr/>
        </p:nvSpPr>
        <p:spPr>
          <a:xfrm>
            <a:off x="323528" y="3933056"/>
            <a:ext cx="1331913" cy="468313"/>
          </a:xfrm>
          <a:prstGeom prst="strip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≥1 AÑO </a:t>
            </a:r>
          </a:p>
        </p:txBody>
      </p:sp>
      <p:sp>
        <p:nvSpPr>
          <p:cNvPr id="14" name="13 Flecha a la derecha con bandas"/>
          <p:cNvSpPr/>
          <p:nvPr/>
        </p:nvSpPr>
        <p:spPr>
          <a:xfrm>
            <a:off x="3491880" y="2924944"/>
            <a:ext cx="1331913" cy="432594"/>
          </a:xfrm>
          <a:prstGeom prst="stripedRigh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≥2 MESES</a:t>
            </a:r>
          </a:p>
        </p:txBody>
      </p:sp>
      <p:sp>
        <p:nvSpPr>
          <p:cNvPr id="15" name="14 Más"/>
          <p:cNvSpPr/>
          <p:nvPr/>
        </p:nvSpPr>
        <p:spPr>
          <a:xfrm>
            <a:off x="971600" y="3717032"/>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16" name="15 Rectángulo"/>
          <p:cNvSpPr/>
          <p:nvPr/>
        </p:nvSpPr>
        <p:spPr>
          <a:xfrm>
            <a:off x="1691681" y="3717032"/>
            <a:ext cx="1656183" cy="504055"/>
          </a:xfrm>
          <a:prstGeom prst="rect">
            <a:avLst/>
          </a:prstGeom>
          <a:solidFill>
            <a:srgbClr val="D76BA1"/>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chemeClr val="tx2">
                    <a:lumMod val="75000"/>
                  </a:schemeClr>
                </a:solidFill>
              </a:rPr>
              <a:t>VNPC</a:t>
            </a:r>
            <a:r>
              <a:rPr lang="es-ES" sz="1400" b="1" dirty="0">
                <a:solidFill>
                  <a:schemeClr val="tx2">
                    <a:lumMod val="75000"/>
                  </a:schemeClr>
                </a:solidFill>
              </a:rPr>
              <a:t> </a:t>
            </a:r>
            <a:r>
              <a:rPr lang="es-ES" b="1" dirty="0">
                <a:solidFill>
                  <a:schemeClr val="tx2">
                    <a:lumMod val="75000"/>
                  </a:schemeClr>
                </a:solidFill>
              </a:rPr>
              <a:t>13V</a:t>
            </a:r>
          </a:p>
          <a:p>
            <a:pPr algn="ctr">
              <a:defRPr/>
            </a:pPr>
            <a:r>
              <a:rPr lang="es-ES" sz="1600" b="1" dirty="0">
                <a:solidFill>
                  <a:schemeClr val="tx2">
                    <a:lumMod val="75000"/>
                  </a:schemeClr>
                </a:solidFill>
              </a:rPr>
              <a:t>&gt;50 años</a:t>
            </a:r>
          </a:p>
        </p:txBody>
      </p:sp>
      <p:sp>
        <p:nvSpPr>
          <p:cNvPr id="17" name="16 Flecha a la derecha con bandas"/>
          <p:cNvSpPr/>
          <p:nvPr/>
        </p:nvSpPr>
        <p:spPr>
          <a:xfrm>
            <a:off x="3419872" y="3861048"/>
            <a:ext cx="1331913" cy="431800"/>
          </a:xfrm>
          <a:prstGeom prst="stripedRigh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≥2 MESES</a:t>
            </a:r>
          </a:p>
        </p:txBody>
      </p:sp>
      <p:sp>
        <p:nvSpPr>
          <p:cNvPr id="18" name="17 Rectángulo"/>
          <p:cNvSpPr/>
          <p:nvPr/>
        </p:nvSpPr>
        <p:spPr>
          <a:xfrm>
            <a:off x="1691680" y="5229200"/>
            <a:ext cx="1656184" cy="467395"/>
          </a:xfrm>
          <a:prstGeom prst="rect">
            <a:avLst/>
          </a:prstGeom>
          <a:solidFill>
            <a:srgbClr val="D76BA1"/>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chemeClr val="tx2">
                    <a:lumMod val="75000"/>
                  </a:schemeClr>
                </a:solidFill>
              </a:rPr>
              <a:t>VNPC</a:t>
            </a:r>
            <a:r>
              <a:rPr lang="es-ES" sz="1400" b="1" dirty="0">
                <a:solidFill>
                  <a:schemeClr val="tx2">
                    <a:lumMod val="75000"/>
                  </a:schemeClr>
                </a:solidFill>
              </a:rPr>
              <a:t> </a:t>
            </a:r>
            <a:r>
              <a:rPr lang="es-ES" b="1" dirty="0">
                <a:solidFill>
                  <a:schemeClr val="tx2">
                    <a:lumMod val="75000"/>
                  </a:schemeClr>
                </a:solidFill>
              </a:rPr>
              <a:t>13V</a:t>
            </a:r>
          </a:p>
          <a:p>
            <a:pPr algn="ctr">
              <a:defRPr/>
            </a:pPr>
            <a:r>
              <a:rPr lang="es-ES" sz="1600" b="1" dirty="0" smtClean="0">
                <a:solidFill>
                  <a:schemeClr val="tx2">
                    <a:lumMod val="75000"/>
                  </a:schemeClr>
                </a:solidFill>
              </a:rPr>
              <a:t>&gt;</a:t>
            </a:r>
            <a:r>
              <a:rPr lang="es-ES" sz="1600" b="1" dirty="0">
                <a:solidFill>
                  <a:schemeClr val="tx2">
                    <a:lumMod val="75000"/>
                  </a:schemeClr>
                </a:solidFill>
              </a:rPr>
              <a:t>50 </a:t>
            </a:r>
            <a:r>
              <a:rPr lang="es-ES" sz="1600" b="1" dirty="0" smtClean="0">
                <a:solidFill>
                  <a:schemeClr val="tx2">
                    <a:lumMod val="75000"/>
                  </a:schemeClr>
                </a:solidFill>
              </a:rPr>
              <a:t>años</a:t>
            </a:r>
            <a:endParaRPr lang="es-ES" sz="1100" b="1" dirty="0">
              <a:solidFill>
                <a:schemeClr val="tx2">
                  <a:lumMod val="75000"/>
                </a:schemeClr>
              </a:solidFill>
            </a:endParaRPr>
          </a:p>
        </p:txBody>
      </p:sp>
      <p:sp>
        <p:nvSpPr>
          <p:cNvPr id="19" name="18 Más"/>
          <p:cNvSpPr/>
          <p:nvPr/>
        </p:nvSpPr>
        <p:spPr>
          <a:xfrm>
            <a:off x="3851920" y="5157192"/>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20" name="19 Flecha a la derecha con bandas"/>
          <p:cNvSpPr/>
          <p:nvPr/>
        </p:nvSpPr>
        <p:spPr>
          <a:xfrm>
            <a:off x="3419872" y="5373216"/>
            <a:ext cx="1331913" cy="432594"/>
          </a:xfrm>
          <a:prstGeom prst="stripedRigh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≥2 MESES</a:t>
            </a:r>
          </a:p>
        </p:txBody>
      </p:sp>
      <p:sp>
        <p:nvSpPr>
          <p:cNvPr id="21" name="20 Rectángulo"/>
          <p:cNvSpPr/>
          <p:nvPr/>
        </p:nvSpPr>
        <p:spPr>
          <a:xfrm>
            <a:off x="4932040" y="5229200"/>
            <a:ext cx="1296143"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
        <p:nvSpPr>
          <p:cNvPr id="22" name="21 Más"/>
          <p:cNvSpPr/>
          <p:nvPr/>
        </p:nvSpPr>
        <p:spPr>
          <a:xfrm>
            <a:off x="6804248" y="5157192"/>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23" name="22 Flecha a la derecha con bandas"/>
          <p:cNvSpPr/>
          <p:nvPr/>
        </p:nvSpPr>
        <p:spPr>
          <a:xfrm>
            <a:off x="6300192" y="5373216"/>
            <a:ext cx="1332706" cy="468313"/>
          </a:xfrm>
          <a:prstGeom prst="stripedRightArrow">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≥5 AÑOS </a:t>
            </a:r>
          </a:p>
        </p:txBody>
      </p:sp>
      <p:sp>
        <p:nvSpPr>
          <p:cNvPr id="24" name="23 Rectángulo"/>
          <p:cNvSpPr/>
          <p:nvPr/>
        </p:nvSpPr>
        <p:spPr>
          <a:xfrm>
            <a:off x="7740352" y="5229200"/>
            <a:ext cx="1187624"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
        <p:nvSpPr>
          <p:cNvPr id="25" name="24 Más"/>
          <p:cNvSpPr/>
          <p:nvPr/>
        </p:nvSpPr>
        <p:spPr>
          <a:xfrm>
            <a:off x="971600" y="5949280"/>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26" name="25 Flecha a la derecha con bandas"/>
          <p:cNvSpPr/>
          <p:nvPr/>
        </p:nvSpPr>
        <p:spPr>
          <a:xfrm>
            <a:off x="251520" y="6165304"/>
            <a:ext cx="1331913" cy="468313"/>
          </a:xfrm>
          <a:prstGeom prst="strip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≥1 AÑO </a:t>
            </a:r>
          </a:p>
        </p:txBody>
      </p:sp>
      <p:sp>
        <p:nvSpPr>
          <p:cNvPr id="27" name="26 Rectángulo"/>
          <p:cNvSpPr/>
          <p:nvPr/>
        </p:nvSpPr>
        <p:spPr>
          <a:xfrm>
            <a:off x="1691680" y="6093296"/>
            <a:ext cx="1656184" cy="467395"/>
          </a:xfrm>
          <a:prstGeom prst="rect">
            <a:avLst/>
          </a:prstGeom>
          <a:solidFill>
            <a:srgbClr val="D76BA1"/>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chemeClr val="tx2">
                    <a:lumMod val="75000"/>
                  </a:schemeClr>
                </a:solidFill>
              </a:rPr>
              <a:t>VNPC</a:t>
            </a:r>
            <a:r>
              <a:rPr lang="es-ES" sz="1400" b="1" dirty="0">
                <a:solidFill>
                  <a:schemeClr val="tx2">
                    <a:lumMod val="75000"/>
                  </a:schemeClr>
                </a:solidFill>
              </a:rPr>
              <a:t> </a:t>
            </a:r>
            <a:r>
              <a:rPr lang="es-ES" b="1" dirty="0">
                <a:solidFill>
                  <a:schemeClr val="tx2">
                    <a:lumMod val="75000"/>
                  </a:schemeClr>
                </a:solidFill>
              </a:rPr>
              <a:t>13V</a:t>
            </a:r>
          </a:p>
          <a:p>
            <a:pPr algn="ctr">
              <a:defRPr/>
            </a:pPr>
            <a:r>
              <a:rPr lang="es-ES" sz="1600" b="1" dirty="0" smtClean="0">
                <a:solidFill>
                  <a:schemeClr val="tx2">
                    <a:lumMod val="75000"/>
                  </a:schemeClr>
                </a:solidFill>
              </a:rPr>
              <a:t>&gt;</a:t>
            </a:r>
            <a:r>
              <a:rPr lang="es-ES" sz="1600" b="1" dirty="0">
                <a:solidFill>
                  <a:schemeClr val="tx2">
                    <a:lumMod val="75000"/>
                  </a:schemeClr>
                </a:solidFill>
              </a:rPr>
              <a:t>50 </a:t>
            </a:r>
            <a:r>
              <a:rPr lang="es-ES" sz="1600" b="1" dirty="0" smtClean="0">
                <a:solidFill>
                  <a:schemeClr val="tx2">
                    <a:lumMod val="75000"/>
                  </a:schemeClr>
                </a:solidFill>
              </a:rPr>
              <a:t>años</a:t>
            </a:r>
            <a:endParaRPr lang="es-ES" sz="1100" b="1" dirty="0">
              <a:solidFill>
                <a:schemeClr val="tx2">
                  <a:lumMod val="75000"/>
                </a:schemeClr>
              </a:solidFill>
            </a:endParaRPr>
          </a:p>
        </p:txBody>
      </p:sp>
      <p:sp>
        <p:nvSpPr>
          <p:cNvPr id="28" name="27 Más"/>
          <p:cNvSpPr/>
          <p:nvPr/>
        </p:nvSpPr>
        <p:spPr>
          <a:xfrm>
            <a:off x="3851920" y="6021288"/>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29" name="28 Flecha a la derecha con bandas"/>
          <p:cNvSpPr/>
          <p:nvPr/>
        </p:nvSpPr>
        <p:spPr>
          <a:xfrm>
            <a:off x="3419872" y="6237312"/>
            <a:ext cx="1331913" cy="432594"/>
          </a:xfrm>
          <a:prstGeom prst="stripedRigh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≥2 MESES</a:t>
            </a:r>
          </a:p>
        </p:txBody>
      </p:sp>
      <p:sp>
        <p:nvSpPr>
          <p:cNvPr id="30" name="29 Rectángulo"/>
          <p:cNvSpPr/>
          <p:nvPr/>
        </p:nvSpPr>
        <p:spPr>
          <a:xfrm>
            <a:off x="4932040" y="6093296"/>
            <a:ext cx="1296143"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
        <p:nvSpPr>
          <p:cNvPr id="31" name="30 Más"/>
          <p:cNvSpPr/>
          <p:nvPr/>
        </p:nvSpPr>
        <p:spPr>
          <a:xfrm>
            <a:off x="6804248" y="5949280"/>
            <a:ext cx="215900" cy="28813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endParaRPr lang="es-ES"/>
          </a:p>
        </p:txBody>
      </p:sp>
      <p:sp>
        <p:nvSpPr>
          <p:cNvPr id="32" name="31 Flecha a la derecha con bandas"/>
          <p:cNvSpPr/>
          <p:nvPr/>
        </p:nvSpPr>
        <p:spPr>
          <a:xfrm>
            <a:off x="6300192" y="6165304"/>
            <a:ext cx="1332706" cy="468313"/>
          </a:xfrm>
          <a:prstGeom prst="stripedRightArrow">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sz="1600" b="1" dirty="0">
                <a:solidFill>
                  <a:schemeClr val="tx2">
                    <a:lumMod val="75000"/>
                  </a:schemeClr>
                </a:solidFill>
              </a:rPr>
              <a:t>≥5 AÑOS </a:t>
            </a:r>
          </a:p>
        </p:txBody>
      </p:sp>
      <p:sp>
        <p:nvSpPr>
          <p:cNvPr id="33" name="32 Rectángulo"/>
          <p:cNvSpPr/>
          <p:nvPr/>
        </p:nvSpPr>
        <p:spPr>
          <a:xfrm>
            <a:off x="7740352" y="6021288"/>
            <a:ext cx="1187624" cy="50405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anchor="ctr"/>
          <a:lstStyle/>
          <a:p>
            <a:pPr algn="ctr">
              <a:defRPr/>
            </a:pPr>
            <a:r>
              <a:rPr lang="es-ES" b="1" dirty="0">
                <a:solidFill>
                  <a:srgbClr val="C00000"/>
                </a:solidFill>
              </a:rPr>
              <a:t>VNP 23V</a:t>
            </a:r>
          </a:p>
        </p:txBody>
      </p:sp>
    </p:spTree>
  </p:cSld>
  <p:clrMapOvr>
    <a:masterClrMapping/>
  </p:clrMapOvr>
  <p:transition>
    <p:split orient="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5" descr="BANDA-SUPERIOR-a-partir-de-"/>
          <p:cNvPicPr>
            <a:picLocks noChangeAspect="1" noChangeArrowheads="1"/>
          </p:cNvPicPr>
          <p:nvPr/>
        </p:nvPicPr>
        <p:blipFill>
          <a:blip r:embed="rId3" cstate="print"/>
          <a:srcRect/>
          <a:stretch>
            <a:fillRect/>
          </a:stretch>
        </p:blipFill>
        <p:spPr bwMode="auto">
          <a:xfrm>
            <a:off x="4762" y="0"/>
            <a:ext cx="9139238" cy="1628775"/>
          </a:xfrm>
          <a:prstGeom prst="rect">
            <a:avLst/>
          </a:prstGeom>
          <a:noFill/>
          <a:ln w="9525">
            <a:noFill/>
            <a:miter lim="800000"/>
            <a:headEnd/>
            <a:tailEnd/>
          </a:ln>
        </p:spPr>
      </p:pic>
      <p:sp>
        <p:nvSpPr>
          <p:cNvPr id="19459" name="2 Marcador de contenido"/>
          <p:cNvSpPr>
            <a:spLocks noGrp="1"/>
          </p:cNvSpPr>
          <p:nvPr>
            <p:ph idx="1"/>
          </p:nvPr>
        </p:nvSpPr>
        <p:spPr bwMode="auto">
          <a:xfrm>
            <a:off x="0" y="1520825"/>
            <a:ext cx="9324182" cy="4572794"/>
          </a:xfrm>
          <a:ln>
            <a:miter lim="800000"/>
            <a:headEnd/>
            <a:tailEnd/>
          </a:ln>
        </p:spPr>
        <p:txBody>
          <a:bodyPr vert="horz" wrap="square" numCol="1" anchor="t" anchorCtr="0" compatLnSpc="1">
            <a:prstTxWarp prst="textNoShape">
              <a:avLst/>
            </a:prstTxWarp>
          </a:bodyPr>
          <a:lstStyle/>
          <a:p>
            <a:pPr marL="0" indent="0">
              <a:lnSpc>
                <a:spcPct val="135000"/>
              </a:lnSpc>
              <a:spcBef>
                <a:spcPts val="0"/>
              </a:spcBef>
              <a:buClr>
                <a:srgbClr val="FF3399"/>
              </a:buClr>
              <a:buNone/>
              <a:defRPr/>
            </a:pPr>
            <a:r>
              <a:rPr lang="es-ES" sz="1600" b="1" dirty="0" smtClean="0">
                <a:solidFill>
                  <a:srgbClr val="C00000"/>
                </a:solidFill>
              </a:rPr>
              <a:t>											</a:t>
            </a:r>
            <a:endParaRPr lang="es-ES" sz="1600" b="1" dirty="0">
              <a:solidFill>
                <a:schemeClr val="tx2">
                  <a:lumMod val="75000"/>
                </a:schemeClr>
              </a:solidFill>
            </a:endParaRPr>
          </a:p>
        </p:txBody>
      </p:sp>
      <p:sp>
        <p:nvSpPr>
          <p:cNvPr id="59396" name="1 Título"/>
          <p:cNvSpPr txBox="1">
            <a:spLocks/>
          </p:cNvSpPr>
          <p:nvPr/>
        </p:nvSpPr>
        <p:spPr bwMode="auto">
          <a:xfrm>
            <a:off x="0" y="312518"/>
            <a:ext cx="9144000" cy="1292662"/>
          </a:xfrm>
          <a:prstGeom prst="rect">
            <a:avLst/>
          </a:prstGeom>
          <a:noFill/>
          <a:ln w="9525">
            <a:noFill/>
            <a:miter lim="800000"/>
            <a:headEnd/>
            <a:tailEnd/>
          </a:ln>
        </p:spPr>
        <p:txBody>
          <a:bodyPr lIns="0" tIns="0" rIns="0" bIns="0" anchor="ctr">
            <a:spAutoFit/>
          </a:bodyPr>
          <a:lstStyle/>
          <a:p>
            <a:pPr algn="ctr"/>
            <a:r>
              <a:rPr lang="es-ES" sz="2800" b="1" dirty="0">
                <a:solidFill>
                  <a:srgbClr val="FFFFFF"/>
                </a:solidFill>
                <a:latin typeface="Tahoma" pitchFamily="34" charset="0"/>
                <a:cs typeface="Tahoma" pitchFamily="34" charset="0"/>
              </a:rPr>
              <a:t>Vacunación </a:t>
            </a:r>
            <a:r>
              <a:rPr lang="es-ES" sz="2800" b="1" dirty="0" err="1">
                <a:solidFill>
                  <a:srgbClr val="FFFFFF"/>
                </a:solidFill>
                <a:latin typeface="Tahoma" pitchFamily="34" charset="0"/>
                <a:cs typeface="Tahoma" pitchFamily="34" charset="0"/>
              </a:rPr>
              <a:t>Antineumocócica</a:t>
            </a:r>
            <a:r>
              <a:rPr lang="es-ES" sz="2800" b="1" dirty="0">
                <a:solidFill>
                  <a:srgbClr val="FFFFFF"/>
                </a:solidFill>
                <a:latin typeface="Tahoma" pitchFamily="34" charset="0"/>
                <a:cs typeface="Tahoma" pitchFamily="34" charset="0"/>
              </a:rPr>
              <a:t>: SEGG</a:t>
            </a:r>
          </a:p>
          <a:p>
            <a:pPr algn="ctr"/>
            <a:endParaRPr lang="es-ES" sz="2800" b="1" dirty="0">
              <a:solidFill>
                <a:srgbClr val="FFFFFF"/>
              </a:solidFill>
              <a:latin typeface="Tahoma" pitchFamily="34" charset="0"/>
              <a:cs typeface="Tahoma" pitchFamily="34" charset="0"/>
            </a:endParaRPr>
          </a:p>
          <a:p>
            <a:pPr algn="ctr"/>
            <a:endParaRPr lang="es-ES" sz="2800" b="1" dirty="0">
              <a:solidFill>
                <a:srgbClr val="FFFFFF"/>
              </a:solidFill>
              <a:latin typeface="Tahoma" pitchFamily="34" charset="0"/>
              <a:cs typeface="Tahoma" pitchFamily="34" charset="0"/>
            </a:endParaRPr>
          </a:p>
        </p:txBody>
      </p:sp>
      <p:graphicFrame>
        <p:nvGraphicFramePr>
          <p:cNvPr id="6" name="5 Tabla"/>
          <p:cNvGraphicFramePr>
            <a:graphicFrameLocks noGrp="1"/>
          </p:cNvGraphicFramePr>
          <p:nvPr/>
        </p:nvGraphicFramePr>
        <p:xfrm>
          <a:off x="287337" y="2060575"/>
          <a:ext cx="8568952" cy="3996446"/>
        </p:xfrm>
        <a:graphic>
          <a:graphicData uri="http://schemas.openxmlformats.org/drawingml/2006/table">
            <a:tbl>
              <a:tblPr/>
              <a:tblGrid>
                <a:gridCol w="1600332"/>
                <a:gridCol w="1771164"/>
                <a:gridCol w="1771164"/>
                <a:gridCol w="1713146"/>
                <a:gridCol w="1713146"/>
              </a:tblGrid>
              <a:tr h="922256">
                <a:tc>
                  <a:txBody>
                    <a:bodyPr/>
                    <a:lstStyle/>
                    <a:p>
                      <a:pPr marL="453390" indent="-226695" algn="l">
                        <a:spcAft>
                          <a:spcPts val="0"/>
                        </a:spcAft>
                      </a:pPr>
                      <a:r>
                        <a:rPr lang="es-ES" sz="1600" b="1" dirty="0">
                          <a:latin typeface="Calibri"/>
                          <a:ea typeface="Calibri"/>
                          <a:cs typeface="Times New Roman"/>
                        </a:rPr>
                        <a:t>COLECTIVO</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453390" indent="-226695" algn="ctr">
                        <a:spcAft>
                          <a:spcPts val="0"/>
                        </a:spcAft>
                      </a:pPr>
                      <a:r>
                        <a:rPr lang="es-ES" sz="1600" b="1" dirty="0">
                          <a:latin typeface="Calibri"/>
                          <a:ea typeface="Calibri"/>
                          <a:cs typeface="Times New Roman"/>
                        </a:rPr>
                        <a:t>VACUNACIÓN PREVIA VNP 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gridSpan="2">
                  <a:txBody>
                    <a:bodyPr/>
                    <a:lstStyle/>
                    <a:p>
                      <a:pPr marL="453390" indent="-226695" algn="ctr">
                        <a:spcAft>
                          <a:spcPts val="0"/>
                        </a:spcAft>
                      </a:pPr>
                      <a:r>
                        <a:rPr lang="es-ES" sz="1600" b="1" dirty="0">
                          <a:latin typeface="Calibri"/>
                          <a:ea typeface="Calibri"/>
                          <a:cs typeface="Times New Roman"/>
                        </a:rPr>
                        <a:t>VACUNACIÓN</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s-ES"/>
                    </a:p>
                  </a:txBody>
                  <a:tcPr/>
                </a:tc>
                <a:tc>
                  <a:txBody>
                    <a:bodyPr/>
                    <a:lstStyle/>
                    <a:p>
                      <a:pPr marL="453390" indent="-226695" algn="l">
                        <a:spcAft>
                          <a:spcPts val="0"/>
                        </a:spcAft>
                      </a:pPr>
                      <a:r>
                        <a:rPr lang="es-ES" sz="1600" b="1" dirty="0" smtClean="0">
                          <a:latin typeface="Calibri"/>
                          <a:ea typeface="Calibri"/>
                          <a:cs typeface="Times New Roman"/>
                        </a:rPr>
                        <a:t>REVACUNACIÓN</a:t>
                      </a:r>
                    </a:p>
                    <a:p>
                      <a:pPr marL="453390" indent="-226695" algn="ctr">
                        <a:spcAft>
                          <a:spcPts val="0"/>
                        </a:spcAft>
                      </a:pPr>
                      <a:r>
                        <a:rPr lang="es-ES" sz="1600" b="1" dirty="0" smtClean="0">
                          <a:latin typeface="Calibri"/>
                          <a:ea typeface="Calibri"/>
                          <a:cs typeface="Times New Roman"/>
                        </a:rPr>
                        <a:t>60 AÑOS</a:t>
                      </a:r>
                      <a:endParaRPr lang="es-ES" sz="1600" b="1" dirty="0">
                        <a:latin typeface="Calibri"/>
                        <a:ea typeface="Calibri"/>
                        <a:cs typeface="Times New Roman"/>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614838">
                <a:tc gridSpan="2">
                  <a:txBody>
                    <a:bodyPr/>
                    <a:lstStyle/>
                    <a:p>
                      <a:pPr marL="252000" indent="-226695" algn="l">
                        <a:spcAft>
                          <a:spcPts val="0"/>
                        </a:spcAft>
                      </a:pPr>
                      <a:r>
                        <a:rPr lang="es-ES" sz="1400" b="1" dirty="0">
                          <a:latin typeface="Calibri"/>
                          <a:ea typeface="Calibri"/>
                          <a:cs typeface="Times New Roman"/>
                        </a:rPr>
                        <a:t>Adulto Sano y &gt;60 años</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hMerge="1">
                  <a:txBody>
                    <a:bodyPr/>
                    <a:lstStyle/>
                    <a:p>
                      <a:endParaRPr lang="es-ES"/>
                    </a:p>
                  </a:txBody>
                  <a:tcPr/>
                </a:tc>
                <a:tc gridSpan="2">
                  <a:txBody>
                    <a:bodyPr/>
                    <a:lstStyle/>
                    <a:p>
                      <a:pPr marL="453390" indent="-226695" algn="ctr">
                        <a:spcAft>
                          <a:spcPts val="0"/>
                        </a:spcAft>
                      </a:pPr>
                      <a:r>
                        <a:rPr lang="es-ES" sz="1400" b="1" dirty="0" smtClean="0">
                          <a:latin typeface="Calibri"/>
                          <a:ea typeface="Calibri"/>
                          <a:cs typeface="Times New Roman"/>
                        </a:rPr>
                        <a:t>VNP </a:t>
                      </a:r>
                      <a:r>
                        <a:rPr lang="es-ES" sz="1400" b="1" dirty="0">
                          <a:latin typeface="Calibri"/>
                          <a:ea typeface="Calibri"/>
                          <a:cs typeface="Times New Roman"/>
                        </a:rPr>
                        <a:t>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s-ES"/>
                    </a:p>
                  </a:txBody>
                  <a:tcPr/>
                </a:tc>
                <a:tc>
                  <a:txBody>
                    <a:bodyPr/>
                    <a:lstStyle/>
                    <a:p>
                      <a:pPr marL="453390" indent="-226695" algn="ctr">
                        <a:spcAft>
                          <a:spcPts val="0"/>
                        </a:spcAft>
                      </a:pPr>
                      <a:endParaRPr lang="es-ES" sz="1400" b="1" dirty="0">
                        <a:latin typeface="Calibri"/>
                        <a:ea typeface="Calibri"/>
                        <a:cs typeface="Times New Roman"/>
                      </a:endParaRPr>
                    </a:p>
                  </a:txBody>
                  <a:tcPr marL="34290" marR="34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614838">
                <a:tc rowSpan="2">
                  <a:txBody>
                    <a:bodyPr/>
                    <a:lstStyle/>
                    <a:p>
                      <a:pPr marL="252000" indent="-226695" algn="l">
                        <a:spcAft>
                          <a:spcPts val="0"/>
                        </a:spcAft>
                      </a:pPr>
                      <a:r>
                        <a:rPr lang="es-ES" sz="1400" b="1" dirty="0">
                          <a:latin typeface="Calibri"/>
                          <a:ea typeface="Calibri"/>
                          <a:cs typeface="Times New Roman"/>
                        </a:rPr>
                        <a:t>Factores de Riesgo</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33"/>
                    </a:solidFill>
                  </a:tcPr>
                </a:tc>
                <a:tc>
                  <a:txBody>
                    <a:bodyPr/>
                    <a:lstStyle/>
                    <a:p>
                      <a:pPr marL="252000" indent="-226695" algn="ctr">
                        <a:spcAft>
                          <a:spcPts val="0"/>
                        </a:spcAft>
                      </a:pPr>
                      <a:r>
                        <a:rPr lang="es-ES" sz="1400" b="1" dirty="0">
                          <a:latin typeface="Calibri"/>
                          <a:ea typeface="Calibri"/>
                          <a:cs typeface="Times New Roman"/>
                        </a:rPr>
                        <a:t>NO</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33"/>
                    </a:solidFill>
                  </a:tcPr>
                </a:tc>
                <a:tc>
                  <a:txBody>
                    <a:bodyPr/>
                    <a:lstStyle/>
                    <a:p>
                      <a:pPr marL="252000" indent="-226695" algn="ctr">
                        <a:spcAft>
                          <a:spcPts val="0"/>
                        </a:spcAft>
                      </a:pPr>
                      <a:r>
                        <a:rPr lang="es-ES" sz="1400" b="1" dirty="0" smtClean="0">
                          <a:latin typeface="Calibri"/>
                          <a:ea typeface="Calibri"/>
                          <a:cs typeface="Times New Roman"/>
                        </a:rPr>
                        <a:t>VNPC </a:t>
                      </a:r>
                      <a:r>
                        <a:rPr lang="es-ES" sz="1400" b="1" dirty="0">
                          <a:latin typeface="Calibri"/>
                          <a:ea typeface="Calibri"/>
                          <a:cs typeface="Times New Roman"/>
                        </a:rPr>
                        <a:t>13V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CC"/>
                    </a:solidFill>
                  </a:tcPr>
                </a:tc>
                <a:tc>
                  <a:txBody>
                    <a:bodyPr/>
                    <a:lstStyle/>
                    <a:p>
                      <a:pPr marL="453390" indent="-226695" algn="ctr">
                        <a:spcAft>
                          <a:spcPts val="0"/>
                        </a:spcAft>
                      </a:pPr>
                      <a:r>
                        <a:rPr lang="es-ES" sz="1400" b="1" dirty="0">
                          <a:latin typeface="Calibri"/>
                          <a:ea typeface="Calibri"/>
                          <a:cs typeface="Times New Roman"/>
                        </a:rPr>
                        <a:t>     VNP 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453390" indent="-226695" algn="ctr">
                        <a:spcAft>
                          <a:spcPts val="0"/>
                        </a:spcAft>
                      </a:pPr>
                      <a:endParaRPr lang="es-ES" sz="1400" b="1" dirty="0">
                        <a:latin typeface="Calibri"/>
                        <a:ea typeface="Calibri"/>
                        <a:cs typeface="Times New Roman"/>
                      </a:endParaRPr>
                    </a:p>
                  </a:txBody>
                  <a:tcPr marL="34290" marR="34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614838">
                <a:tc vMerge="1">
                  <a:txBody>
                    <a:bodyPr/>
                    <a:lstStyle/>
                    <a:p>
                      <a:endParaRPr lang="es-ES"/>
                    </a:p>
                  </a:txBody>
                  <a:tcPr/>
                </a:tc>
                <a:tc>
                  <a:txBody>
                    <a:bodyPr/>
                    <a:lstStyle/>
                    <a:p>
                      <a:pPr marL="252000" indent="-226695" algn="ctr">
                        <a:spcAft>
                          <a:spcPts val="0"/>
                        </a:spcAft>
                      </a:pPr>
                      <a:r>
                        <a:rPr lang="es-ES" sz="1400" b="1" dirty="0" smtClean="0">
                          <a:latin typeface="Calibri"/>
                          <a:ea typeface="Calibri"/>
                          <a:cs typeface="Times New Roman"/>
                        </a:rPr>
                        <a:t>SI</a:t>
                      </a:r>
                      <a:endParaRPr lang="es-ES" sz="1400" b="1" dirty="0">
                        <a:latin typeface="Calibri"/>
                        <a:ea typeface="Calibri"/>
                        <a:cs typeface="Times New Roman"/>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33"/>
                    </a:solidFill>
                  </a:tcPr>
                </a:tc>
                <a:tc>
                  <a:txBody>
                    <a:bodyPr/>
                    <a:lstStyle/>
                    <a:p>
                      <a:pPr indent="-226695" algn="ctr"/>
                      <a:r>
                        <a:rPr lang="es-ES" sz="1400" b="1" dirty="0" smtClean="0">
                          <a:latin typeface="Calibri"/>
                        </a:rPr>
                        <a:t>VNPC </a:t>
                      </a:r>
                      <a:r>
                        <a:rPr lang="es-ES" sz="1400" b="1" dirty="0">
                          <a:latin typeface="Calibri"/>
                        </a:rPr>
                        <a:t>13V </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CC"/>
                    </a:solidFill>
                  </a:tcPr>
                </a:tc>
                <a:tc>
                  <a:txBody>
                    <a:bodyPr/>
                    <a:lstStyle/>
                    <a:p>
                      <a:pPr indent="-226695" algn="ctr"/>
                      <a:r>
                        <a:rPr lang="es-ES" sz="1400" b="1" dirty="0" smtClean="0">
                          <a:latin typeface="Calibri"/>
                        </a:rPr>
                        <a:t>      </a:t>
                      </a:r>
                      <a:r>
                        <a:rPr lang="es-ES" sz="1400" b="1" dirty="0">
                          <a:latin typeface="Calibri"/>
                        </a:rPr>
                        <a:t>VNP 23V </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453390" indent="-226695" algn="ctr">
                        <a:spcAft>
                          <a:spcPts val="0"/>
                        </a:spcAft>
                      </a:pPr>
                      <a:endParaRPr lang="es-ES" sz="1400" b="1" dirty="0">
                        <a:latin typeface="Calibri"/>
                        <a:ea typeface="Calibri"/>
                        <a:cs typeface="Times New Roman"/>
                      </a:endParaRPr>
                    </a:p>
                  </a:txBody>
                  <a:tcPr marL="34290" marR="34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614838">
                <a:tc rowSpan="2">
                  <a:txBody>
                    <a:bodyPr/>
                    <a:lstStyle/>
                    <a:p>
                      <a:pPr marL="252000" indent="-226695" algn="l">
                        <a:spcAft>
                          <a:spcPts val="0"/>
                        </a:spcAft>
                      </a:pPr>
                      <a:r>
                        <a:rPr lang="es-ES" sz="1400" b="1" dirty="0" err="1" smtClean="0">
                          <a:latin typeface="Calibri"/>
                          <a:ea typeface="Calibri"/>
                          <a:cs typeface="Times New Roman"/>
                        </a:rPr>
                        <a:t>Inmunodeprimidos</a:t>
                      </a:r>
                      <a:endParaRPr lang="es-ES" sz="1400" b="1" dirty="0" smtClean="0">
                        <a:latin typeface="Calibri"/>
                        <a:ea typeface="Calibri"/>
                        <a:cs typeface="Times New Roman"/>
                      </a:endParaRPr>
                    </a:p>
                    <a:p>
                      <a:pPr marL="252000" indent="-226695" algn="ctr">
                        <a:spcAft>
                          <a:spcPts val="0"/>
                        </a:spcAft>
                      </a:pPr>
                      <a:r>
                        <a:rPr lang="es-ES" sz="1400" b="1" dirty="0" smtClean="0">
                          <a:latin typeface="Calibri"/>
                          <a:ea typeface="Calibri"/>
                          <a:cs typeface="Times New Roman"/>
                        </a:rPr>
                        <a:t>(*)</a:t>
                      </a:r>
                      <a:endParaRPr lang="es-ES" sz="1400" b="1" dirty="0">
                        <a:latin typeface="Calibri"/>
                        <a:ea typeface="Calibri"/>
                        <a:cs typeface="Times New Roman"/>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marL="252000" indent="-226695" algn="ctr">
                        <a:spcAft>
                          <a:spcPts val="0"/>
                        </a:spcAft>
                      </a:pPr>
                      <a:r>
                        <a:rPr lang="es-ES" sz="1400" b="1" dirty="0" smtClean="0">
                          <a:latin typeface="Calibri"/>
                          <a:ea typeface="Calibri"/>
                          <a:cs typeface="Times New Roman"/>
                        </a:rPr>
                        <a:t>NO</a:t>
                      </a:r>
                      <a:endParaRPr lang="es-ES" sz="1400" b="1" dirty="0">
                        <a:latin typeface="Calibri"/>
                        <a:ea typeface="Calibri"/>
                        <a:cs typeface="Times New Roman"/>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marL="252000" indent="-226695" algn="ctr">
                        <a:spcAft>
                          <a:spcPts val="0"/>
                        </a:spcAft>
                      </a:pPr>
                      <a:r>
                        <a:rPr lang="es-ES" sz="1400" b="1" dirty="0" smtClean="0">
                          <a:latin typeface="Calibri"/>
                          <a:ea typeface="Calibri"/>
                          <a:cs typeface="Times New Roman"/>
                        </a:rPr>
                        <a:t>VNPC 13V</a:t>
                      </a:r>
                      <a:endParaRPr lang="es-ES" sz="1400" b="1" dirty="0">
                        <a:latin typeface="Calibri"/>
                        <a:ea typeface="Calibri"/>
                        <a:cs typeface="Times New Roman"/>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CC"/>
                    </a:solidFill>
                  </a:tcPr>
                </a:tc>
                <a:tc>
                  <a:txBody>
                    <a:bodyPr/>
                    <a:lstStyle/>
                    <a:p>
                      <a:pPr marL="453390" indent="-226695" algn="ctr">
                        <a:spcAft>
                          <a:spcPts val="0"/>
                        </a:spcAft>
                      </a:pPr>
                      <a:r>
                        <a:rPr lang="es-ES" sz="1400" b="1" dirty="0" smtClean="0">
                          <a:latin typeface="Calibri"/>
                          <a:ea typeface="Calibri"/>
                          <a:cs typeface="Times New Roman"/>
                        </a:rPr>
                        <a:t>  VNP </a:t>
                      </a:r>
                      <a:r>
                        <a:rPr lang="es-ES" sz="1400" b="1" dirty="0">
                          <a:latin typeface="Calibri"/>
                          <a:ea typeface="Calibri"/>
                          <a:cs typeface="Times New Roman"/>
                        </a:rPr>
                        <a:t>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453390" indent="-226695" algn="ctr">
                        <a:spcAft>
                          <a:spcPts val="0"/>
                        </a:spcAft>
                      </a:pPr>
                      <a:r>
                        <a:rPr lang="es-ES" sz="1400" b="1" dirty="0" smtClean="0">
                          <a:latin typeface="Calibri"/>
                          <a:ea typeface="Calibri"/>
                          <a:cs typeface="Times New Roman"/>
                        </a:rPr>
                        <a:t>                   VNP </a:t>
                      </a:r>
                      <a:r>
                        <a:rPr lang="es-ES" sz="1400" b="1" dirty="0">
                          <a:latin typeface="Calibri"/>
                          <a:ea typeface="Calibri"/>
                          <a:cs typeface="Times New Roman"/>
                        </a:rPr>
                        <a:t>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r>
              <a:tr h="614838">
                <a:tc vMerge="1">
                  <a:txBody>
                    <a:bodyPr/>
                    <a:lstStyle/>
                    <a:p>
                      <a:endParaRPr lang="es-ES"/>
                    </a:p>
                  </a:txBody>
                  <a:tcPr/>
                </a:tc>
                <a:tc>
                  <a:txBody>
                    <a:bodyPr/>
                    <a:lstStyle/>
                    <a:p>
                      <a:pPr indent="-226695" algn="ctr"/>
                      <a:r>
                        <a:rPr lang="es-ES" sz="1400" b="1" dirty="0" smtClean="0">
                          <a:latin typeface="Calibri"/>
                        </a:rPr>
                        <a:t>SI </a:t>
                      </a:r>
                      <a:endParaRPr lang="es-ES" sz="1400" b="1" dirty="0">
                        <a:latin typeface="Calibri"/>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indent="-226695" algn="ctr"/>
                      <a:r>
                        <a:rPr lang="es-ES" sz="1400" b="1" dirty="0" smtClean="0">
                          <a:latin typeface="Calibri"/>
                        </a:rPr>
                        <a:t>VNPC 13V </a:t>
                      </a:r>
                      <a:endParaRPr lang="es-ES" sz="1400" b="1" dirty="0">
                        <a:latin typeface="Calibri"/>
                      </a:endParaRP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CC"/>
                    </a:solidFill>
                  </a:tcPr>
                </a:tc>
                <a:tc>
                  <a:txBody>
                    <a:bodyPr/>
                    <a:lstStyle/>
                    <a:p>
                      <a:pPr marL="453390" indent="-226695" algn="ctr">
                        <a:spcAft>
                          <a:spcPts val="0"/>
                        </a:spcAft>
                      </a:pPr>
                      <a:r>
                        <a:rPr lang="es-ES" sz="1400" b="1" dirty="0" smtClean="0">
                          <a:latin typeface="Calibri"/>
                          <a:ea typeface="Calibri"/>
                          <a:cs typeface="Times New Roman"/>
                        </a:rPr>
                        <a:t> VNP </a:t>
                      </a:r>
                      <a:r>
                        <a:rPr lang="es-ES" sz="1400" b="1" dirty="0">
                          <a:latin typeface="Calibri"/>
                          <a:ea typeface="Calibri"/>
                          <a:cs typeface="Times New Roman"/>
                        </a:rPr>
                        <a:t>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453390" indent="-226695" algn="ctr">
                        <a:spcAft>
                          <a:spcPts val="0"/>
                        </a:spcAft>
                      </a:pPr>
                      <a:r>
                        <a:rPr lang="es-ES" sz="1400" b="1" dirty="0" smtClean="0">
                          <a:latin typeface="Calibri"/>
                          <a:ea typeface="Calibri"/>
                          <a:cs typeface="Times New Roman"/>
                        </a:rPr>
                        <a:t>                 VNP </a:t>
                      </a:r>
                      <a:r>
                        <a:rPr lang="es-ES" sz="1400" b="1" dirty="0">
                          <a:latin typeface="Calibri"/>
                          <a:ea typeface="Calibri"/>
                          <a:cs typeface="Times New Roman"/>
                        </a:rPr>
                        <a:t>23V</a:t>
                      </a:r>
                    </a:p>
                  </a:txBody>
                  <a:tcPr marL="34290" marR="342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r>
            </a:tbl>
          </a:graphicData>
        </a:graphic>
      </p:graphicFrame>
      <p:sp>
        <p:nvSpPr>
          <p:cNvPr id="124935" name="AutoShape 7"/>
          <p:cNvSpPr>
            <a:spLocks noChangeArrowheads="1"/>
          </p:cNvSpPr>
          <p:nvPr/>
        </p:nvSpPr>
        <p:spPr bwMode="auto">
          <a:xfrm>
            <a:off x="2879725" y="5445125"/>
            <a:ext cx="1223963" cy="576263"/>
          </a:xfrm>
          <a:prstGeom prst="rightArrow">
            <a:avLst>
              <a:gd name="adj1" fmla="val 50000"/>
              <a:gd name="adj2" fmla="val 60504"/>
            </a:avLst>
          </a:prstGeom>
          <a:solidFill>
            <a:srgbClr val="FFCC66"/>
          </a:solidFill>
          <a:ln w="9525">
            <a:solidFill>
              <a:srgbClr val="000000"/>
            </a:solidFill>
            <a:miter lim="800000"/>
            <a:headEnd/>
            <a:tailEnd/>
          </a:ln>
        </p:spPr>
        <p:txBody>
          <a:bodyPr lIns="45720" tIns="22860" rIns="45720" bIns="22860"/>
          <a:lstStyle/>
          <a:p>
            <a:pPr algn="ctr" eaLnBrk="0" hangingPunct="0">
              <a:defRPr/>
            </a:pPr>
            <a:r>
              <a:rPr lang="es-ES" sz="1600" b="1" dirty="0">
                <a:solidFill>
                  <a:schemeClr val="tx2">
                    <a:lumMod val="75000"/>
                  </a:schemeClr>
                </a:solidFill>
              </a:rPr>
              <a:t>≥1 año</a:t>
            </a:r>
          </a:p>
        </p:txBody>
      </p:sp>
      <p:sp>
        <p:nvSpPr>
          <p:cNvPr id="124933" name="AutoShape 5"/>
          <p:cNvSpPr>
            <a:spLocks noChangeArrowheads="1"/>
          </p:cNvSpPr>
          <p:nvPr/>
        </p:nvSpPr>
        <p:spPr bwMode="auto">
          <a:xfrm>
            <a:off x="5040313" y="3609182"/>
            <a:ext cx="1008063" cy="576263"/>
          </a:xfrm>
          <a:prstGeom prst="rightArrow">
            <a:avLst>
              <a:gd name="adj1" fmla="val 50000"/>
              <a:gd name="adj2" fmla="val 43592"/>
            </a:avLst>
          </a:prstGeom>
          <a:solidFill>
            <a:srgbClr val="FFFF99"/>
          </a:solidFill>
          <a:ln w="9525">
            <a:solidFill>
              <a:srgbClr val="000000"/>
            </a:solidFill>
            <a:miter lim="800000"/>
            <a:headEnd/>
            <a:tailEnd/>
          </a:ln>
        </p:spPr>
        <p:txBody>
          <a:bodyPr lIns="45720" tIns="22860" rIns="45720" bIns="22860"/>
          <a:lstStyle/>
          <a:p>
            <a:pPr algn="ctr" eaLnBrk="0" hangingPunct="0">
              <a:defRPr/>
            </a:pPr>
            <a:r>
              <a:rPr lang="es-ES" sz="1200" b="1" dirty="0">
                <a:solidFill>
                  <a:schemeClr val="tx2">
                    <a:lumMod val="75000"/>
                  </a:schemeClr>
                </a:solidFill>
              </a:rPr>
              <a:t>≥2 meses</a:t>
            </a:r>
          </a:p>
        </p:txBody>
      </p:sp>
      <p:sp>
        <p:nvSpPr>
          <p:cNvPr id="15" name="AutoShape 7"/>
          <p:cNvSpPr>
            <a:spLocks noChangeArrowheads="1"/>
          </p:cNvSpPr>
          <p:nvPr/>
        </p:nvSpPr>
        <p:spPr bwMode="auto">
          <a:xfrm>
            <a:off x="2951957" y="4256882"/>
            <a:ext cx="1151731" cy="576263"/>
          </a:xfrm>
          <a:prstGeom prst="rightArrow">
            <a:avLst>
              <a:gd name="adj1" fmla="val 50000"/>
              <a:gd name="adj2" fmla="val 60504"/>
            </a:avLst>
          </a:prstGeom>
          <a:solidFill>
            <a:srgbClr val="FFCC66"/>
          </a:solidFill>
          <a:ln w="9525">
            <a:solidFill>
              <a:srgbClr val="000000"/>
            </a:solidFill>
            <a:miter lim="800000"/>
            <a:headEnd/>
            <a:tailEnd/>
          </a:ln>
        </p:spPr>
        <p:txBody>
          <a:bodyPr lIns="45720" tIns="22860" rIns="45720" bIns="22860"/>
          <a:lstStyle/>
          <a:p>
            <a:pPr algn="ctr" eaLnBrk="0" hangingPunct="0">
              <a:defRPr/>
            </a:pPr>
            <a:r>
              <a:rPr lang="es-ES" sz="1600" b="1" dirty="0">
                <a:solidFill>
                  <a:schemeClr val="tx2">
                    <a:lumMod val="75000"/>
                  </a:schemeClr>
                </a:solidFill>
              </a:rPr>
              <a:t>≥1 año</a:t>
            </a:r>
          </a:p>
        </p:txBody>
      </p:sp>
      <p:sp>
        <p:nvSpPr>
          <p:cNvPr id="16" name="AutoShape 5"/>
          <p:cNvSpPr>
            <a:spLocks noChangeArrowheads="1"/>
          </p:cNvSpPr>
          <p:nvPr/>
        </p:nvSpPr>
        <p:spPr bwMode="auto">
          <a:xfrm>
            <a:off x="5003800" y="4256882"/>
            <a:ext cx="1008063" cy="576263"/>
          </a:xfrm>
          <a:prstGeom prst="rightArrow">
            <a:avLst>
              <a:gd name="adj1" fmla="val 50000"/>
              <a:gd name="adj2" fmla="val 43592"/>
            </a:avLst>
          </a:prstGeom>
          <a:solidFill>
            <a:srgbClr val="FFFF99"/>
          </a:solidFill>
          <a:ln w="9525">
            <a:solidFill>
              <a:srgbClr val="000000"/>
            </a:solidFill>
            <a:miter lim="800000"/>
            <a:headEnd/>
            <a:tailEnd/>
          </a:ln>
        </p:spPr>
        <p:txBody>
          <a:bodyPr lIns="45720" tIns="22860" rIns="45720" bIns="22860"/>
          <a:lstStyle/>
          <a:p>
            <a:pPr algn="ctr" eaLnBrk="0" hangingPunct="0">
              <a:defRPr/>
            </a:pPr>
            <a:r>
              <a:rPr lang="es-ES" sz="1200" b="1" dirty="0">
                <a:solidFill>
                  <a:schemeClr val="tx2">
                    <a:lumMod val="75000"/>
                  </a:schemeClr>
                </a:solidFill>
              </a:rPr>
              <a:t>≥2 meses</a:t>
            </a:r>
          </a:p>
        </p:txBody>
      </p:sp>
      <p:sp>
        <p:nvSpPr>
          <p:cNvPr id="17" name="AutoShape 5"/>
          <p:cNvSpPr>
            <a:spLocks noChangeArrowheads="1"/>
          </p:cNvSpPr>
          <p:nvPr/>
        </p:nvSpPr>
        <p:spPr bwMode="auto">
          <a:xfrm>
            <a:off x="5003800" y="4868863"/>
            <a:ext cx="1008063" cy="576263"/>
          </a:xfrm>
          <a:prstGeom prst="rightArrow">
            <a:avLst>
              <a:gd name="adj1" fmla="val 50000"/>
              <a:gd name="adj2" fmla="val 43592"/>
            </a:avLst>
          </a:prstGeom>
          <a:solidFill>
            <a:srgbClr val="FFFF99"/>
          </a:solidFill>
          <a:ln w="9525">
            <a:solidFill>
              <a:srgbClr val="000000"/>
            </a:solidFill>
            <a:miter lim="800000"/>
            <a:headEnd/>
            <a:tailEnd/>
          </a:ln>
        </p:spPr>
        <p:txBody>
          <a:bodyPr lIns="45720" tIns="22860" rIns="45720" bIns="22860"/>
          <a:lstStyle/>
          <a:p>
            <a:pPr algn="ctr" eaLnBrk="0" hangingPunct="0">
              <a:defRPr/>
            </a:pPr>
            <a:r>
              <a:rPr lang="es-ES" sz="1200" b="1" dirty="0">
                <a:solidFill>
                  <a:schemeClr val="tx2">
                    <a:lumMod val="75000"/>
                  </a:schemeClr>
                </a:solidFill>
              </a:rPr>
              <a:t>≥2 meses</a:t>
            </a:r>
          </a:p>
        </p:txBody>
      </p:sp>
      <p:sp>
        <p:nvSpPr>
          <p:cNvPr id="18" name="AutoShape 5"/>
          <p:cNvSpPr>
            <a:spLocks noChangeArrowheads="1"/>
          </p:cNvSpPr>
          <p:nvPr/>
        </p:nvSpPr>
        <p:spPr bwMode="auto">
          <a:xfrm>
            <a:off x="4968082" y="5445125"/>
            <a:ext cx="1008063" cy="576263"/>
          </a:xfrm>
          <a:prstGeom prst="rightArrow">
            <a:avLst>
              <a:gd name="adj1" fmla="val 50000"/>
              <a:gd name="adj2" fmla="val 43592"/>
            </a:avLst>
          </a:prstGeom>
          <a:solidFill>
            <a:srgbClr val="FFFF99"/>
          </a:solidFill>
          <a:ln w="9525">
            <a:solidFill>
              <a:srgbClr val="000000"/>
            </a:solidFill>
            <a:miter lim="800000"/>
            <a:headEnd/>
            <a:tailEnd/>
          </a:ln>
        </p:spPr>
        <p:txBody>
          <a:bodyPr lIns="45720" tIns="22860" rIns="45720" bIns="22860"/>
          <a:lstStyle/>
          <a:p>
            <a:pPr algn="ctr" eaLnBrk="0" hangingPunct="0">
              <a:defRPr/>
            </a:pPr>
            <a:r>
              <a:rPr lang="es-ES" sz="1200" b="1" dirty="0">
                <a:solidFill>
                  <a:schemeClr val="tx2">
                    <a:lumMod val="75000"/>
                  </a:schemeClr>
                </a:solidFill>
              </a:rPr>
              <a:t>≥2 meses</a:t>
            </a:r>
          </a:p>
        </p:txBody>
      </p:sp>
      <p:sp>
        <p:nvSpPr>
          <p:cNvPr id="19" name="AutoShape 7"/>
          <p:cNvSpPr>
            <a:spLocks noChangeArrowheads="1"/>
          </p:cNvSpPr>
          <p:nvPr/>
        </p:nvSpPr>
        <p:spPr bwMode="auto">
          <a:xfrm>
            <a:off x="6768306" y="4868863"/>
            <a:ext cx="1296194" cy="576263"/>
          </a:xfrm>
          <a:prstGeom prst="rightArrow">
            <a:avLst>
              <a:gd name="adj1" fmla="val 50000"/>
              <a:gd name="adj2" fmla="val 60504"/>
            </a:avLst>
          </a:prstGeom>
          <a:solidFill>
            <a:srgbClr val="FFC000"/>
          </a:solidFill>
          <a:ln w="9525">
            <a:solidFill>
              <a:srgbClr val="000000"/>
            </a:solidFill>
            <a:miter lim="800000"/>
            <a:headEnd/>
            <a:tailEnd/>
          </a:ln>
        </p:spPr>
        <p:txBody>
          <a:bodyPr lIns="45720" tIns="22860" rIns="45720" bIns="22860"/>
          <a:lstStyle/>
          <a:p>
            <a:pPr algn="ctr" eaLnBrk="0" hangingPunct="0">
              <a:defRPr/>
            </a:pPr>
            <a:r>
              <a:rPr lang="es-ES" sz="1600" b="1" dirty="0">
                <a:solidFill>
                  <a:schemeClr val="tx2">
                    <a:lumMod val="75000"/>
                  </a:schemeClr>
                </a:solidFill>
              </a:rPr>
              <a:t>≥5 años</a:t>
            </a:r>
          </a:p>
        </p:txBody>
      </p:sp>
      <p:sp>
        <p:nvSpPr>
          <p:cNvPr id="20" name="AutoShape 7"/>
          <p:cNvSpPr>
            <a:spLocks noChangeArrowheads="1"/>
          </p:cNvSpPr>
          <p:nvPr/>
        </p:nvSpPr>
        <p:spPr bwMode="auto">
          <a:xfrm>
            <a:off x="6768307" y="5445125"/>
            <a:ext cx="1223963" cy="576263"/>
          </a:xfrm>
          <a:prstGeom prst="rightArrow">
            <a:avLst>
              <a:gd name="adj1" fmla="val 50000"/>
              <a:gd name="adj2" fmla="val 60504"/>
            </a:avLst>
          </a:prstGeom>
          <a:solidFill>
            <a:srgbClr val="FFC000"/>
          </a:solidFill>
          <a:ln w="9525">
            <a:solidFill>
              <a:srgbClr val="000000"/>
            </a:solidFill>
            <a:miter lim="800000"/>
            <a:headEnd/>
            <a:tailEnd/>
          </a:ln>
        </p:spPr>
        <p:txBody>
          <a:bodyPr lIns="45720" tIns="22860" rIns="45720" bIns="22860"/>
          <a:lstStyle/>
          <a:p>
            <a:pPr algn="ctr" eaLnBrk="0" hangingPunct="0">
              <a:defRPr/>
            </a:pPr>
            <a:r>
              <a:rPr lang="es-ES" sz="1600" b="1" dirty="0">
                <a:solidFill>
                  <a:schemeClr val="tx2">
                    <a:lumMod val="75000"/>
                  </a:schemeClr>
                </a:solidFill>
              </a:rPr>
              <a:t>≥5 años</a:t>
            </a:r>
          </a:p>
        </p:txBody>
      </p:sp>
      <p:sp>
        <p:nvSpPr>
          <p:cNvPr id="59445" name="20 Rectángulo"/>
          <p:cNvSpPr>
            <a:spLocks noChangeArrowheads="1"/>
          </p:cNvSpPr>
          <p:nvPr/>
        </p:nvSpPr>
        <p:spPr bwMode="auto">
          <a:xfrm>
            <a:off x="971550" y="1628775"/>
            <a:ext cx="6096990" cy="353943"/>
          </a:xfrm>
          <a:prstGeom prst="rect">
            <a:avLst/>
          </a:prstGeom>
          <a:noFill/>
          <a:ln w="9525">
            <a:noFill/>
            <a:miter lim="800000"/>
            <a:headEnd/>
            <a:tailEnd/>
          </a:ln>
        </p:spPr>
        <p:txBody>
          <a:bodyPr wrap="none" lIns="45720" tIns="22860" rIns="45720" bIns="22860">
            <a:spAutoFit/>
          </a:bodyPr>
          <a:lstStyle/>
          <a:p>
            <a:r>
              <a:rPr lang="es-ES" sz="2000" b="1" dirty="0">
                <a:solidFill>
                  <a:srgbClr val="C00000"/>
                </a:solidFill>
              </a:rPr>
              <a:t>VACUNACIÓN EN MAYORES SEGÚN INDICACIÓN MÉDICA</a:t>
            </a:r>
            <a:endParaRPr lang="es-ES" sz="2000" dirty="0">
              <a:solidFill>
                <a:srgbClr val="C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74638"/>
            <a:ext cx="8784976" cy="1143000"/>
          </a:xfrm>
          <a:noFill/>
          <a:ln>
            <a:solidFill>
              <a:schemeClr val="tx2">
                <a:lumMod val="75000"/>
              </a:schemeClr>
            </a:solidFill>
          </a:ln>
        </p:spPr>
        <p:txBody>
          <a:bodyPr>
            <a:normAutofit/>
          </a:bodyPr>
          <a:lstStyle/>
          <a:p>
            <a:r>
              <a:rPr lang="es-ES" sz="2400" dirty="0" smtClean="0">
                <a:solidFill>
                  <a:schemeClr val="tx2">
                    <a:lumMod val="75000"/>
                  </a:schemeClr>
                </a:solidFill>
              </a:rPr>
              <a:t>Programa Docente de la SEGG en Prevención de la Dependencia:</a:t>
            </a:r>
            <a:br>
              <a:rPr lang="es-ES" sz="2400" dirty="0" smtClean="0">
                <a:solidFill>
                  <a:schemeClr val="tx2">
                    <a:lumMod val="75000"/>
                  </a:schemeClr>
                </a:solidFill>
              </a:rPr>
            </a:br>
            <a:r>
              <a:rPr lang="es-ES" sz="1800" b="1" i="1" dirty="0" smtClean="0">
                <a:solidFill>
                  <a:srgbClr val="C00000"/>
                </a:solidFill>
              </a:rPr>
              <a:t> “PROMOCIÓN DE LA AUTONOMÍA PERSONAL Y PREVENCIÓN DE LA DEPENDENCIA”</a:t>
            </a:r>
            <a:endParaRPr lang="es-ES" sz="2400" dirty="0">
              <a:solidFill>
                <a:schemeClr val="tx2">
                  <a:lumMod val="75000"/>
                </a:schemeClr>
              </a:solidFill>
            </a:endParaRPr>
          </a:p>
        </p:txBody>
      </p:sp>
      <p:sp>
        <p:nvSpPr>
          <p:cNvPr id="3" name="2 Marcador de contenido"/>
          <p:cNvSpPr>
            <a:spLocks noGrp="1"/>
          </p:cNvSpPr>
          <p:nvPr>
            <p:ph idx="1"/>
          </p:nvPr>
        </p:nvSpPr>
        <p:spPr>
          <a:xfrm>
            <a:off x="179512" y="1772816"/>
            <a:ext cx="8964488" cy="5085184"/>
          </a:xfrm>
        </p:spPr>
        <p:txBody>
          <a:bodyPr>
            <a:normAutofit/>
          </a:bodyPr>
          <a:lstStyle/>
          <a:p>
            <a:pPr marL="457200" lvl="0" indent="-457200">
              <a:lnSpc>
                <a:spcPct val="135000"/>
              </a:lnSpc>
              <a:buClr>
                <a:srgbClr val="C00000"/>
              </a:buClr>
              <a:buFont typeface="+mj-lt"/>
              <a:buAutoNum type="arabicParenR" startAt="7"/>
            </a:pPr>
            <a:r>
              <a:rPr lang="es-ES" sz="1600" dirty="0" smtClean="0"/>
              <a:t>ELIMINACIÓN DE HÁBITOS TÓXICOS: ALCOHOL, TABACO, DROGAS, SEDENTARISMO Y ESTRES</a:t>
            </a:r>
          </a:p>
          <a:p>
            <a:pPr marL="457200" lvl="0" indent="-457200">
              <a:lnSpc>
                <a:spcPct val="135000"/>
              </a:lnSpc>
              <a:buClr>
                <a:srgbClr val="C00000"/>
              </a:buClr>
              <a:buFont typeface="+mj-lt"/>
              <a:buAutoNum type="arabicParenR" startAt="7"/>
            </a:pPr>
            <a:r>
              <a:rPr lang="es-ES" sz="1600" dirty="0" smtClean="0"/>
              <a:t>PREVENCIÓN DEL RIESGO CARDIOVASCULAR</a:t>
            </a:r>
          </a:p>
          <a:p>
            <a:pPr marL="457200" lvl="0" indent="-457200">
              <a:lnSpc>
                <a:spcPct val="135000"/>
              </a:lnSpc>
              <a:buClr>
                <a:srgbClr val="C00000"/>
              </a:buClr>
              <a:buFont typeface="+mj-lt"/>
              <a:buAutoNum type="arabicParenR" startAt="7"/>
            </a:pPr>
            <a:r>
              <a:rPr lang="es-ES" sz="1600" dirty="0" smtClean="0"/>
              <a:t>VACUNACIÓN Y PREVENCIÓN DE INFECCIONES</a:t>
            </a:r>
          </a:p>
          <a:p>
            <a:pPr marL="457200" lvl="0" indent="-457200">
              <a:lnSpc>
                <a:spcPct val="135000"/>
              </a:lnSpc>
              <a:buClr>
                <a:srgbClr val="C00000"/>
              </a:buClr>
              <a:buFont typeface="+mj-lt"/>
              <a:buAutoNum type="arabicParenR" startAt="7"/>
            </a:pPr>
            <a:r>
              <a:rPr lang="es-ES" sz="1600" dirty="0" smtClean="0"/>
              <a:t>USO ADECUADO DE MEDICAMENTOS: ADHERENCIA, INTERACCIONES, REACCIONES ADVERSAS MEDICAMENTOSAS, ERRORES, AUTOMEDICACIÓN, HERBORISTERÍA.</a:t>
            </a:r>
          </a:p>
          <a:p>
            <a:pPr marL="457200" lvl="0" indent="-457200">
              <a:lnSpc>
                <a:spcPct val="135000"/>
              </a:lnSpc>
              <a:buClr>
                <a:srgbClr val="C00000"/>
              </a:buClr>
              <a:buFont typeface="+mj-lt"/>
              <a:buAutoNum type="arabicParenR" startAt="7"/>
            </a:pPr>
            <a:r>
              <a:rPr lang="es-ES" sz="1600" dirty="0" smtClean="0"/>
              <a:t>PREVENCIÓN DE LA INCONTINENCIA</a:t>
            </a:r>
          </a:p>
          <a:p>
            <a:pPr marL="457200" lvl="0" indent="-457200">
              <a:lnSpc>
                <a:spcPct val="135000"/>
              </a:lnSpc>
              <a:buClr>
                <a:srgbClr val="C00000"/>
              </a:buClr>
              <a:buFont typeface="+mj-lt"/>
              <a:buAutoNum type="arabicParenR" startAt="7"/>
            </a:pPr>
            <a:r>
              <a:rPr lang="es-ES" sz="1600" dirty="0" smtClean="0"/>
              <a:t>PREVENCIÓN DEL ESTREÑIMIENTO</a:t>
            </a:r>
          </a:p>
          <a:p>
            <a:pPr marL="457200" lvl="0" indent="-457200">
              <a:lnSpc>
                <a:spcPct val="135000"/>
              </a:lnSpc>
              <a:buClr>
                <a:srgbClr val="C00000"/>
              </a:buClr>
              <a:buFont typeface="+mj-lt"/>
              <a:buAutoNum type="arabicParenR" startAt="7"/>
            </a:pPr>
            <a:r>
              <a:rPr lang="es-ES" sz="1600" dirty="0" smtClean="0"/>
              <a:t>PREVENIR CAÍDAS</a:t>
            </a:r>
          </a:p>
          <a:p>
            <a:pPr marL="457200" lvl="0" indent="-457200">
              <a:lnSpc>
                <a:spcPct val="135000"/>
              </a:lnSpc>
              <a:buClr>
                <a:srgbClr val="C00000"/>
              </a:buClr>
              <a:buFont typeface="+mj-lt"/>
              <a:buAutoNum type="arabicParenR" startAt="7"/>
            </a:pPr>
            <a:r>
              <a:rPr lang="es-ES" sz="1600" dirty="0" smtClean="0"/>
              <a:t>SEGURIDAD VIAL Y ACCIDENTES</a:t>
            </a:r>
          </a:p>
          <a:p>
            <a:pPr marL="457200" lvl="0" indent="-457200">
              <a:lnSpc>
                <a:spcPct val="135000"/>
              </a:lnSpc>
              <a:buClr>
                <a:srgbClr val="C00000"/>
              </a:buClr>
              <a:buFont typeface="+mj-lt"/>
              <a:buAutoNum type="arabicParenR" startAt="7"/>
            </a:pPr>
            <a:r>
              <a:rPr lang="es-ES" sz="1600" dirty="0" smtClean="0"/>
              <a:t>PREVENCIÓN DE RIESGOS AMBIENTALES: OLA DE CALOR Y FRIO</a:t>
            </a:r>
          </a:p>
          <a:p>
            <a:pPr marL="457200" lvl="0" indent="-457200">
              <a:lnSpc>
                <a:spcPct val="135000"/>
              </a:lnSpc>
              <a:buClr>
                <a:srgbClr val="C00000"/>
              </a:buClr>
              <a:buFont typeface="+mj-lt"/>
              <a:buAutoNum type="arabicParenR" startAt="7"/>
            </a:pPr>
            <a:r>
              <a:rPr lang="es-ES" sz="1600" dirty="0" smtClean="0"/>
              <a:t>FRAGILIDAD Y SARCOPENIA</a:t>
            </a:r>
          </a:p>
          <a:p>
            <a:pPr marL="457200" lvl="0" indent="-457200">
              <a:lnSpc>
                <a:spcPct val="135000"/>
              </a:lnSpc>
              <a:buClr>
                <a:srgbClr val="C00000"/>
              </a:buClr>
              <a:buFont typeface="+mj-lt"/>
              <a:buAutoNum type="arabicParenR" startAt="7"/>
            </a:pPr>
            <a:r>
              <a:rPr lang="es-ES" sz="1600" dirty="0" smtClean="0"/>
              <a:t>EDUCACIÓN SANITARIA Y AUTOCUIDADOS</a:t>
            </a:r>
          </a:p>
          <a:p>
            <a:pPr marL="457200" lvl="0" indent="-457200">
              <a:lnSpc>
                <a:spcPct val="135000"/>
              </a:lnSpc>
              <a:buClr>
                <a:srgbClr val="C00000"/>
              </a:buClr>
              <a:buFont typeface="+mj-lt"/>
              <a:buAutoNum type="arabicParenR" startAt="7"/>
            </a:pPr>
            <a:r>
              <a:rPr lang="es-ES" sz="1600" dirty="0" smtClean="0"/>
              <a:t>PREVENCIÓN Y DETECCIÓN PRECOZ DEL CÁNCER</a:t>
            </a: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5</a:t>
            </a:fld>
            <a:endParaRPr lang="es-ES"/>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a:t>
            </a:r>
            <a:endParaRPr lang="es-ES" sz="2400" b="1" i="1" dirty="0">
              <a:solidFill>
                <a:srgbClr val="C00000"/>
              </a:solidFill>
            </a:endParaRPr>
          </a:p>
        </p:txBody>
      </p:sp>
      <p:sp>
        <p:nvSpPr>
          <p:cNvPr id="3" name="2 Marcador de contenido"/>
          <p:cNvSpPr>
            <a:spLocks noGrp="1"/>
          </p:cNvSpPr>
          <p:nvPr>
            <p:ph idx="1"/>
          </p:nvPr>
        </p:nvSpPr>
        <p:spPr>
          <a:xfrm>
            <a:off x="0" y="908720"/>
            <a:ext cx="9144000" cy="6237312"/>
          </a:xfrm>
        </p:spPr>
        <p:txBody>
          <a:bodyPr>
            <a:normAutofit/>
          </a:bodyPr>
          <a:lstStyle/>
          <a:p>
            <a:pPr>
              <a:spcBef>
                <a:spcPct val="50000"/>
              </a:spcBef>
              <a:buClr>
                <a:srgbClr val="C00000"/>
              </a:buClr>
              <a:buFont typeface="+mj-lt"/>
              <a:buAutoNum type="alphaUcPeriod" startAt="3"/>
              <a:defRPr/>
            </a:pPr>
            <a:r>
              <a:rPr lang="es-ES" sz="1600" b="1" dirty="0" smtClean="0"/>
              <a:t>DIFTERIA/TÉTANOS/PERTUSSI: </a:t>
            </a:r>
            <a:r>
              <a:rPr lang="es-ES" sz="1600" b="1" dirty="0" smtClean="0">
                <a:solidFill>
                  <a:srgbClr val="2E507F"/>
                </a:solidFill>
                <a:latin typeface="+mj-lt"/>
                <a:ea typeface="ＭＳ Ｐゴシック" charset="-128"/>
                <a:cs typeface="Arial" pitchFamily="34" charset="0"/>
              </a:rPr>
              <a:t>Vacunas disponibles para la inmunización del adulto:</a:t>
            </a:r>
          </a:p>
          <a:p>
            <a:pPr marL="1444625" lvl="1">
              <a:spcBef>
                <a:spcPts val="0"/>
              </a:spcBef>
              <a:buClr>
                <a:srgbClr val="D70083"/>
              </a:buClr>
              <a:buFont typeface="Wingdings" pitchFamily="2" charset="2"/>
              <a:buChar char="v"/>
              <a:defRPr/>
            </a:pPr>
            <a:r>
              <a:rPr lang="es-ES" sz="1600" b="1" dirty="0" smtClean="0">
                <a:latin typeface="+mj-lt"/>
                <a:cs typeface="Geneva" pitchFamily="-112" charset="-128"/>
              </a:rPr>
              <a:t>Bivalentes </a:t>
            </a:r>
            <a:r>
              <a:rPr lang="es-ES" sz="1600" dirty="0" smtClean="0">
                <a:latin typeface="+mj-lt"/>
                <a:cs typeface="Geneva" pitchFamily="-112" charset="-128"/>
              </a:rPr>
              <a:t>(</a:t>
            </a:r>
            <a:r>
              <a:rPr lang="es-ES" sz="1600" b="1" dirty="0" smtClean="0">
                <a:latin typeface="+mj-lt"/>
                <a:cs typeface="Geneva" pitchFamily="-112" charset="-128"/>
              </a:rPr>
              <a:t>vacunas </a:t>
            </a:r>
            <a:r>
              <a:rPr lang="es-ES" sz="1600" b="1" dirty="0" err="1" smtClean="0">
                <a:latin typeface="+mj-lt"/>
                <a:cs typeface="Geneva" pitchFamily="-112" charset="-128"/>
              </a:rPr>
              <a:t>Td</a:t>
            </a:r>
            <a:r>
              <a:rPr lang="es-ES" sz="1600" b="1" dirty="0" smtClean="0">
                <a:latin typeface="+mj-lt"/>
                <a:cs typeface="Geneva" pitchFamily="-112" charset="-128"/>
              </a:rPr>
              <a:t>):</a:t>
            </a:r>
            <a:r>
              <a:rPr lang="es-ES" sz="1600" dirty="0" smtClean="0">
                <a:latin typeface="+mj-lt"/>
                <a:cs typeface="Geneva" pitchFamily="-112" charset="-128"/>
              </a:rPr>
              <a:t> frente a tétanos y difteria, tipo adulto</a:t>
            </a:r>
          </a:p>
          <a:p>
            <a:pPr marL="1444625" lvl="1">
              <a:spcBef>
                <a:spcPts val="0"/>
              </a:spcBef>
              <a:buClr>
                <a:srgbClr val="D70083"/>
              </a:buClr>
              <a:buFont typeface="Wingdings" pitchFamily="2" charset="2"/>
              <a:buChar char="v"/>
              <a:defRPr/>
            </a:pPr>
            <a:r>
              <a:rPr lang="es-ES" sz="1600" b="1" dirty="0" smtClean="0">
                <a:latin typeface="+mj-lt"/>
                <a:cs typeface="Geneva" pitchFamily="-112" charset="-128"/>
              </a:rPr>
              <a:t>Trivalentes </a:t>
            </a:r>
            <a:r>
              <a:rPr lang="es-ES" sz="1600" dirty="0" smtClean="0">
                <a:latin typeface="+mj-lt"/>
                <a:cs typeface="Geneva" pitchFamily="-112" charset="-128"/>
              </a:rPr>
              <a:t>(</a:t>
            </a:r>
            <a:r>
              <a:rPr lang="es-ES" sz="1600" b="1" dirty="0" smtClean="0">
                <a:latin typeface="+mj-lt"/>
                <a:cs typeface="Geneva" pitchFamily="-112" charset="-128"/>
              </a:rPr>
              <a:t>vacunas </a:t>
            </a:r>
            <a:r>
              <a:rPr lang="es-ES" sz="1600" b="1" dirty="0" err="1" smtClean="0">
                <a:latin typeface="+mj-lt"/>
                <a:cs typeface="Geneva" pitchFamily="-112" charset="-128"/>
              </a:rPr>
              <a:t>dTpa</a:t>
            </a:r>
            <a:r>
              <a:rPr lang="es-ES" sz="1600" b="1" dirty="0" smtClean="0">
                <a:latin typeface="+mj-lt"/>
                <a:cs typeface="Geneva" pitchFamily="-112" charset="-128"/>
              </a:rPr>
              <a:t>):</a:t>
            </a:r>
            <a:r>
              <a:rPr lang="es-ES" sz="1600" dirty="0" smtClean="0">
                <a:latin typeface="+mj-lt"/>
                <a:cs typeface="Geneva" pitchFamily="-112" charset="-128"/>
              </a:rPr>
              <a:t> frente a tétanos, difteria y tos ferina, tipo adulto</a:t>
            </a:r>
          </a:p>
          <a:p>
            <a:pPr marL="2139950" lvl="2">
              <a:spcBef>
                <a:spcPts val="0"/>
              </a:spcBef>
              <a:buClr>
                <a:srgbClr val="D70083"/>
              </a:buClr>
              <a:buFont typeface="Wingdings" pitchFamily="2" charset="2"/>
              <a:buChar char="§"/>
              <a:defRPr/>
            </a:pPr>
            <a:r>
              <a:rPr lang="es-ES" sz="1600" dirty="0" smtClean="0">
                <a:latin typeface="+mj-lt"/>
                <a:cs typeface="Geneva" pitchFamily="-112" charset="-128"/>
              </a:rPr>
              <a:t>Permiten la protección frente a tos ferina más allá de la infancia</a:t>
            </a:r>
          </a:p>
          <a:p>
            <a:pPr marL="2139950" lvl="2">
              <a:spcBef>
                <a:spcPts val="0"/>
              </a:spcBef>
              <a:buClr>
                <a:srgbClr val="D70083"/>
              </a:buClr>
              <a:buFont typeface="Wingdings" pitchFamily="2" charset="2"/>
              <a:buChar char="§"/>
              <a:defRPr/>
            </a:pPr>
            <a:r>
              <a:rPr lang="es-ES" sz="1600" dirty="0" smtClean="0">
                <a:latin typeface="+mj-lt"/>
                <a:cs typeface="Geneva" pitchFamily="-112" charset="-128"/>
              </a:rPr>
              <a:t>Eficaces en la protección frente a estas tres enfermedades</a:t>
            </a:r>
          </a:p>
          <a:p>
            <a:pPr marL="2139950" lvl="2">
              <a:spcBef>
                <a:spcPts val="0"/>
              </a:spcBef>
              <a:buClr>
                <a:srgbClr val="D70083"/>
              </a:buClr>
              <a:buFont typeface="Wingdings" pitchFamily="2" charset="2"/>
              <a:buChar char="§"/>
              <a:defRPr/>
            </a:pPr>
            <a:r>
              <a:rPr lang="es-ES" sz="1600" dirty="0" smtClean="0">
                <a:latin typeface="+mj-lt"/>
                <a:cs typeface="Geneva" pitchFamily="-112" charset="-128"/>
              </a:rPr>
              <a:t>Seguras, similares a las bivalentes </a:t>
            </a:r>
            <a:r>
              <a:rPr lang="es-ES" sz="1600" dirty="0" err="1" smtClean="0">
                <a:latin typeface="+mj-lt"/>
                <a:cs typeface="Geneva" pitchFamily="-112" charset="-128"/>
              </a:rPr>
              <a:t>Td</a:t>
            </a: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None/>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a:xfrm>
            <a:off x="7010400" y="6492875"/>
            <a:ext cx="2133600" cy="365125"/>
          </a:xfrm>
        </p:spPr>
        <p:txBody>
          <a:bodyPr/>
          <a:lstStyle/>
          <a:p>
            <a:fld id="{4B2E46F5-2B39-41C9-93F4-6582E9DFCF60}" type="slidenum">
              <a:rPr lang="es-ES" smtClean="0"/>
              <a:pPr/>
              <a:t>50</a:t>
            </a:fld>
            <a:endParaRPr lang="es-ES" dirty="0"/>
          </a:p>
        </p:txBody>
      </p:sp>
      <p:graphicFrame>
        <p:nvGraphicFramePr>
          <p:cNvPr id="6" name="3 Tabla"/>
          <p:cNvGraphicFramePr>
            <a:graphicFrameLocks noGrp="1"/>
          </p:cNvGraphicFramePr>
          <p:nvPr/>
        </p:nvGraphicFramePr>
        <p:xfrm>
          <a:off x="0" y="2420888"/>
          <a:ext cx="9143999" cy="2853232"/>
        </p:xfrm>
        <a:graphic>
          <a:graphicData uri="http://schemas.openxmlformats.org/drawingml/2006/table">
            <a:tbl>
              <a:tblPr/>
              <a:tblGrid>
                <a:gridCol w="1523127"/>
                <a:gridCol w="1548674"/>
                <a:gridCol w="1500199"/>
                <a:gridCol w="1500197"/>
                <a:gridCol w="1500198"/>
                <a:gridCol w="1571604"/>
              </a:tblGrid>
              <a:tr h="85306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bg1"/>
                          </a:solidFill>
                          <a:effectLst/>
                          <a:latin typeface="Arial" pitchFamily="34" charset="0"/>
                          <a:ea typeface="ＭＳ Ｐゴシック" pitchFamily="34" charset="-128"/>
                          <a:cs typeface="Arial" pitchFamily="34" charset="0"/>
                        </a:rPr>
                        <a:t>Adultos sin dosis previa</a:t>
                      </a:r>
                      <a:r>
                        <a:rPr kumimoji="0" lang="es-ES" sz="1400" b="1" i="0" u="none" strike="noStrike" cap="none" normalizeH="0" baseline="30000" dirty="0" smtClean="0">
                          <a:ln>
                            <a:noFill/>
                          </a:ln>
                          <a:solidFill>
                            <a:schemeClr val="bg1"/>
                          </a:solidFill>
                          <a:effectLst/>
                          <a:latin typeface="Arial" pitchFamily="34" charset="0"/>
                          <a:ea typeface="ＭＳ Ｐゴシック" pitchFamily="34" charset="-128"/>
                          <a:cs typeface="Arial" pitchFamily="34" charset="0"/>
                        </a:rPr>
                        <a:t>*</a:t>
                      </a:r>
                    </a:p>
                  </a:txBody>
                  <a:tcPr marL="182880" marR="182880" marT="180003" marB="180003"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1.ª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2.ª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3.ª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1.ª dosis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recuerdo</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2.ª dosis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recuerdo</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706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bg1"/>
                          </a:solidFill>
                          <a:effectLst/>
                          <a:latin typeface="Arial" pitchFamily="34" charset="0"/>
                          <a:ea typeface="ＭＳ Ｐゴシック" pitchFamily="34" charset="-128"/>
                          <a:cs typeface="Arial" pitchFamily="34" charset="0"/>
                        </a:rPr>
                        <a:t>TIPO DE VACUNA</a:t>
                      </a:r>
                    </a:p>
                  </a:txBody>
                  <a:tcPr marL="182880" marR="182880" marT="180003" marB="180003" anchor="ctr" horzOverflow="overflow">
                    <a:lnL>
                      <a:noFill/>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2E50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Td</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err="1" smtClean="0">
                          <a:ln>
                            <a:noFill/>
                          </a:ln>
                          <a:solidFill>
                            <a:srgbClr val="000000"/>
                          </a:solidFill>
                          <a:effectLst/>
                          <a:latin typeface="Arial" pitchFamily="34" charset="0"/>
                          <a:ea typeface="ＭＳ Ｐゴシック" pitchFamily="34" charset="-128"/>
                          <a:cs typeface="Arial" pitchFamily="34" charset="0"/>
                        </a:rPr>
                        <a:t>Td</a:t>
                      </a:r>
                      <a:endPar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endParaRP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Td</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Td </a:t>
                      </a:r>
                      <a:b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b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(o dTpa)</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Td </a:t>
                      </a:r>
                      <a:b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br>
                      <a:r>
                        <a:rPr kumimoji="0" lang="es-ES" sz="1400" b="1" i="0" u="none" strike="noStrike" cap="none" normalizeH="0" baseline="0" smtClean="0">
                          <a:ln>
                            <a:noFill/>
                          </a:ln>
                          <a:solidFill>
                            <a:srgbClr val="000000"/>
                          </a:solidFill>
                          <a:effectLst/>
                          <a:latin typeface="Arial" pitchFamily="34" charset="0"/>
                          <a:ea typeface="ＭＳ Ｐゴシック" pitchFamily="34" charset="-128"/>
                          <a:cs typeface="Arial" pitchFamily="34" charset="0"/>
                        </a:rPr>
                        <a:t>(o dTpa)</a:t>
                      </a:r>
                      <a:endParaRPr kumimoji="0" lang="es-ES" sz="1400" b="0" i="0" u="none" strike="noStrike" cap="none" normalizeH="0" baseline="0" smtClean="0">
                        <a:ln>
                          <a:noFill/>
                        </a:ln>
                        <a:solidFill>
                          <a:srgbClr val="000000"/>
                        </a:solidFill>
                        <a:effectLst/>
                        <a:latin typeface="Arial" pitchFamily="34" charset="0"/>
                        <a:ea typeface="ＭＳ Ｐゴシック" pitchFamily="34" charset="-128"/>
                        <a:cs typeface="Arial" pitchFamily="34" charset="0"/>
                      </a:endParaRP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110503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bg1"/>
                          </a:solidFill>
                          <a:effectLst/>
                          <a:latin typeface="Arial" pitchFamily="34" charset="0"/>
                          <a:ea typeface="ＭＳ Ｐゴシック" pitchFamily="34" charset="-128"/>
                          <a:cs typeface="Arial" pitchFamily="34" charset="0"/>
                        </a:rPr>
                        <a:t>INTERVALO DE TIEMPO</a:t>
                      </a:r>
                    </a:p>
                  </a:txBody>
                  <a:tcPr marL="182880" marR="182880" marT="180003" marB="180003" anchor="ctr" horzOverflow="overflow">
                    <a:lnL>
                      <a:noFill/>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lnTlToBr>
                      <a:noFill/>
                    </a:lnTlToBr>
                    <a:lnBlToTr>
                      <a:noFill/>
                    </a:lnBlToTr>
                    <a:solidFill>
                      <a:srgbClr val="2E50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Tan pronto como sea posible</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Al menos </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1 mes después </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de la 1.ª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Al menos </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6 meses después </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de la 1.ª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10 años </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tras la 3.ª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10 años</a:t>
                      </a:r>
                      <a:b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br>
                      <a:r>
                        <a:rPr kumimoji="0" lang="es-ES" sz="1400" b="0" i="0" u="none" strike="noStrike" cap="none" normalizeH="0" baseline="0" dirty="0" smtClean="0">
                          <a:ln>
                            <a:noFill/>
                          </a:ln>
                          <a:solidFill>
                            <a:srgbClr val="000000"/>
                          </a:solidFill>
                          <a:effectLst/>
                          <a:latin typeface="Arial" pitchFamily="34" charset="0"/>
                          <a:ea typeface="ＭＳ Ｐゴシック" pitchFamily="34" charset="-128"/>
                          <a:cs typeface="Arial" pitchFamily="34" charset="0"/>
                        </a:rPr>
                        <a:t>tras la 4.ª dosis</a:t>
                      </a:r>
                    </a:p>
                  </a:txBody>
                  <a:tcPr marL="182880" marR="182880" marT="180003" marB="1800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sp>
        <p:nvSpPr>
          <p:cNvPr id="8" name="CuadroTexto 5"/>
          <p:cNvSpPr txBox="1">
            <a:spLocks noChangeArrowheads="1"/>
          </p:cNvSpPr>
          <p:nvPr/>
        </p:nvSpPr>
        <p:spPr bwMode="auto">
          <a:xfrm>
            <a:off x="0" y="5301208"/>
            <a:ext cx="9144000" cy="1077218"/>
          </a:xfrm>
          <a:prstGeom prst="rect">
            <a:avLst/>
          </a:prstGeom>
          <a:noFill/>
          <a:ln w="9525">
            <a:noFill/>
            <a:miter lim="800000"/>
            <a:headEnd/>
            <a:tailEnd/>
          </a:ln>
        </p:spPr>
        <p:txBody>
          <a:bodyPr wrap="square" lIns="0" tIns="0" bIns="0">
            <a:spAutoFit/>
          </a:bodyPr>
          <a:lstStyle/>
          <a:p>
            <a:pPr marL="187325" lvl="1" indent="-187325">
              <a:spcBef>
                <a:spcPts val="600"/>
              </a:spcBef>
              <a:spcAft>
                <a:spcPts val="600"/>
              </a:spcAft>
              <a:buFont typeface="Arial" charset="0"/>
              <a:buChar char="•"/>
            </a:pPr>
            <a:r>
              <a:rPr lang="es-ES" sz="1000" dirty="0" smtClean="0">
                <a:solidFill>
                  <a:srgbClr val="000000"/>
                </a:solidFill>
                <a:latin typeface="Arial" pitchFamily="34" charset="0"/>
                <a:cs typeface="Arial" pitchFamily="34" charset="0"/>
              </a:rPr>
              <a:t>Adultos </a:t>
            </a:r>
            <a:r>
              <a:rPr lang="es-ES" sz="1000" dirty="0">
                <a:solidFill>
                  <a:srgbClr val="000000"/>
                </a:solidFill>
                <a:latin typeface="Arial" pitchFamily="34" charset="0"/>
                <a:cs typeface="Arial" pitchFamily="34" charset="0"/>
              </a:rPr>
              <a:t>con vacunación incompleta: se sigue el principio de </a:t>
            </a:r>
            <a:r>
              <a:rPr lang="ja-JP" altLang="es-ES" sz="1000">
                <a:solidFill>
                  <a:srgbClr val="000000"/>
                </a:solidFill>
                <a:latin typeface="Arial" pitchFamily="34" charset="0"/>
                <a:cs typeface="Arial" pitchFamily="34" charset="0"/>
              </a:rPr>
              <a:t>“</a:t>
            </a:r>
            <a:r>
              <a:rPr lang="es-ES" altLang="ja-JP" sz="1000" dirty="0">
                <a:solidFill>
                  <a:srgbClr val="000000"/>
                </a:solidFill>
                <a:latin typeface="Arial" pitchFamily="34" charset="0"/>
                <a:cs typeface="Arial" pitchFamily="34" charset="0"/>
              </a:rPr>
              <a:t>dosis puesta, dosis que cuenta</a:t>
            </a:r>
            <a:r>
              <a:rPr lang="ja-JP" altLang="es-ES" sz="1000">
                <a:solidFill>
                  <a:srgbClr val="000000"/>
                </a:solidFill>
                <a:latin typeface="Arial" pitchFamily="34" charset="0"/>
                <a:cs typeface="Arial" pitchFamily="34" charset="0"/>
              </a:rPr>
              <a:t>”</a:t>
            </a:r>
            <a:r>
              <a:rPr lang="es-ES" altLang="ja-JP" sz="1000" dirty="0">
                <a:solidFill>
                  <a:srgbClr val="000000"/>
                </a:solidFill>
                <a:latin typeface="Arial" pitchFamily="34" charset="0"/>
                <a:cs typeface="Arial" pitchFamily="34" charset="0"/>
              </a:rPr>
              <a:t>. En ningún caso se reinicia la pauta de vacunación, sino que se completa hasta alcanzar las 3 dosis requeridas de </a:t>
            </a:r>
            <a:r>
              <a:rPr lang="es-ES" altLang="ja-JP" sz="1000" dirty="0" err="1">
                <a:solidFill>
                  <a:srgbClr val="000000"/>
                </a:solidFill>
                <a:latin typeface="Arial" pitchFamily="34" charset="0"/>
                <a:cs typeface="Arial" pitchFamily="34" charset="0"/>
              </a:rPr>
              <a:t>primovacunación</a:t>
            </a:r>
            <a:r>
              <a:rPr lang="es-ES" altLang="ja-JP" sz="1000" dirty="0">
                <a:solidFill>
                  <a:srgbClr val="000000"/>
                </a:solidFill>
                <a:latin typeface="Arial" pitchFamily="34" charset="0"/>
                <a:cs typeface="Arial" pitchFamily="34" charset="0"/>
              </a:rPr>
              <a:t>, respetando los intervalos mínimos de tiempo señalados. Las dosis puestas se consideran válidas si pueden documentarse correctamente (cartilla de vacunación, registro). Si el adulto fue correctamente vacunado en la edad infantil, se considera suficiente administrar 1 dosis de recuerdo (</a:t>
            </a:r>
            <a:r>
              <a:rPr lang="es-ES" altLang="ja-JP" sz="1000" dirty="0" err="1">
                <a:solidFill>
                  <a:srgbClr val="000000"/>
                </a:solidFill>
                <a:latin typeface="Arial" pitchFamily="34" charset="0"/>
                <a:cs typeface="Arial" pitchFamily="34" charset="0"/>
              </a:rPr>
              <a:t>Td</a:t>
            </a:r>
            <a:r>
              <a:rPr lang="es-ES" altLang="ja-JP" sz="1000" dirty="0">
                <a:solidFill>
                  <a:srgbClr val="000000"/>
                </a:solidFill>
                <a:latin typeface="Arial" pitchFamily="34" charset="0"/>
                <a:cs typeface="Arial" pitchFamily="34" charset="0"/>
              </a:rPr>
              <a:t> o </a:t>
            </a:r>
            <a:r>
              <a:rPr lang="es-ES" altLang="ja-JP" sz="1000" dirty="0" err="1">
                <a:solidFill>
                  <a:srgbClr val="000000"/>
                </a:solidFill>
                <a:latin typeface="Arial" pitchFamily="34" charset="0"/>
                <a:cs typeface="Arial" pitchFamily="34" charset="0"/>
              </a:rPr>
              <a:t>dTpa</a:t>
            </a:r>
            <a:r>
              <a:rPr lang="es-ES" altLang="ja-JP" sz="1000" dirty="0">
                <a:solidFill>
                  <a:srgbClr val="000000"/>
                </a:solidFill>
                <a:latin typeface="Arial" pitchFamily="34" charset="0"/>
                <a:cs typeface="Arial" pitchFamily="34" charset="0"/>
              </a:rPr>
              <a:t>) en la edad adulta</a:t>
            </a:r>
            <a:r>
              <a:rPr lang="es-ES" altLang="ja-JP" sz="1000" dirty="0" smtClean="0">
                <a:solidFill>
                  <a:srgbClr val="000000"/>
                </a:solidFill>
                <a:latin typeface="Arial" pitchFamily="34" charset="0"/>
                <a:cs typeface="Arial" pitchFamily="34" charset="0"/>
              </a:rPr>
              <a:t>.</a:t>
            </a:r>
          </a:p>
          <a:p>
            <a:pPr marL="187325" lvl="1" indent="-187325">
              <a:spcBef>
                <a:spcPts val="600"/>
              </a:spcBef>
              <a:spcAft>
                <a:spcPts val="600"/>
              </a:spcAft>
              <a:buFont typeface="Arial" charset="0"/>
              <a:buChar char="•"/>
            </a:pPr>
            <a:r>
              <a:rPr lang="es-ES" sz="1000" dirty="0" smtClean="0">
                <a:solidFill>
                  <a:srgbClr val="000000"/>
                </a:solidFill>
                <a:latin typeface="Arial" pitchFamily="34" charset="0"/>
                <a:cs typeface="Arial" pitchFamily="34" charset="0"/>
              </a:rPr>
              <a:t>Una dosis de </a:t>
            </a:r>
            <a:r>
              <a:rPr lang="es-ES" sz="1000" dirty="0" err="1" smtClean="0">
                <a:solidFill>
                  <a:srgbClr val="000000"/>
                </a:solidFill>
                <a:latin typeface="Arial" pitchFamily="34" charset="0"/>
                <a:cs typeface="Arial" pitchFamily="34" charset="0"/>
              </a:rPr>
              <a:t>Tpa</a:t>
            </a:r>
            <a:r>
              <a:rPr lang="es-ES" sz="1000" dirty="0" smtClean="0">
                <a:solidFill>
                  <a:srgbClr val="000000"/>
                </a:solidFill>
                <a:latin typeface="Arial" pitchFamily="34" charset="0"/>
                <a:cs typeface="Arial" pitchFamily="34" charset="0"/>
              </a:rPr>
              <a:t> debe sustituir a una de las dosis de recuerdo de </a:t>
            </a:r>
            <a:r>
              <a:rPr lang="es-ES" sz="1000" dirty="0" err="1" smtClean="0">
                <a:solidFill>
                  <a:srgbClr val="000000"/>
                </a:solidFill>
                <a:latin typeface="Arial" pitchFamily="34" charset="0"/>
                <a:cs typeface="Arial" pitchFamily="34" charset="0"/>
              </a:rPr>
              <a:t>Td</a:t>
            </a:r>
            <a:r>
              <a:rPr lang="es-ES" sz="1000" dirty="0" smtClean="0">
                <a:solidFill>
                  <a:srgbClr val="000000"/>
                </a:solidFill>
                <a:latin typeface="Arial" pitchFamily="34" charset="0"/>
                <a:cs typeface="Arial" pitchFamily="34" charset="0"/>
              </a:rPr>
              <a:t>, si no la ha recibido anteriormente o debe administrarse adicionalmente con un intervalo mínimo de 12 meses respecto a la dosis previa de </a:t>
            </a:r>
            <a:r>
              <a:rPr lang="es-ES" sz="1000" dirty="0" err="1" smtClean="0">
                <a:solidFill>
                  <a:srgbClr val="000000"/>
                </a:solidFill>
                <a:latin typeface="Arial" pitchFamily="34" charset="0"/>
                <a:cs typeface="Arial" pitchFamily="34" charset="0"/>
              </a:rPr>
              <a:t>Td</a:t>
            </a:r>
            <a:r>
              <a:rPr lang="es-ES" sz="1000" dirty="0" smtClean="0">
                <a:solidFill>
                  <a:srgbClr val="000000"/>
                </a:solidFill>
                <a:latin typeface="Arial" pitchFamily="34" charset="0"/>
                <a:cs typeface="Arial" pitchFamily="34" charset="0"/>
              </a:rPr>
              <a:t>, en personal sanitario en contacto con </a:t>
            </a:r>
            <a:r>
              <a:rPr lang="es-ES" sz="1000" dirty="0" err="1" smtClean="0">
                <a:solidFill>
                  <a:srgbClr val="000000"/>
                </a:solidFill>
                <a:latin typeface="Arial" pitchFamily="34" charset="0"/>
                <a:cs typeface="Arial" pitchFamily="34" charset="0"/>
              </a:rPr>
              <a:t>prematuros,o</a:t>
            </a:r>
            <a:r>
              <a:rPr lang="es-ES" sz="1000" dirty="0" smtClean="0">
                <a:solidFill>
                  <a:srgbClr val="000000"/>
                </a:solidFill>
                <a:latin typeface="Arial" pitchFamily="34" charset="0"/>
                <a:cs typeface="Arial" pitchFamily="34" charset="0"/>
              </a:rPr>
              <a:t> </a:t>
            </a:r>
            <a:r>
              <a:rPr lang="es-ES" sz="1000" dirty="0" err="1" smtClean="0">
                <a:solidFill>
                  <a:srgbClr val="000000"/>
                </a:solidFill>
                <a:latin typeface="Arial" pitchFamily="34" charset="0"/>
                <a:cs typeface="Arial" pitchFamily="34" charset="0"/>
              </a:rPr>
              <a:t>recien</a:t>
            </a:r>
            <a:r>
              <a:rPr lang="es-ES" sz="1000" dirty="0" smtClean="0">
                <a:solidFill>
                  <a:srgbClr val="000000"/>
                </a:solidFill>
                <a:latin typeface="Arial" pitchFamily="34" charset="0"/>
                <a:cs typeface="Arial" pitchFamily="34" charset="0"/>
              </a:rPr>
              <a:t> nacidos que precisen hospitalización.</a:t>
            </a:r>
            <a:endParaRPr lang="es-ES" sz="1050" dirty="0">
              <a:solidFill>
                <a:srgbClr val="000000"/>
              </a:solidFill>
              <a:latin typeface="Arial" pitchFamily="34" charset="0"/>
              <a:cs typeface="Arial" pitchFamily="34" charset="0"/>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92696"/>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 HEPATITIS B</a:t>
            </a:r>
            <a:endParaRPr lang="es-ES" sz="2400" b="1" i="1" dirty="0">
              <a:solidFill>
                <a:srgbClr val="C00000"/>
              </a:solidFill>
            </a:endParaRPr>
          </a:p>
        </p:txBody>
      </p:sp>
      <p:sp>
        <p:nvSpPr>
          <p:cNvPr id="3" name="2 Marcador de contenido"/>
          <p:cNvSpPr>
            <a:spLocks noGrp="1"/>
          </p:cNvSpPr>
          <p:nvPr>
            <p:ph idx="1"/>
          </p:nvPr>
        </p:nvSpPr>
        <p:spPr>
          <a:xfrm>
            <a:off x="0" y="692696"/>
            <a:ext cx="9144000" cy="6165304"/>
          </a:xfrm>
        </p:spPr>
        <p:txBody>
          <a:bodyPr>
            <a:normAutofit fontScale="85000" lnSpcReduction="10000"/>
          </a:bodyPr>
          <a:lstStyle/>
          <a:p>
            <a:pPr marL="457200" indent="-457200">
              <a:lnSpc>
                <a:spcPct val="120000"/>
              </a:lnSpc>
              <a:spcBef>
                <a:spcPts val="0"/>
              </a:spcBef>
              <a:buClr>
                <a:srgbClr val="D70083"/>
              </a:buClr>
              <a:buNone/>
              <a:defRPr/>
            </a:pPr>
            <a:r>
              <a:rPr lang="es-ES" sz="1700" b="1" dirty="0" smtClean="0">
                <a:solidFill>
                  <a:srgbClr val="2E507F"/>
                </a:solidFill>
                <a:latin typeface="+mj-lt"/>
                <a:ea typeface="ＭＳ Ｐゴシック" charset="-128"/>
                <a:cs typeface="Arial" pitchFamily="34" charset="0"/>
              </a:rPr>
              <a:t>Hepatitis B</a:t>
            </a:r>
          </a:p>
          <a:p>
            <a:pPr marL="977900" lvl="1" indent="-519113">
              <a:lnSpc>
                <a:spcPct val="120000"/>
              </a:lnSpc>
              <a:spcBef>
                <a:spcPts val="0"/>
              </a:spcBef>
              <a:buClr>
                <a:srgbClr val="D70083"/>
              </a:buClr>
              <a:buFont typeface="Wingdings" pitchFamily="2" charset="2"/>
              <a:buChar char="v"/>
              <a:defRPr/>
            </a:pPr>
            <a:r>
              <a:rPr lang="es-ES" sz="1700" dirty="0" smtClean="0">
                <a:latin typeface="+mj-lt"/>
                <a:cs typeface="Geneva" pitchFamily="-112" charset="-128"/>
              </a:rPr>
              <a:t>Reservorio hombre. Período Incubación: </a:t>
            </a:r>
            <a:r>
              <a:rPr lang="es-ES" sz="1700" dirty="0" smtClean="0">
                <a:latin typeface="+mj-lt"/>
                <a:cs typeface="Arial" pitchFamily="34" charset="0"/>
                <a:sym typeface="Wingdings" pitchFamily="2" charset="2"/>
              </a:rPr>
              <a:t>45-180 días  (Promedio: 60-90)</a:t>
            </a:r>
          </a:p>
          <a:p>
            <a:pPr marL="977900" lvl="1" indent="-519113">
              <a:lnSpc>
                <a:spcPct val="120000"/>
              </a:lnSpc>
              <a:spcBef>
                <a:spcPts val="0"/>
              </a:spcBef>
              <a:buClr>
                <a:srgbClr val="D70083"/>
              </a:buClr>
              <a:buFont typeface="Wingdings" pitchFamily="2" charset="2"/>
              <a:buChar char="v"/>
              <a:defRPr/>
            </a:pPr>
            <a:r>
              <a:rPr lang="es-ES" sz="1700" dirty="0" smtClean="0">
                <a:latin typeface="+mj-lt"/>
                <a:cs typeface="Arial" pitchFamily="34" charset="0"/>
                <a:sym typeface="Wingdings" pitchFamily="2" charset="2"/>
              </a:rPr>
              <a:t>Transmisión: sangre y </a:t>
            </a:r>
            <a:r>
              <a:rPr lang="es-ES" sz="1700" dirty="0" err="1" smtClean="0">
                <a:latin typeface="+mj-lt"/>
                <a:cs typeface="Arial" pitchFamily="34" charset="0"/>
                <a:sym typeface="Wingdings" pitchFamily="2" charset="2"/>
              </a:rPr>
              <a:t>fluídos</a:t>
            </a:r>
            <a:r>
              <a:rPr lang="es-ES" sz="1700" dirty="0" smtClean="0">
                <a:latin typeface="+mj-lt"/>
                <a:cs typeface="Arial" pitchFamily="34" charset="0"/>
                <a:sym typeface="Wingdings" pitchFamily="2" charset="2"/>
              </a:rPr>
              <a:t>: semen, secreción vaginal y saliva</a:t>
            </a:r>
          </a:p>
          <a:p>
            <a:pPr marL="1486800" lvl="2" indent="-519113">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Percutánea: 40%</a:t>
            </a:r>
          </a:p>
          <a:p>
            <a:pPr marL="1486800" lvl="2" indent="-519113">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Sexual: 30%</a:t>
            </a:r>
          </a:p>
          <a:p>
            <a:pPr marL="1486800" lvl="2" indent="-519113">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Desconocida: 25-30%</a:t>
            </a:r>
          </a:p>
          <a:p>
            <a:pPr marL="1486800" lvl="2" indent="-519113">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Diabetes </a:t>
            </a:r>
            <a:r>
              <a:rPr lang="es-ES" sz="1700" dirty="0" err="1" smtClean="0">
                <a:latin typeface="+mj-lt"/>
                <a:cs typeface="Arial" pitchFamily="34" charset="0"/>
                <a:sym typeface="Wingdings" pitchFamily="2" charset="2"/>
              </a:rPr>
              <a:t>Mellitus</a:t>
            </a:r>
            <a:r>
              <a:rPr lang="es-ES" sz="1700" dirty="0" smtClean="0">
                <a:latin typeface="+mj-lt"/>
                <a:cs typeface="Arial" pitchFamily="34" charset="0"/>
                <a:sym typeface="Wingdings" pitchFamily="2" charset="2"/>
              </a:rPr>
              <a:t>: alto riesgo, especialmente institucionalizados y  más en &lt;59 años</a:t>
            </a:r>
          </a:p>
          <a:p>
            <a:pPr marL="977900" lvl="1" indent="-519113">
              <a:lnSpc>
                <a:spcPct val="120000"/>
              </a:lnSpc>
              <a:spcBef>
                <a:spcPts val="0"/>
              </a:spcBef>
              <a:buClr>
                <a:srgbClr val="D70083"/>
              </a:buClr>
              <a:buFont typeface="Wingdings" pitchFamily="2" charset="2"/>
              <a:buChar char="v"/>
              <a:defRPr/>
            </a:pPr>
            <a:r>
              <a:rPr lang="es-ES" sz="1700" dirty="0" smtClean="0">
                <a:latin typeface="+mj-lt"/>
                <a:cs typeface="Arial" pitchFamily="34" charset="0"/>
                <a:sym typeface="Wingdings" pitchFamily="2" charset="2"/>
              </a:rPr>
              <a:t> Clínica:</a:t>
            </a:r>
          </a:p>
          <a:p>
            <a:pPr lvl="2">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90% Hepatitis Aguda: Curación sin secuelas. Inmunidad Permanente</a:t>
            </a:r>
          </a:p>
          <a:p>
            <a:pPr lvl="2">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5-10% Portador Crónico: Reservorio de enfermedad</a:t>
            </a:r>
          </a:p>
          <a:p>
            <a:pPr lvl="2">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1% Hepatitis Fulminante: 70% Muerte</a:t>
            </a:r>
          </a:p>
          <a:p>
            <a:pPr lvl="2">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Principal causa de Cirrosis, Insuficiencia Hepática, Cáncer</a:t>
            </a:r>
          </a:p>
          <a:p>
            <a:pPr lvl="2">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Asociación VIH con Hepatitis C</a:t>
            </a:r>
            <a:endParaRPr lang="es-ES" sz="1700" dirty="0" smtClean="0">
              <a:latin typeface="+mj-lt"/>
              <a:cs typeface="Geneva" pitchFamily="-112" charset="-128"/>
            </a:endParaRPr>
          </a:p>
          <a:p>
            <a:pPr marL="977900" lvl="1" indent="-519113">
              <a:lnSpc>
                <a:spcPct val="120000"/>
              </a:lnSpc>
              <a:spcBef>
                <a:spcPts val="0"/>
              </a:spcBef>
              <a:buClr>
                <a:srgbClr val="D70083"/>
              </a:buClr>
              <a:buFont typeface="Wingdings" pitchFamily="2" charset="2"/>
              <a:buChar char="v"/>
              <a:defRPr/>
            </a:pPr>
            <a:r>
              <a:rPr lang="es-ES" sz="1700" dirty="0" smtClean="0">
                <a:latin typeface="+mj-lt"/>
                <a:cs typeface="Geneva" pitchFamily="-112" charset="-128"/>
              </a:rPr>
              <a:t> </a:t>
            </a:r>
            <a:r>
              <a:rPr lang="es-ES" sz="1700" dirty="0" smtClean="0">
                <a:latin typeface="+mj-lt"/>
                <a:cs typeface="Arial" pitchFamily="34" charset="0"/>
                <a:sym typeface="Wingdings" pitchFamily="2" charset="2"/>
              </a:rPr>
              <a:t>Prevención: </a:t>
            </a:r>
          </a:p>
          <a:p>
            <a:pPr marL="1436400" lvl="1" indent="-334800">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 Evitar exposición a sangre y fluidos</a:t>
            </a:r>
          </a:p>
          <a:p>
            <a:pPr marL="1436400" lvl="1" indent="-334800">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 Evitar accidentalidad profesional</a:t>
            </a:r>
          </a:p>
          <a:p>
            <a:pPr marL="1436400" lvl="1" indent="-334800">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 No compartir objetos punzantes: agujas-jeringuillas, cepillo, máquina afeitar, peine, </a:t>
            </a:r>
            <a:r>
              <a:rPr lang="es-ES" sz="1700" dirty="0" err="1" smtClean="0">
                <a:latin typeface="+mj-lt"/>
                <a:cs typeface="Arial" pitchFamily="34" charset="0"/>
                <a:sym typeface="Wingdings" pitchFamily="2" charset="2"/>
              </a:rPr>
              <a:t>cortauñas</a:t>
            </a:r>
            <a:r>
              <a:rPr lang="es-ES" sz="1700" dirty="0" smtClean="0">
                <a:latin typeface="+mj-lt"/>
                <a:cs typeface="Arial" pitchFamily="34" charset="0"/>
                <a:sym typeface="Wingdings" pitchFamily="2" charset="2"/>
              </a:rPr>
              <a:t>, limas de uñas, toallas, cigarros, etc.</a:t>
            </a:r>
          </a:p>
          <a:p>
            <a:pPr marL="1436400" lvl="1" indent="-334800">
              <a:lnSpc>
                <a:spcPct val="120000"/>
              </a:lnSpc>
              <a:spcBef>
                <a:spcPts val="0"/>
              </a:spcBef>
              <a:buClr>
                <a:srgbClr val="D70083"/>
              </a:buClr>
              <a:buFont typeface="Wingdings" pitchFamily="2" charset="2"/>
              <a:buChar char="§"/>
              <a:defRPr/>
            </a:pPr>
            <a:r>
              <a:rPr lang="es-ES" sz="1700" dirty="0" smtClean="0">
                <a:latin typeface="+mj-lt"/>
                <a:cs typeface="Arial" pitchFamily="34" charset="0"/>
                <a:sym typeface="Wingdings" pitchFamily="2" charset="2"/>
              </a:rPr>
              <a:t> Uso preservativo</a:t>
            </a:r>
          </a:p>
          <a:p>
            <a:pPr marL="977900" lvl="1" indent="-519113">
              <a:lnSpc>
                <a:spcPct val="120000"/>
              </a:lnSpc>
              <a:spcBef>
                <a:spcPts val="0"/>
              </a:spcBef>
              <a:buClr>
                <a:srgbClr val="D70083"/>
              </a:buClr>
              <a:buFont typeface="Wingdings" pitchFamily="2" charset="2"/>
              <a:buChar char="v"/>
              <a:defRPr/>
            </a:pPr>
            <a:r>
              <a:rPr lang="es-ES" sz="1700" dirty="0" smtClean="0">
                <a:latin typeface="+mj-lt"/>
                <a:cs typeface="Geneva" pitchFamily="-112" charset="-128"/>
              </a:rPr>
              <a:t>Vacunación por indicación médica:</a:t>
            </a:r>
          </a:p>
          <a:p>
            <a:pPr marL="1436688" lvl="2" indent="-334963">
              <a:lnSpc>
                <a:spcPct val="120000"/>
              </a:lnSpc>
              <a:spcBef>
                <a:spcPts val="0"/>
              </a:spcBef>
              <a:buClr>
                <a:srgbClr val="D70083"/>
              </a:buClr>
              <a:buFont typeface="Wingdings" pitchFamily="2" charset="2"/>
              <a:buChar char="§"/>
              <a:defRPr/>
            </a:pPr>
            <a:r>
              <a:rPr lang="es-ES" sz="1700" dirty="0" smtClean="0">
                <a:latin typeface="+mj-lt"/>
                <a:cs typeface="Geneva" pitchFamily="-112" charset="-128"/>
              </a:rPr>
              <a:t>Convivientes con portadores de </a:t>
            </a:r>
            <a:r>
              <a:rPr lang="es-ES" sz="1700" dirty="0" err="1" smtClean="0">
                <a:latin typeface="+mj-lt"/>
                <a:cs typeface="Geneva" pitchFamily="-112" charset="-128"/>
              </a:rPr>
              <a:t>AgHBs</a:t>
            </a:r>
            <a:r>
              <a:rPr lang="es-ES" sz="1700" dirty="0" smtClean="0">
                <a:latin typeface="+mj-lt"/>
                <a:cs typeface="Geneva" pitchFamily="-112" charset="-128"/>
              </a:rPr>
              <a:t>, hepatopatías crónicas (Hepatitis C crónica)</a:t>
            </a:r>
          </a:p>
          <a:p>
            <a:pPr marL="1436688" lvl="2" indent="-334963">
              <a:lnSpc>
                <a:spcPct val="120000"/>
              </a:lnSpc>
              <a:spcBef>
                <a:spcPts val="0"/>
              </a:spcBef>
              <a:buClr>
                <a:srgbClr val="D70083"/>
              </a:buClr>
              <a:buFont typeface="Wingdings" pitchFamily="2" charset="2"/>
              <a:buChar char="§"/>
              <a:defRPr/>
            </a:pPr>
            <a:r>
              <a:rPr lang="es-ES" sz="1700" dirty="0" smtClean="0">
                <a:latin typeface="+mj-lt"/>
                <a:cs typeface="Geneva" pitchFamily="-112" charset="-128"/>
              </a:rPr>
              <a:t>Transfusiones/</a:t>
            </a:r>
            <a:r>
              <a:rPr lang="es-ES" sz="1700" dirty="0" err="1" smtClean="0">
                <a:latin typeface="+mj-lt"/>
                <a:cs typeface="Geneva" pitchFamily="-112" charset="-128"/>
              </a:rPr>
              <a:t>hemoderivados</a:t>
            </a:r>
            <a:r>
              <a:rPr lang="es-ES" sz="1700" dirty="0" smtClean="0">
                <a:latin typeface="+mj-lt"/>
                <a:cs typeface="Geneva" pitchFamily="-112" charset="-128"/>
              </a:rPr>
              <a:t> continuadamente</a:t>
            </a:r>
          </a:p>
          <a:p>
            <a:pPr marL="1436688" lvl="2" indent="-334963">
              <a:lnSpc>
                <a:spcPct val="120000"/>
              </a:lnSpc>
              <a:spcBef>
                <a:spcPts val="0"/>
              </a:spcBef>
              <a:buClr>
                <a:srgbClr val="D70083"/>
              </a:buClr>
              <a:buFont typeface="Wingdings" pitchFamily="2" charset="2"/>
              <a:buChar char="§"/>
              <a:defRPr/>
            </a:pPr>
            <a:r>
              <a:rPr lang="es-ES" sz="1700" dirty="0" smtClean="0">
                <a:latin typeface="+mj-lt"/>
                <a:cs typeface="Geneva" pitchFamily="-112" charset="-128"/>
              </a:rPr>
              <a:t>Insuficiencia renal, pacientes en hemodiálisis</a:t>
            </a:r>
          </a:p>
          <a:p>
            <a:pPr marL="1436688" lvl="2" indent="-334963">
              <a:lnSpc>
                <a:spcPct val="120000"/>
              </a:lnSpc>
              <a:spcBef>
                <a:spcPts val="0"/>
              </a:spcBef>
              <a:buClr>
                <a:srgbClr val="D70083"/>
              </a:buClr>
              <a:buFont typeface="Wingdings" pitchFamily="2" charset="2"/>
              <a:buChar char="§"/>
              <a:defRPr/>
            </a:pPr>
            <a:r>
              <a:rPr lang="es-ES" sz="1700" dirty="0" smtClean="0">
                <a:latin typeface="+mj-lt"/>
                <a:cs typeface="Geneva" pitchFamily="-112" charset="-128"/>
              </a:rPr>
              <a:t>Diabetes especialmente &lt;60 años: </a:t>
            </a:r>
            <a:r>
              <a:rPr lang="es-ES" sz="1700" dirty="0" err="1" smtClean="0">
                <a:latin typeface="+mj-lt"/>
                <a:cs typeface="Geneva" pitchFamily="-112" charset="-128"/>
              </a:rPr>
              <a:t>seroprevalencia</a:t>
            </a:r>
            <a:r>
              <a:rPr lang="es-ES" sz="1700" dirty="0" smtClean="0">
                <a:latin typeface="+mj-lt"/>
                <a:cs typeface="Geneva" pitchFamily="-112" charset="-128"/>
              </a:rPr>
              <a:t> 60% mayor que en no diabéticos</a:t>
            </a:r>
          </a:p>
          <a:p>
            <a:pPr marL="1436688" lvl="2" indent="-334963">
              <a:lnSpc>
                <a:spcPct val="120000"/>
              </a:lnSpc>
              <a:spcBef>
                <a:spcPts val="0"/>
              </a:spcBef>
              <a:buClr>
                <a:srgbClr val="D70083"/>
              </a:buClr>
              <a:buFont typeface="Wingdings" pitchFamily="2" charset="2"/>
              <a:buChar char="§"/>
              <a:defRPr/>
            </a:pPr>
            <a:r>
              <a:rPr lang="es-ES" sz="1700" dirty="0" smtClean="0">
                <a:latin typeface="+mj-lt"/>
                <a:cs typeface="Geneva" pitchFamily="-112" charset="-128"/>
              </a:rPr>
              <a:t>Viajes a países endémicos en personas no inmunizadas</a:t>
            </a: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a:xfrm>
            <a:off x="7524328" y="6356352"/>
            <a:ext cx="1162472" cy="501648"/>
          </a:xfrm>
        </p:spPr>
        <p:txBody>
          <a:bodyPr/>
          <a:lstStyle/>
          <a:p>
            <a:fld id="{4B2E46F5-2B39-41C9-93F4-6582E9DFCF60}" type="slidenum">
              <a:rPr lang="es-ES" smtClean="0"/>
              <a:pPr/>
              <a:t>51</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92696"/>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 HERPES ZOSTER</a:t>
            </a:r>
            <a:endParaRPr lang="es-ES" sz="2400" b="1" i="1" dirty="0">
              <a:solidFill>
                <a:srgbClr val="C00000"/>
              </a:solidFill>
            </a:endParaRPr>
          </a:p>
        </p:txBody>
      </p:sp>
      <p:sp>
        <p:nvSpPr>
          <p:cNvPr id="3" name="2 Marcador de contenido"/>
          <p:cNvSpPr>
            <a:spLocks noGrp="1"/>
          </p:cNvSpPr>
          <p:nvPr>
            <p:ph idx="1"/>
          </p:nvPr>
        </p:nvSpPr>
        <p:spPr>
          <a:xfrm>
            <a:off x="0" y="692696"/>
            <a:ext cx="9144000" cy="6165304"/>
          </a:xfrm>
        </p:spPr>
        <p:txBody>
          <a:bodyPr>
            <a:normAutofit fontScale="92500"/>
          </a:bodyPr>
          <a:lstStyle/>
          <a:p>
            <a:pPr marL="900000" indent="-457200">
              <a:buClr>
                <a:srgbClr val="D70083"/>
              </a:buClr>
              <a:buNone/>
              <a:defRPr/>
            </a:pPr>
            <a:r>
              <a:rPr lang="es-ES" sz="1900" b="1" dirty="0" smtClean="0">
                <a:solidFill>
                  <a:srgbClr val="2E507F"/>
                </a:solidFill>
                <a:latin typeface="+mj-lt"/>
                <a:ea typeface="ＭＳ Ｐゴシック" charset="-128"/>
                <a:cs typeface="Arial" pitchFamily="34" charset="0"/>
              </a:rPr>
              <a:t>Varicela-Zoster</a:t>
            </a:r>
          </a:p>
          <a:p>
            <a:pPr marL="636588" indent="-334963">
              <a:lnSpc>
                <a:spcPct val="130000"/>
              </a:lnSpc>
              <a:buClr>
                <a:srgbClr val="D70083"/>
              </a:buClr>
              <a:buFont typeface="Wingdings" pitchFamily="2" charset="2"/>
              <a:buChar char="v"/>
              <a:defRPr/>
            </a:pPr>
            <a:r>
              <a:rPr lang="es-ES" sz="2600" dirty="0" smtClean="0">
                <a:latin typeface="+mj-lt"/>
                <a:cs typeface="Arial" pitchFamily="34" charset="0"/>
                <a:sym typeface="Wingdings" pitchFamily="2" charset="2"/>
              </a:rPr>
              <a:t> </a:t>
            </a:r>
            <a:r>
              <a:rPr lang="es-ES" sz="1700" dirty="0" smtClean="0">
                <a:latin typeface="+mj-lt"/>
                <a:cs typeface="Arial" pitchFamily="34" charset="0"/>
                <a:sym typeface="Wingdings" pitchFamily="2" charset="2"/>
              </a:rPr>
              <a:t>Herpes Zoster: Producido por reactivación del Virus Varicela-Zoster</a:t>
            </a:r>
          </a:p>
          <a:p>
            <a:pPr marL="636588" indent="-334963">
              <a:lnSpc>
                <a:spcPct val="130000"/>
              </a:lnSpc>
              <a:buClr>
                <a:srgbClr val="D70083"/>
              </a:buClr>
              <a:buFont typeface="Wingdings" pitchFamily="2" charset="2"/>
              <a:buChar char="v"/>
              <a:defRPr/>
            </a:pPr>
            <a:r>
              <a:rPr lang="es-ES" sz="1700" dirty="0" smtClean="0">
                <a:latin typeface="+mj-lt"/>
                <a:cs typeface="Arial" pitchFamily="34" charset="0"/>
                <a:sym typeface="Wingdings" pitchFamily="2" charset="2"/>
              </a:rPr>
              <a:t> Ante déficit defensas: Diabetes, Neoplasia, Inmunodeficiencia, Inmunosupresores…</a:t>
            </a:r>
          </a:p>
          <a:p>
            <a:pPr marL="636588" indent="-334963">
              <a:lnSpc>
                <a:spcPct val="130000"/>
              </a:lnSpc>
              <a:buClr>
                <a:srgbClr val="D70083"/>
              </a:buClr>
              <a:buFont typeface="Wingdings" pitchFamily="2" charset="2"/>
              <a:buChar char="v"/>
              <a:defRPr/>
            </a:pPr>
            <a:r>
              <a:rPr lang="es-ES" sz="1700" dirty="0" smtClean="0">
                <a:latin typeface="+mj-lt"/>
                <a:cs typeface="Arial" pitchFamily="34" charset="0"/>
                <a:sym typeface="Wingdings" pitchFamily="2" charset="2"/>
              </a:rPr>
              <a:t> Lesiones dermatológicas variadas: mínimas, hemorrágicas, hasta la necrosis</a:t>
            </a:r>
          </a:p>
          <a:p>
            <a:pPr marL="636588" indent="-334963">
              <a:lnSpc>
                <a:spcPct val="130000"/>
              </a:lnSpc>
              <a:buClr>
                <a:srgbClr val="D70083"/>
              </a:buClr>
              <a:buFont typeface="Wingdings" pitchFamily="2" charset="2"/>
              <a:buChar char="v"/>
              <a:defRPr/>
            </a:pPr>
            <a:r>
              <a:rPr lang="es-ES" sz="1700" dirty="0" smtClean="0">
                <a:latin typeface="+mj-lt"/>
                <a:cs typeface="Arial" pitchFamily="34" charset="0"/>
                <a:sym typeface="Wingdings" pitchFamily="2" charset="2"/>
              </a:rPr>
              <a:t>Contagio: Fase activa el material de las vesículas es contagioso y Vías Respiratorias</a:t>
            </a:r>
          </a:p>
          <a:p>
            <a:pPr marL="636588" indent="-334963">
              <a:lnSpc>
                <a:spcPct val="130000"/>
              </a:lnSpc>
              <a:buClr>
                <a:srgbClr val="D70083"/>
              </a:buClr>
              <a:buFont typeface="Wingdings" pitchFamily="2" charset="2"/>
              <a:buChar char="v"/>
              <a:defRPr/>
            </a:pPr>
            <a:r>
              <a:rPr lang="es-ES" sz="1700" dirty="0" smtClean="0">
                <a:latin typeface="+mj-lt"/>
                <a:cs typeface="Arial" pitchFamily="34" charset="0"/>
                <a:sym typeface="Wingdings" pitchFamily="2" charset="2"/>
              </a:rPr>
              <a:t> Usar bata y guantes para el manejo (aseo-higiene) del enfermo en fase activa (vesículas-secreción)</a:t>
            </a:r>
          </a:p>
          <a:p>
            <a:pPr marL="636588" indent="-334963">
              <a:lnSpc>
                <a:spcPct val="130000"/>
              </a:lnSpc>
              <a:buClr>
                <a:srgbClr val="D70083"/>
              </a:buClr>
              <a:buFont typeface="Wingdings" pitchFamily="2" charset="2"/>
              <a:buChar char="v"/>
              <a:defRPr/>
            </a:pPr>
            <a:r>
              <a:rPr lang="es-ES" sz="1700" dirty="0" smtClean="0">
                <a:latin typeface="+mj-lt"/>
                <a:cs typeface="Arial" pitchFamily="34" charset="0"/>
                <a:sym typeface="Wingdings" pitchFamily="2" charset="2"/>
              </a:rPr>
              <a:t> Evitar el contacto directo con ropas recién impregnadas de secreciones, </a:t>
            </a:r>
            <a:r>
              <a:rPr lang="es-ES" sz="1700" b="1" dirty="0" smtClean="0">
                <a:solidFill>
                  <a:schemeClr val="tx2">
                    <a:lumMod val="75000"/>
                  </a:schemeClr>
                </a:solidFill>
                <a:latin typeface="+mj-lt"/>
                <a:cs typeface="Arial" pitchFamily="34" charset="0"/>
                <a:sym typeface="Wingdings" pitchFamily="2" charset="2"/>
              </a:rPr>
              <a:t>transmiten la Varicela</a:t>
            </a:r>
            <a:endParaRPr lang="es-ES" sz="1700" b="1" dirty="0" smtClean="0">
              <a:solidFill>
                <a:schemeClr val="tx2">
                  <a:lumMod val="75000"/>
                </a:schemeClr>
              </a:solidFill>
              <a:latin typeface="+mj-lt"/>
              <a:cs typeface="Arial" pitchFamily="34" charset="0"/>
            </a:endParaRPr>
          </a:p>
          <a:p>
            <a:pPr marL="636588" indent="-334963">
              <a:lnSpc>
                <a:spcPct val="130000"/>
              </a:lnSpc>
              <a:buClr>
                <a:srgbClr val="D70083"/>
              </a:buClr>
              <a:buFont typeface="Wingdings" pitchFamily="2" charset="2"/>
              <a:buChar char="v"/>
              <a:defRPr/>
            </a:pPr>
            <a:r>
              <a:rPr lang="es-ES" sz="1700" dirty="0" smtClean="0">
                <a:latin typeface="+mj-lt"/>
                <a:cs typeface="Geneva" pitchFamily="-112" charset="-128"/>
              </a:rPr>
              <a:t> Riesgo Herpes-Zoster: ≈30% a lo largo de la vida. 50% de los que vivan 85 años padecerán H-Z</a:t>
            </a:r>
          </a:p>
          <a:p>
            <a:pPr marL="636588" indent="-334963">
              <a:lnSpc>
                <a:spcPct val="130000"/>
              </a:lnSpc>
              <a:buClr>
                <a:srgbClr val="D70083"/>
              </a:buClr>
              <a:buFont typeface="Wingdings" pitchFamily="2" charset="2"/>
              <a:buChar char="v"/>
              <a:defRPr/>
            </a:pPr>
            <a:r>
              <a:rPr lang="es-ES" sz="1700" dirty="0" smtClean="0">
                <a:latin typeface="+mj-lt"/>
                <a:cs typeface="Geneva" pitchFamily="-112" charset="-128"/>
              </a:rPr>
              <a:t> Complicaciones: 10-20% de casos de Herpes Zoster desarrolla una Neuritis </a:t>
            </a:r>
            <a:r>
              <a:rPr lang="es-ES" sz="1700" dirty="0" err="1" smtClean="0">
                <a:latin typeface="+mj-lt"/>
                <a:cs typeface="Geneva" pitchFamily="-112" charset="-128"/>
              </a:rPr>
              <a:t>Postherpética</a:t>
            </a:r>
            <a:endParaRPr lang="es-ES" sz="1700" dirty="0" smtClean="0">
              <a:latin typeface="+mj-lt"/>
              <a:cs typeface="Geneva" pitchFamily="-112" charset="-128"/>
            </a:endParaRPr>
          </a:p>
          <a:p>
            <a:pPr marL="636588" indent="-334963">
              <a:lnSpc>
                <a:spcPct val="130000"/>
              </a:lnSpc>
              <a:buClr>
                <a:srgbClr val="D70083"/>
              </a:buClr>
              <a:buFont typeface="Wingdings" pitchFamily="2" charset="2"/>
              <a:buChar char="v"/>
              <a:defRPr/>
            </a:pPr>
            <a:r>
              <a:rPr lang="es-ES" sz="1700" dirty="0" smtClean="0">
                <a:latin typeface="+mj-lt"/>
                <a:cs typeface="Geneva" pitchFamily="-112" charset="-128"/>
              </a:rPr>
              <a:t> El riesgo de Neuritis </a:t>
            </a:r>
            <a:r>
              <a:rPr lang="es-ES" sz="1700" dirty="0" err="1" smtClean="0">
                <a:latin typeface="+mj-lt"/>
                <a:cs typeface="Geneva" pitchFamily="-112" charset="-128"/>
              </a:rPr>
              <a:t>Postherpética</a:t>
            </a:r>
            <a:r>
              <a:rPr lang="es-ES" sz="1700" dirty="0" smtClean="0">
                <a:latin typeface="+mj-lt"/>
                <a:cs typeface="Geneva" pitchFamily="-112" charset="-128"/>
              </a:rPr>
              <a:t>  aumenta con la edad</a:t>
            </a:r>
          </a:p>
          <a:p>
            <a:pPr marL="636588" indent="-334963">
              <a:lnSpc>
                <a:spcPct val="130000"/>
              </a:lnSpc>
              <a:buClr>
                <a:srgbClr val="D70083"/>
              </a:buClr>
              <a:buFont typeface="Wingdings" pitchFamily="2" charset="2"/>
              <a:buChar char="v"/>
              <a:defRPr/>
            </a:pPr>
            <a:r>
              <a:rPr lang="es-ES" sz="1700" dirty="0" smtClean="0">
                <a:latin typeface="+mj-lt"/>
                <a:cs typeface="Geneva" pitchFamily="-112" charset="-128"/>
              </a:rPr>
              <a:t> Vacunación Varicela: Personas  Susceptibles (sin historia de inmunidad previa a varicela: clínica, serología, vacunación): </a:t>
            </a:r>
          </a:p>
          <a:p>
            <a:pPr marL="1399950" lvl="1" indent="-396000">
              <a:lnSpc>
                <a:spcPct val="120000"/>
              </a:lnSpc>
              <a:buClr>
                <a:srgbClr val="D70083"/>
              </a:buClr>
              <a:buFont typeface="Wingdings" pitchFamily="2" charset="2"/>
              <a:buChar char="§"/>
              <a:defRPr/>
            </a:pPr>
            <a:r>
              <a:rPr lang="es-ES" sz="1700" dirty="0" smtClean="0">
                <a:latin typeface="+mj-lt"/>
                <a:cs typeface="Geneva" pitchFamily="-112" charset="-128"/>
              </a:rPr>
              <a:t>Contactos familiares de pacientes </a:t>
            </a:r>
            <a:r>
              <a:rPr lang="es-ES" sz="1700" dirty="0" err="1" smtClean="0">
                <a:latin typeface="+mj-lt"/>
                <a:cs typeface="Geneva" pitchFamily="-112" charset="-128"/>
              </a:rPr>
              <a:t>inmunocomprometidos</a:t>
            </a:r>
            <a:endParaRPr lang="es-ES" sz="1700" dirty="0" smtClean="0">
              <a:latin typeface="+mj-lt"/>
              <a:cs typeface="Geneva" pitchFamily="-112" charset="-128"/>
            </a:endParaRPr>
          </a:p>
          <a:p>
            <a:pPr marL="1399950" lvl="1" indent="-396000">
              <a:lnSpc>
                <a:spcPct val="120000"/>
              </a:lnSpc>
              <a:buClr>
                <a:srgbClr val="D70083"/>
              </a:buClr>
              <a:buFont typeface="Wingdings" pitchFamily="2" charset="2"/>
              <a:buChar char="§"/>
              <a:defRPr/>
            </a:pPr>
            <a:r>
              <a:rPr lang="es-ES" sz="1700" dirty="0" smtClean="0">
                <a:latin typeface="+mj-lt"/>
                <a:cs typeface="Geneva" pitchFamily="-112" charset="-128"/>
              </a:rPr>
              <a:t>Patologías crónicas predisponentes de varicela grave: Cardiopatías, Diabetes </a:t>
            </a:r>
            <a:r>
              <a:rPr lang="es-ES" sz="1700" dirty="0" err="1" smtClean="0">
                <a:latin typeface="+mj-lt"/>
                <a:cs typeface="Geneva" pitchFamily="-112" charset="-128"/>
              </a:rPr>
              <a:t>Mellitus</a:t>
            </a:r>
            <a:r>
              <a:rPr lang="es-ES" sz="1700" dirty="0" smtClean="0">
                <a:latin typeface="+mj-lt"/>
                <a:cs typeface="Geneva" pitchFamily="-112" charset="-128"/>
              </a:rPr>
              <a:t>, EPOC, </a:t>
            </a:r>
            <a:r>
              <a:rPr lang="es-ES" sz="1700" dirty="0" err="1" smtClean="0">
                <a:latin typeface="+mj-lt"/>
                <a:cs typeface="Geneva" pitchFamily="-112" charset="-128"/>
              </a:rPr>
              <a:t>Enolismo</a:t>
            </a:r>
            <a:r>
              <a:rPr lang="es-ES" sz="1700" dirty="0" smtClean="0">
                <a:latin typeface="+mj-lt"/>
                <a:cs typeface="Geneva" pitchFamily="-112" charset="-128"/>
              </a:rPr>
              <a:t>, Hepatopatía Crónica, Insuficiencia Renal o receptor de hemodiálisis</a:t>
            </a:r>
          </a:p>
          <a:p>
            <a:pPr marL="612000" indent="-396000">
              <a:lnSpc>
                <a:spcPct val="120000"/>
              </a:lnSpc>
              <a:buClr>
                <a:srgbClr val="D70083"/>
              </a:buClr>
              <a:buFont typeface="Wingdings" pitchFamily="2" charset="2"/>
              <a:buChar char="v"/>
              <a:defRPr/>
            </a:pPr>
            <a:r>
              <a:rPr lang="es-ES" sz="1700" dirty="0" smtClean="0"/>
              <a:t>En Europa la vacuna para la prevención del herpes zóster y la neuralgia </a:t>
            </a:r>
            <a:r>
              <a:rPr lang="es-ES" sz="1700" dirty="0" err="1" smtClean="0"/>
              <a:t>postherpética</a:t>
            </a:r>
            <a:r>
              <a:rPr lang="es-ES" sz="1700" dirty="0" smtClean="0"/>
              <a:t>,  ha sido autorizada en 2007 para personas </a:t>
            </a:r>
            <a:r>
              <a:rPr lang="es-ES" sz="1700" dirty="0" err="1" smtClean="0"/>
              <a:t>inmunocompetentes</a:t>
            </a:r>
            <a:r>
              <a:rPr lang="es-ES" sz="1700" dirty="0" smtClean="0"/>
              <a:t> de 50 o más años</a:t>
            </a:r>
            <a:endParaRPr lang="es-ES" sz="1700" dirty="0" smtClean="0">
              <a:latin typeface="+mj-lt"/>
              <a:cs typeface="Geneva" pitchFamily="-112" charset="-128"/>
            </a:endParaRPr>
          </a:p>
          <a:p>
            <a:pPr marL="636588" indent="-334963">
              <a:lnSpc>
                <a:spcPct val="130000"/>
              </a:lnSpc>
              <a:buClr>
                <a:srgbClr val="D70083"/>
              </a:buClr>
              <a:buNone/>
              <a:defRPr/>
            </a:pPr>
            <a:endParaRPr lang="es-ES" sz="1600" dirty="0" smtClean="0">
              <a:latin typeface="+mj-lt"/>
              <a:cs typeface="Arial" pitchFamily="34" charset="0"/>
            </a:endParaRPr>
          </a:p>
          <a:p>
            <a:pPr marL="1436688" lvl="2" indent="-334963">
              <a:defRPr/>
            </a:pPr>
            <a:endParaRPr lang="es-ES" sz="3200" dirty="0" smtClean="0">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marL="2139950" lvl="2">
              <a:spcBef>
                <a:spcPts val="600"/>
              </a:spcBef>
              <a:buClr>
                <a:srgbClr val="D70083"/>
              </a:buClr>
              <a:buFont typeface="Wingdings" pitchFamily="2" charset="2"/>
              <a:buChar char="§"/>
              <a:defRPr/>
            </a:pPr>
            <a:endParaRPr lang="es-ES" sz="1600" dirty="0" smtClean="0">
              <a:latin typeface="+mj-lt"/>
              <a:cs typeface="Geneva" pitchFamily="-112" charset="-128"/>
            </a:endParaRPr>
          </a:p>
          <a:p>
            <a:pPr>
              <a:spcBef>
                <a:spcPct val="50000"/>
              </a:spcBef>
              <a:buClr>
                <a:srgbClr val="C00000"/>
              </a:buClr>
              <a:buNone/>
              <a:defRPr/>
            </a:pPr>
            <a:endParaRPr lang="es-ES" sz="1500" b="1" dirty="0" smtClean="0"/>
          </a:p>
          <a:p>
            <a:pPr>
              <a:spcBef>
                <a:spcPct val="50000"/>
              </a:spcBef>
              <a:buClr>
                <a:srgbClr val="C00000"/>
              </a:buClr>
              <a:buFont typeface="+mj-lt"/>
              <a:buAutoNum type="alphaUcPeriod"/>
              <a:defRPr/>
            </a:pPr>
            <a:endParaRPr lang="es-ES" sz="1500" dirty="0" smtClean="0"/>
          </a:p>
          <a:p>
            <a:endParaRPr lang="es-ES" sz="1500" b="1" dirty="0" smtClean="0">
              <a:effectLst>
                <a:outerShdw blurRad="38100" dist="38100" dir="2700000" algn="tl">
                  <a:srgbClr val="C0C0C0"/>
                </a:outerShdw>
              </a:effectLst>
            </a:endParaRPr>
          </a:p>
          <a:p>
            <a:pPr>
              <a:spcBef>
                <a:spcPct val="50000"/>
              </a:spcBef>
              <a:defRPr/>
            </a:pPr>
            <a:endParaRPr lang="es-ES" sz="2000" b="1" dirty="0" smtClean="0">
              <a:effectLst>
                <a:outerShdw blurRad="38100" dist="38100" dir="2700000" algn="tl">
                  <a:srgbClr val="C0C0C0"/>
                </a:outerShdw>
              </a:effectLst>
            </a:endParaRPr>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a:xfrm>
            <a:off x="8557592" y="6356352"/>
            <a:ext cx="586408" cy="501648"/>
          </a:xfrm>
        </p:spPr>
        <p:txBody>
          <a:bodyPr/>
          <a:lstStyle/>
          <a:p>
            <a:fld id="{4B2E46F5-2B39-41C9-93F4-6582E9DFCF60}" type="slidenum">
              <a:rPr lang="es-ES" smtClean="0"/>
              <a:pPr/>
              <a:t>52</a:t>
            </a:fld>
            <a:endParaRPr lang="es-ES"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1 Título"/>
          <p:cNvSpPr>
            <a:spLocks noGrp="1"/>
          </p:cNvSpPr>
          <p:nvPr>
            <p:ph type="title"/>
          </p:nvPr>
        </p:nvSpPr>
        <p:spPr>
          <a:xfrm>
            <a:off x="0" y="0"/>
            <a:ext cx="9144000" cy="692696"/>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9.- </a:t>
            </a:r>
            <a:r>
              <a:rPr lang="es-ES" sz="2400" b="1" i="1" dirty="0" smtClean="0">
                <a:solidFill>
                  <a:srgbClr val="C00000"/>
                </a:solidFill>
              </a:rPr>
              <a:t>ENFERMEDADES INMUNOPREVENIBLES Y VACUNACIÓN.- HERPES ZOSTER</a:t>
            </a:r>
            <a:endParaRPr lang="es-ES" sz="2400" b="1" i="1" dirty="0">
              <a:solidFill>
                <a:srgbClr val="C00000"/>
              </a:solidFill>
            </a:endParaRPr>
          </a:p>
        </p:txBody>
      </p:sp>
      <p:graphicFrame>
        <p:nvGraphicFramePr>
          <p:cNvPr id="40" name="39 Tabla"/>
          <p:cNvGraphicFramePr>
            <a:graphicFrameLocks noGrp="1"/>
          </p:cNvGraphicFramePr>
          <p:nvPr/>
        </p:nvGraphicFramePr>
        <p:xfrm>
          <a:off x="683568" y="1052736"/>
          <a:ext cx="7920880" cy="2225040"/>
        </p:xfrm>
        <a:graphic>
          <a:graphicData uri="http://schemas.openxmlformats.org/drawingml/2006/table">
            <a:tbl>
              <a:tblPr firstRow="1" bandRow="1">
                <a:tableStyleId>{5C22544A-7EE6-4342-B048-85BDC9FD1C3A}</a:tableStyleId>
              </a:tblPr>
              <a:tblGrid>
                <a:gridCol w="4085507"/>
                <a:gridCol w="2035173"/>
                <a:gridCol w="1800200"/>
              </a:tblGrid>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EFICACIA DE LA VACUNA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gridSpan="2">
                  <a:txBody>
                    <a:bodyPr/>
                    <a:lstStyle/>
                    <a:p>
                      <a:pPr algn="ctr"/>
                      <a:r>
                        <a:rPr lang="es-ES" dirty="0" smtClean="0"/>
                        <a:t>EDAD</a:t>
                      </a:r>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hMerge="1">
                  <a:txBody>
                    <a:bodyPr/>
                    <a:lstStyle/>
                    <a:p>
                      <a:endParaRPr lang="es-ES" dirty="0"/>
                    </a:p>
                  </a:txBody>
                  <a:tcPr/>
                </a:tc>
              </a:tr>
              <a:tr h="37084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smtClean="0"/>
                    </a:p>
                  </a:txBody>
                  <a:tcPr/>
                </a:tc>
                <a:tc>
                  <a:txBody>
                    <a:bodyPr/>
                    <a:lstStyle/>
                    <a:p>
                      <a:pPr algn="ctr"/>
                      <a:r>
                        <a:rPr lang="es-ES" b="1" dirty="0" smtClean="0"/>
                        <a:t>60-69 años</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es-ES" b="1" dirty="0" smtClean="0"/>
                        <a:t>≥70 años</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r>
              <a:tr h="370840">
                <a:tc>
                  <a:txBody>
                    <a:bodyPr/>
                    <a:lstStyle/>
                    <a:p>
                      <a:r>
                        <a:rPr lang="es-ES" b="1" dirty="0" err="1" smtClean="0"/>
                        <a:t>CdE</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65,50%</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55,40%</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s-ES" b="1" dirty="0" smtClean="0"/>
                        <a:t>Incidencia NPH</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65,70%</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66,80%</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s-ES" b="1" dirty="0" smtClean="0"/>
                        <a:t>Casos de NPH entre los casos de HZ</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5%</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47%</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s-ES" b="1" dirty="0" smtClean="0"/>
                        <a:t>Reducción del Impacto sobre AVD</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s-ES" b="1" dirty="0" smtClean="0"/>
                        <a:t>≈66%</a:t>
                      </a: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s-E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44" name="43 Tabla"/>
          <p:cNvGraphicFramePr>
            <a:graphicFrameLocks noGrp="1"/>
          </p:cNvGraphicFramePr>
          <p:nvPr/>
        </p:nvGraphicFramePr>
        <p:xfrm>
          <a:off x="1547664" y="4005064"/>
          <a:ext cx="6336704" cy="2304255"/>
        </p:xfrm>
        <a:graphic>
          <a:graphicData uri="http://schemas.openxmlformats.org/drawingml/2006/table">
            <a:tbl>
              <a:tblPr firstRow="1" bandRow="1">
                <a:tableStyleId>{5C22544A-7EE6-4342-B048-85BDC9FD1C3A}</a:tableStyleId>
              </a:tblPr>
              <a:tblGrid>
                <a:gridCol w="3168352"/>
                <a:gridCol w="3168352"/>
              </a:tblGrid>
              <a:tr h="460851">
                <a:tc gridSpan="2">
                  <a:txBody>
                    <a:bodyPr/>
                    <a:lstStyle/>
                    <a:p>
                      <a:pPr algn="ctr"/>
                      <a:r>
                        <a:rPr lang="es-ES" dirty="0" smtClean="0"/>
                        <a:t>TRASMISIÓN-CONTAGIO</a:t>
                      </a:r>
                      <a:endParaRPr lang="es-E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dirty="0"/>
                    </a:p>
                  </a:txBody>
                  <a:tcPr/>
                </a:tc>
              </a:tr>
              <a:tr h="460851">
                <a:tc>
                  <a:txBody>
                    <a:bodyPr/>
                    <a:lstStyle/>
                    <a:p>
                      <a:pPr algn="ctr"/>
                      <a:r>
                        <a:rPr lang="es-ES" b="1" dirty="0" smtClean="0"/>
                        <a:t>VARICELA</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VARICELA</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0851">
                <a:tc>
                  <a:txBody>
                    <a:bodyPr/>
                    <a:lstStyle/>
                    <a:p>
                      <a:pPr algn="ctr"/>
                      <a:r>
                        <a:rPr lang="es-ES" b="1" dirty="0" smtClean="0"/>
                        <a:t>VARICELA</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HERPES ZOSTER</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0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b="1" dirty="0" smtClean="0"/>
                        <a:t>HERPES ZOSTER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VARICELA</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0851">
                <a:tc>
                  <a:txBody>
                    <a:bodyPr/>
                    <a:lstStyle/>
                    <a:p>
                      <a:pPr algn="ctr"/>
                      <a:r>
                        <a:rPr lang="es-ES" b="1" dirty="0" smtClean="0"/>
                        <a:t>HERPES ZOSTER</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b="1" dirty="0" smtClean="0"/>
                        <a:t>HERPES ZOSTER</a:t>
                      </a:r>
                      <a:endParaRPr lang="es-E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5" name="44 Flecha derecha"/>
          <p:cNvSpPr/>
          <p:nvPr/>
        </p:nvSpPr>
        <p:spPr>
          <a:xfrm>
            <a:off x="3995936" y="4509120"/>
            <a:ext cx="1512168"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 name="45 Flecha derecha"/>
          <p:cNvSpPr/>
          <p:nvPr/>
        </p:nvSpPr>
        <p:spPr>
          <a:xfrm>
            <a:off x="3995936" y="5517232"/>
            <a:ext cx="144016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46 Multiplicar"/>
          <p:cNvSpPr/>
          <p:nvPr/>
        </p:nvSpPr>
        <p:spPr>
          <a:xfrm>
            <a:off x="4283968" y="4725144"/>
            <a:ext cx="864096" cy="864096"/>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47 Multiplicar"/>
          <p:cNvSpPr/>
          <p:nvPr/>
        </p:nvSpPr>
        <p:spPr>
          <a:xfrm>
            <a:off x="4283968" y="5661248"/>
            <a:ext cx="936104" cy="836712"/>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 name="48 Flecha derecha"/>
          <p:cNvSpPr/>
          <p:nvPr/>
        </p:nvSpPr>
        <p:spPr>
          <a:xfrm>
            <a:off x="3995936" y="5013176"/>
            <a:ext cx="1440160" cy="2880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49 Flecha derecha"/>
          <p:cNvSpPr/>
          <p:nvPr/>
        </p:nvSpPr>
        <p:spPr>
          <a:xfrm>
            <a:off x="3995936" y="5949280"/>
            <a:ext cx="1440160" cy="2880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1" name="Rectangle 467"/>
          <p:cNvSpPr>
            <a:spLocks noChangeArrowheads="1"/>
          </p:cNvSpPr>
          <p:nvPr/>
        </p:nvSpPr>
        <p:spPr bwMode="auto">
          <a:xfrm>
            <a:off x="1691680" y="6381329"/>
            <a:ext cx="612068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l"/>
            <a:r>
              <a:rPr lang="es-ES" sz="1000" b="1" i="1" dirty="0" smtClean="0">
                <a:solidFill>
                  <a:srgbClr val="58595B"/>
                </a:solidFill>
                <a:latin typeface="Calibri" pitchFamily="34" charset="0"/>
              </a:rPr>
              <a:t>Johnson RW et al, 2004. Thomas SL et al, 2002. </a:t>
            </a:r>
            <a:r>
              <a:rPr lang="es-ES" sz="1000" b="1" i="1" dirty="0" err="1" smtClean="0">
                <a:solidFill>
                  <a:srgbClr val="58595B"/>
                </a:solidFill>
                <a:latin typeface="Calibri" pitchFamily="34" charset="0"/>
              </a:rPr>
              <a:t>Quiriono</a:t>
            </a:r>
            <a:r>
              <a:rPr lang="es-ES" sz="1000" b="1" i="1" dirty="0" smtClean="0">
                <a:solidFill>
                  <a:srgbClr val="58595B"/>
                </a:solidFill>
                <a:latin typeface="Calibri" pitchFamily="34" charset="0"/>
              </a:rPr>
              <a:t> Araujo L et al, 2007. </a:t>
            </a:r>
            <a:r>
              <a:rPr lang="es-ES" sz="1000" b="1" i="1" dirty="0" err="1" smtClean="0">
                <a:solidFill>
                  <a:srgbClr val="58595B"/>
                </a:solidFill>
                <a:latin typeface="Calibri" pitchFamily="34" charset="0"/>
              </a:rPr>
              <a:t>Wareham</a:t>
            </a:r>
            <a:r>
              <a:rPr lang="es-ES" sz="1000" b="1" i="1" dirty="0" smtClean="0">
                <a:solidFill>
                  <a:srgbClr val="58595B"/>
                </a:solidFill>
                <a:latin typeface="Calibri" pitchFamily="34" charset="0"/>
              </a:rPr>
              <a:t> DW et al, 2007.</a:t>
            </a:r>
          </a:p>
        </p:txBody>
      </p:sp>
      <p:sp>
        <p:nvSpPr>
          <p:cNvPr id="12" name="11 Marcador de número de diapositiva"/>
          <p:cNvSpPr>
            <a:spLocks noGrp="1"/>
          </p:cNvSpPr>
          <p:nvPr>
            <p:ph type="sldNum" sz="quarter" idx="12"/>
          </p:nvPr>
        </p:nvSpPr>
        <p:spPr/>
        <p:txBody>
          <a:bodyPr/>
          <a:lstStyle/>
          <a:p>
            <a:fld id="{4B2E46F5-2B39-41C9-93F4-6582E9DFCF60}" type="slidenum">
              <a:rPr lang="es-ES" smtClean="0"/>
              <a:pPr/>
              <a:t>53</a:t>
            </a:fld>
            <a:endParaRPr lang="es-ES"/>
          </a:p>
        </p:txBody>
      </p:sp>
    </p:spTree>
    <p:extLst>
      <p:ext uri="{BB962C8B-B14F-4D97-AF65-F5344CB8AC3E}">
        <p14:creationId xmlns="" xmlns:p14="http://schemas.microsoft.com/office/powerpoint/2010/main" val="15599048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92696"/>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10.- </a:t>
            </a:r>
            <a:r>
              <a:rPr lang="es-ES" sz="2400" b="1" i="1" dirty="0" smtClean="0">
                <a:solidFill>
                  <a:srgbClr val="C00000"/>
                </a:solidFill>
              </a:rPr>
              <a:t>USO ADECUADO DE MEDICAMENTOS: ADHERENCIA, INTERACCIONES, RAM, ERRORES, AUTOMEDICACIÓN, HERBORISTERÍA</a:t>
            </a:r>
            <a:endParaRPr lang="es-ES" sz="2400" dirty="0">
              <a:solidFill>
                <a:schemeClr val="tx2">
                  <a:lumMod val="75000"/>
                </a:schemeClr>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54</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36712"/>
            <a:ext cx="9144000" cy="6087820"/>
          </a:xfrm>
          <a:prstGeom prst="rect">
            <a:avLst/>
          </a:prstGeom>
        </p:spPr>
        <p:txBody>
          <a:bodyPr wrap="square">
            <a:spAutoFit/>
          </a:bodyPr>
          <a:lstStyle/>
          <a:p>
            <a:pPr lvl="0">
              <a:lnSpc>
                <a:spcPct val="135000"/>
              </a:lnSpc>
              <a:buClr>
                <a:srgbClr val="C00000"/>
              </a:buClr>
              <a:buFont typeface="Arial" pitchFamily="34" charset="0"/>
              <a:buChar char="•"/>
            </a:pPr>
            <a:r>
              <a:rPr lang="es-ES" sz="1600" dirty="0" smtClean="0"/>
              <a:t>  Personas mayores: enfermedades crónicas (80%), </a:t>
            </a:r>
            <a:r>
              <a:rPr lang="es-ES" sz="1600" dirty="0" err="1" smtClean="0"/>
              <a:t>comorbilidad</a:t>
            </a:r>
            <a:r>
              <a:rPr lang="es-ES" sz="1600" dirty="0" smtClean="0"/>
              <a:t> (40%) y </a:t>
            </a:r>
            <a:r>
              <a:rPr lang="es-ES" sz="1600" dirty="0" err="1" smtClean="0"/>
              <a:t>polimedicación</a:t>
            </a:r>
            <a:r>
              <a:rPr lang="es-ES" sz="1600" dirty="0" smtClean="0"/>
              <a:t>.</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Consumo de medicamentos aumenta con la edad </a:t>
            </a:r>
            <a:r>
              <a:rPr lang="es-ES" sz="1600" dirty="0" smtClean="0"/>
              <a:t>y en la mujer. Mayores de 75 años: 93,4% toma algún medicamento (95,3% mujer/90,8% varón), en mayores de 65 años: 85% (91,8%/88,9%).</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Consumo medicamentos: 2-4 en domicilio y 6-8 en institucionalizados</a:t>
            </a:r>
            <a:r>
              <a:rPr lang="es-ES" sz="1600" dirty="0" smtClean="0"/>
              <a:t>.</a:t>
            </a:r>
          </a:p>
          <a:p>
            <a:pPr lvl="0">
              <a:lnSpc>
                <a:spcPct val="135000"/>
              </a:lnSpc>
              <a:buClr>
                <a:srgbClr val="C00000"/>
              </a:buClr>
              <a:buFont typeface="Arial" pitchFamily="34" charset="0"/>
              <a:buChar char="•"/>
            </a:pPr>
            <a:r>
              <a:rPr lang="es-ES" sz="1600" dirty="0" smtClean="0"/>
              <a:t>  El </a:t>
            </a:r>
            <a:r>
              <a:rPr lang="es-ES" sz="1600" b="1" dirty="0" smtClean="0">
                <a:solidFill>
                  <a:schemeClr val="tx2">
                    <a:lumMod val="75000"/>
                  </a:schemeClr>
                </a:solidFill>
              </a:rPr>
              <a:t>35-50% no realiza correctamente el tratamiento </a:t>
            </a:r>
            <a:r>
              <a:rPr lang="es-ES" sz="1600" dirty="0" smtClean="0"/>
              <a:t>(</a:t>
            </a:r>
            <a:r>
              <a:rPr lang="es-ES" sz="1600" b="1" dirty="0" smtClean="0">
                <a:solidFill>
                  <a:schemeClr val="tx2">
                    <a:lumMod val="75000"/>
                  </a:schemeClr>
                </a:solidFill>
              </a:rPr>
              <a:t>40% falta adherencia-cumplimentación </a:t>
            </a:r>
            <a:r>
              <a:rPr lang="es-ES" sz="1600" dirty="0" smtClean="0"/>
              <a:t>y </a:t>
            </a:r>
            <a:r>
              <a:rPr lang="es-ES" sz="1600" b="1" dirty="0" smtClean="0">
                <a:solidFill>
                  <a:schemeClr val="tx2">
                    <a:lumMod val="75000"/>
                  </a:schemeClr>
                </a:solidFill>
              </a:rPr>
              <a:t>80-90% modifica las tomas o dosis</a:t>
            </a:r>
            <a:r>
              <a:rPr lang="es-ES" sz="1600" dirty="0" smtClean="0"/>
              <a:t> prescritas (1/2 o ¾).</a:t>
            </a:r>
          </a:p>
          <a:p>
            <a:pPr lvl="0">
              <a:lnSpc>
                <a:spcPct val="135000"/>
              </a:lnSpc>
              <a:buClr>
                <a:srgbClr val="C00000"/>
              </a:buClr>
              <a:buFont typeface="Arial" pitchFamily="34" charset="0"/>
              <a:buChar char="•"/>
            </a:pPr>
            <a:r>
              <a:rPr lang="es-ES" sz="1600" dirty="0" smtClean="0"/>
              <a:t> Causas de falta de adherencia-cumplimentación: </a:t>
            </a:r>
            <a:r>
              <a:rPr lang="es-ES" sz="1600" dirty="0" err="1" smtClean="0"/>
              <a:t>polimedicación</a:t>
            </a:r>
            <a:r>
              <a:rPr lang="es-ES" sz="1600" dirty="0" smtClean="0"/>
              <a:t>, nº de médicos prescriptores, complejidad posológica, déficit cognitivo y depresión.</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Cumplimentación está relacionada con el nº de medicamentos: 75% si toma 1 y 10% si toma 9</a:t>
            </a:r>
            <a:r>
              <a:rPr lang="es-ES" sz="1600" dirty="0" smtClean="0"/>
              <a:t>.</a:t>
            </a:r>
          </a:p>
          <a:p>
            <a:pPr lvl="0">
              <a:lnSpc>
                <a:spcPct val="135000"/>
              </a:lnSpc>
              <a:buClr>
                <a:srgbClr val="C00000"/>
              </a:buClr>
              <a:buFont typeface="Arial" pitchFamily="34" charset="0"/>
              <a:buChar char="•"/>
            </a:pPr>
            <a:r>
              <a:rPr lang="es-ES" sz="1600" dirty="0" smtClean="0"/>
              <a:t> Falta de adherencia = mal control de enfermedad, 1/3 de hospitalizaciones y en algún caso muerte. </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Automedicación: 55-60% de la población</a:t>
            </a:r>
            <a:r>
              <a:rPr lang="es-ES" sz="1600" dirty="0" smtClean="0"/>
              <a:t> se </a:t>
            </a:r>
            <a:r>
              <a:rPr lang="es-ES" sz="1600" dirty="0" err="1" smtClean="0"/>
              <a:t>automedica</a:t>
            </a:r>
            <a:r>
              <a:rPr lang="es-ES" sz="1600" dirty="0" smtClean="0"/>
              <a:t> para el dolor, infecciones y estreñimiento.</a:t>
            </a:r>
          </a:p>
          <a:p>
            <a:pPr lvl="0">
              <a:lnSpc>
                <a:spcPct val="135000"/>
              </a:lnSpc>
              <a:buClr>
                <a:srgbClr val="C00000"/>
              </a:buClr>
              <a:buFont typeface="Arial" pitchFamily="34" charset="0"/>
              <a:buChar char="•"/>
            </a:pPr>
            <a:r>
              <a:rPr lang="es-ES" sz="1600" dirty="0" smtClean="0"/>
              <a:t> Cuidado con las especialidades publicitarias y de herbolario. Precisan control de alergias, interacciones, etc.</a:t>
            </a:r>
          </a:p>
          <a:p>
            <a:pPr lvl="0">
              <a:lnSpc>
                <a:spcPct val="135000"/>
              </a:lnSpc>
              <a:buClr>
                <a:srgbClr val="C00000"/>
              </a:buClr>
              <a:buFont typeface="Arial" pitchFamily="34" charset="0"/>
              <a:buChar char="•"/>
            </a:pPr>
            <a:r>
              <a:rPr lang="es-ES" sz="1600" dirty="0" smtClean="0"/>
              <a:t> No se identifican como medicamentos: aerosoles, inhaladores, gotas, jarabes…dando interacciones y RAM.</a:t>
            </a:r>
          </a:p>
          <a:p>
            <a:pPr lvl="0">
              <a:lnSpc>
                <a:spcPct val="135000"/>
              </a:lnSpc>
              <a:buClr>
                <a:srgbClr val="C00000"/>
              </a:buClr>
              <a:buFont typeface="Arial" pitchFamily="34" charset="0"/>
              <a:buChar char="•"/>
            </a:pPr>
            <a:r>
              <a:rPr lang="es-ES" sz="1600" dirty="0" smtClean="0"/>
              <a:t> Uso inadecuado de medicamentos entraña riesgos en los mayores  a veces irreversibles y nefastos.</a:t>
            </a:r>
          </a:p>
          <a:p>
            <a:pPr lvl="0">
              <a:lnSpc>
                <a:spcPct val="135000"/>
              </a:lnSpc>
              <a:buClr>
                <a:srgbClr val="C00000"/>
              </a:buClr>
              <a:buFont typeface="Arial" pitchFamily="34" charset="0"/>
              <a:buChar char="•"/>
            </a:pPr>
            <a:r>
              <a:rPr lang="es-ES" sz="1600" dirty="0" smtClean="0"/>
              <a:t> Prescripción potencialmente inadecuada (criterios </a:t>
            </a:r>
            <a:r>
              <a:rPr lang="es-ES" sz="1600" dirty="0" err="1" smtClean="0"/>
              <a:t>Beers</a:t>
            </a:r>
            <a:r>
              <a:rPr lang="es-ES" sz="1600" dirty="0" smtClean="0"/>
              <a:t> 2003, o STOPP(medicamentos a retirar)/ START (medicamentos que faltan) y  fármacos de utilidad terapéutica baja (UTB), en los mayores es alta:</a:t>
            </a:r>
          </a:p>
          <a:p>
            <a:pPr marL="800100" lvl="1" indent="-342900">
              <a:buClr>
                <a:srgbClr val="C00000"/>
              </a:buClr>
              <a:buFont typeface="+mj-lt"/>
              <a:buAutoNum type="alphaLcParenR"/>
            </a:pPr>
            <a:r>
              <a:rPr lang="es-ES" sz="1400" b="1" dirty="0" err="1" smtClean="0">
                <a:solidFill>
                  <a:schemeClr val="tx2">
                    <a:lumMod val="75000"/>
                  </a:schemeClr>
                </a:solidFill>
              </a:rPr>
              <a:t>Beers</a:t>
            </a:r>
            <a:r>
              <a:rPr lang="es-ES" sz="1400" b="1" dirty="0" smtClean="0">
                <a:solidFill>
                  <a:schemeClr val="tx2">
                    <a:lumMod val="75000"/>
                  </a:schemeClr>
                </a:solidFill>
              </a:rPr>
              <a:t>: 26%, STOP: 54% y START: 48%</a:t>
            </a:r>
            <a:r>
              <a:rPr lang="es-ES" sz="1400" dirty="0" smtClean="0"/>
              <a:t> (Montero </a:t>
            </a:r>
            <a:r>
              <a:rPr lang="es-ES" sz="1400" dirty="0" err="1" smtClean="0"/>
              <a:t>Errasquin</a:t>
            </a:r>
            <a:r>
              <a:rPr lang="es-ES" sz="1400" dirty="0" smtClean="0"/>
              <a:t> 2011)</a:t>
            </a:r>
          </a:p>
          <a:p>
            <a:pPr marL="800100" lvl="1" indent="-342900">
              <a:buClr>
                <a:srgbClr val="C00000"/>
              </a:buClr>
              <a:buFont typeface="+mj-lt"/>
              <a:buAutoNum type="alphaLcParenR"/>
            </a:pPr>
            <a:r>
              <a:rPr lang="es-ES" sz="1400" b="1" dirty="0" smtClean="0">
                <a:solidFill>
                  <a:schemeClr val="tx2">
                    <a:lumMod val="75000"/>
                  </a:schemeClr>
                </a:solidFill>
              </a:rPr>
              <a:t>52,3% de los mayores toma algún medicamento inadecuado</a:t>
            </a:r>
          </a:p>
          <a:p>
            <a:pPr marL="800100" lvl="1" indent="-342900">
              <a:buClr>
                <a:srgbClr val="C00000"/>
              </a:buClr>
              <a:buFont typeface="+mj-lt"/>
              <a:buAutoNum type="alphaLcParenR"/>
            </a:pPr>
            <a:r>
              <a:rPr lang="es-ES" sz="1400" b="1" dirty="0" smtClean="0">
                <a:solidFill>
                  <a:schemeClr val="tx2">
                    <a:lumMod val="75000"/>
                  </a:schemeClr>
                </a:solidFill>
              </a:rPr>
              <a:t>Inadecuados +UTB: 97% en residencias </a:t>
            </a:r>
            <a:r>
              <a:rPr lang="es-ES" sz="1400" dirty="0" smtClean="0"/>
              <a:t>y </a:t>
            </a:r>
            <a:r>
              <a:rPr lang="es-ES" sz="1400" b="1" dirty="0" smtClean="0">
                <a:solidFill>
                  <a:schemeClr val="tx2">
                    <a:lumMod val="75000"/>
                  </a:schemeClr>
                </a:solidFill>
              </a:rPr>
              <a:t>51% en domicilio </a:t>
            </a:r>
            <a:r>
              <a:rPr lang="es-ES" sz="1400" dirty="0" smtClean="0"/>
              <a:t>(Blasco Patiño 2005</a:t>
            </a:r>
            <a:r>
              <a:rPr lang="es-ES" sz="1600" dirty="0" smtClean="0"/>
              <a:t>)</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2068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10.- </a:t>
            </a:r>
            <a:r>
              <a:rPr lang="es-ES" sz="2400" b="1" i="1" dirty="0" smtClean="0">
                <a:solidFill>
                  <a:srgbClr val="C00000"/>
                </a:solidFill>
              </a:rPr>
              <a:t>USO ADECUADO DE MEDICAMENTOS: ADHERENCIA, INTERACCIONES, RAM, ERRORES, AUTOMEDICACIÓN, HERBORISTERÍA</a:t>
            </a:r>
            <a:endParaRPr lang="es-ES" sz="2400" dirty="0">
              <a:solidFill>
                <a:schemeClr val="tx2">
                  <a:lumMod val="75000"/>
                </a:schemeClr>
              </a:solidFill>
            </a:endParaRPr>
          </a:p>
        </p:txBody>
      </p:sp>
      <p:sp>
        <p:nvSpPr>
          <p:cNvPr id="3" name="2 Marcador de contenido"/>
          <p:cNvSpPr>
            <a:spLocks noGrp="1"/>
          </p:cNvSpPr>
          <p:nvPr>
            <p:ph idx="1"/>
          </p:nvPr>
        </p:nvSpPr>
        <p:spPr>
          <a:xfrm>
            <a:off x="179512" y="1700808"/>
            <a:ext cx="8964488" cy="5157192"/>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55</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764704"/>
            <a:ext cx="9144000" cy="6223242"/>
          </a:xfrm>
          <a:prstGeom prst="rect">
            <a:avLst/>
          </a:prstGeom>
        </p:spPr>
        <p:txBody>
          <a:bodyPr wrap="square">
            <a:spAutoFit/>
          </a:bodyPr>
          <a:lstStyle/>
          <a:p>
            <a:pPr lvl="0">
              <a:lnSpc>
                <a:spcPct val="135000"/>
              </a:lnSpc>
              <a:buClr>
                <a:srgbClr val="C00000"/>
              </a:buClr>
              <a:buFont typeface="Arial" pitchFamily="34" charset="0"/>
              <a:buChar char="•"/>
            </a:pPr>
            <a:r>
              <a:rPr lang="es-ES" sz="1600" dirty="0" smtClean="0"/>
              <a:t> Polifarmacia o </a:t>
            </a:r>
            <a:r>
              <a:rPr lang="es-ES" sz="1600" dirty="0" err="1" smtClean="0"/>
              <a:t>Polimedicación</a:t>
            </a:r>
            <a:r>
              <a:rPr lang="es-ES" sz="1600" dirty="0" smtClean="0"/>
              <a:t>: ≥2 principios activos de forma habitual (durante  &gt;240 días/año). En general nos referiremos a la </a:t>
            </a:r>
            <a:r>
              <a:rPr lang="es-ES" sz="1600" b="1" dirty="0" smtClean="0"/>
              <a:t>polifarmacia mayor</a:t>
            </a:r>
            <a:r>
              <a:rPr lang="es-ES" sz="1600" b="1" dirty="0" smtClean="0">
                <a:solidFill>
                  <a:schemeClr val="tx2">
                    <a:lumMod val="75000"/>
                  </a:schemeClr>
                </a:solidFill>
              </a:rPr>
              <a:t>: ≥5 principios activos</a:t>
            </a:r>
            <a:r>
              <a:rPr lang="es-ES" sz="1600" dirty="0" smtClean="0"/>
              <a:t>, en dicho período.</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Interacciones</a:t>
            </a:r>
            <a:r>
              <a:rPr lang="es-ES" sz="1600" dirty="0" smtClean="0"/>
              <a:t> son frecuentes en mayores y </a:t>
            </a:r>
            <a:r>
              <a:rPr lang="es-ES" sz="1600" b="1" dirty="0" smtClean="0">
                <a:solidFill>
                  <a:schemeClr val="tx2">
                    <a:lumMod val="75000"/>
                  </a:schemeClr>
                </a:solidFill>
              </a:rPr>
              <a:t>responsables del 4,8% de hospitalizaciones </a:t>
            </a:r>
            <a:r>
              <a:rPr lang="es-ES" sz="1600" dirty="0" smtClean="0"/>
              <a:t>(</a:t>
            </a:r>
            <a:r>
              <a:rPr lang="es-ES" sz="1600" b="1" dirty="0" smtClean="0">
                <a:solidFill>
                  <a:schemeClr val="tx2">
                    <a:lumMod val="75000"/>
                  </a:schemeClr>
                </a:solidFill>
              </a:rPr>
              <a:t>diuréticos 42%).</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RAM dependen del nº de medicamentos </a:t>
            </a:r>
            <a:r>
              <a:rPr lang="es-ES" sz="1600" dirty="0" smtClean="0"/>
              <a:t>prescritos: </a:t>
            </a:r>
            <a:r>
              <a:rPr lang="es-ES" sz="1600" b="1" dirty="0" smtClean="0">
                <a:solidFill>
                  <a:schemeClr val="tx2">
                    <a:lumMod val="75000"/>
                  </a:schemeClr>
                </a:solidFill>
              </a:rPr>
              <a:t>10% si toma 1 y 90% si toman 10 o más</a:t>
            </a:r>
            <a:r>
              <a:rPr lang="es-ES" sz="1600" dirty="0" smtClean="0"/>
              <a:t>.</a:t>
            </a:r>
          </a:p>
          <a:p>
            <a:pPr lvl="0">
              <a:lnSpc>
                <a:spcPct val="135000"/>
              </a:lnSpc>
              <a:buClr>
                <a:srgbClr val="C00000"/>
              </a:buClr>
              <a:buFont typeface="Arial" pitchFamily="34" charset="0"/>
              <a:buChar char="•"/>
            </a:pPr>
            <a:r>
              <a:rPr lang="es-ES" sz="1600" dirty="0" smtClean="0"/>
              <a:t> Los medicamentos más implicados en RAM: esfera cardiovascular 33%,  psicofármacos 28%, </a:t>
            </a:r>
            <a:r>
              <a:rPr lang="es-ES" sz="1600" dirty="0" err="1" smtClean="0"/>
              <a:t>AINEs</a:t>
            </a:r>
            <a:r>
              <a:rPr lang="es-ES" sz="1600" dirty="0" smtClean="0"/>
              <a:t>.</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RAM responsables del 7,2-16,8% de hospitalizaciones y 2,6% muertes</a:t>
            </a:r>
            <a:r>
              <a:rPr lang="es-ES" sz="1600" dirty="0" smtClean="0"/>
              <a:t>. El </a:t>
            </a:r>
            <a:r>
              <a:rPr lang="es-ES" sz="1600" b="1" dirty="0" smtClean="0">
                <a:solidFill>
                  <a:schemeClr val="tx2">
                    <a:lumMod val="75000"/>
                  </a:schemeClr>
                </a:solidFill>
              </a:rPr>
              <a:t>50% de RAM</a:t>
            </a:r>
            <a:r>
              <a:rPr lang="es-ES" sz="1600" dirty="0" smtClean="0"/>
              <a:t> son </a:t>
            </a:r>
            <a:r>
              <a:rPr lang="es-ES" sz="1600" b="1" dirty="0" smtClean="0">
                <a:solidFill>
                  <a:schemeClr val="tx2">
                    <a:lumMod val="75000"/>
                  </a:schemeClr>
                </a:solidFill>
              </a:rPr>
              <a:t>prevenibles</a:t>
            </a:r>
            <a:r>
              <a:rPr lang="es-ES" sz="1600" dirty="0" smtClean="0"/>
              <a:t> </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Errores en la toma de medicamentos </a:t>
            </a:r>
            <a:r>
              <a:rPr lang="es-ES" sz="1600" dirty="0" smtClean="0"/>
              <a:t>en mayores: </a:t>
            </a:r>
            <a:r>
              <a:rPr lang="es-ES" sz="1600" b="1" dirty="0" smtClean="0">
                <a:solidFill>
                  <a:schemeClr val="tx2">
                    <a:lumMod val="75000"/>
                  </a:schemeClr>
                </a:solidFill>
              </a:rPr>
              <a:t>20% de errores médicos </a:t>
            </a:r>
            <a:r>
              <a:rPr lang="es-ES" sz="1600" dirty="0" smtClean="0"/>
              <a:t>(</a:t>
            </a:r>
            <a:r>
              <a:rPr lang="es-ES" sz="1600" i="1" dirty="0" err="1" smtClean="0"/>
              <a:t>Best</a:t>
            </a:r>
            <a:r>
              <a:rPr lang="es-ES" sz="1600" dirty="0" smtClean="0"/>
              <a:t> </a:t>
            </a:r>
            <a:r>
              <a:rPr lang="es-ES" sz="1600" dirty="0" err="1" smtClean="0"/>
              <a:t>Practice</a:t>
            </a:r>
            <a:r>
              <a:rPr lang="es-ES" sz="1600" dirty="0" smtClean="0"/>
              <a:t> 2009) y </a:t>
            </a:r>
            <a:r>
              <a:rPr lang="es-ES" sz="1600" b="1" dirty="0" smtClean="0">
                <a:solidFill>
                  <a:schemeClr val="tx2">
                    <a:lumMod val="75000"/>
                  </a:schemeClr>
                </a:solidFill>
              </a:rPr>
              <a:t>5% de hospitalizaciones </a:t>
            </a:r>
            <a:r>
              <a:rPr lang="es-ES" sz="1600" dirty="0" smtClean="0"/>
              <a:t>(Martín MT. 2002). </a:t>
            </a:r>
          </a:p>
          <a:p>
            <a:pPr lvl="0">
              <a:lnSpc>
                <a:spcPct val="135000"/>
              </a:lnSpc>
              <a:buClr>
                <a:srgbClr val="C00000"/>
              </a:buClr>
              <a:buFont typeface="Arial" pitchFamily="34" charset="0"/>
              <a:buChar char="•"/>
            </a:pPr>
            <a:r>
              <a:rPr lang="es-ES" sz="1600" dirty="0" smtClean="0"/>
              <a:t> </a:t>
            </a:r>
            <a:r>
              <a:rPr lang="es-ES" sz="1600" b="1" dirty="0" smtClean="0">
                <a:solidFill>
                  <a:schemeClr val="tx2">
                    <a:lumMod val="75000"/>
                  </a:schemeClr>
                </a:solidFill>
              </a:rPr>
              <a:t>8,5% de medicamentos no están indicados</a:t>
            </a:r>
            <a:r>
              <a:rPr lang="es-ES" sz="1600" dirty="0" smtClean="0"/>
              <a:t>. El 90% seguiría sin ellos un año después, sin consecuencias.</a:t>
            </a:r>
          </a:p>
          <a:p>
            <a:pPr lvl="0">
              <a:lnSpc>
                <a:spcPct val="120000"/>
              </a:lnSpc>
              <a:buClr>
                <a:srgbClr val="C00000"/>
              </a:buClr>
              <a:buFont typeface="Arial" pitchFamily="34" charset="0"/>
              <a:buChar char="•"/>
            </a:pPr>
            <a:r>
              <a:rPr lang="es-ES" sz="1600" dirty="0" smtClean="0"/>
              <a:t> </a:t>
            </a:r>
            <a:r>
              <a:rPr lang="es-ES" sz="1600" b="1" dirty="0" smtClean="0">
                <a:solidFill>
                  <a:schemeClr val="tx2">
                    <a:lumMod val="75000"/>
                  </a:schemeClr>
                </a:solidFill>
              </a:rPr>
              <a:t>Principios generales para la prescripción </a:t>
            </a:r>
            <a:r>
              <a:rPr lang="es-ES" sz="1600" dirty="0" smtClean="0"/>
              <a:t>de medicamentos en los mayores:</a:t>
            </a:r>
          </a:p>
          <a:p>
            <a:pPr marL="228600" lvl="0" indent="-228600">
              <a:lnSpc>
                <a:spcPct val="120000"/>
              </a:lnSpc>
              <a:buFont typeface="+mj-lt"/>
              <a:buAutoNum type="arabicParenR"/>
            </a:pPr>
            <a:r>
              <a:rPr lang="es-ES" sz="1400" b="1" dirty="0" smtClean="0">
                <a:solidFill>
                  <a:schemeClr val="tx2">
                    <a:lumMod val="75000"/>
                  </a:schemeClr>
                </a:solidFill>
              </a:rPr>
              <a:t>Reflexionar  sobre la necesidad </a:t>
            </a:r>
            <a:r>
              <a:rPr lang="es-ES" sz="1400" dirty="0" smtClean="0"/>
              <a:t>de un nuevo fármaco.</a:t>
            </a:r>
          </a:p>
          <a:p>
            <a:pPr marL="228600" lvl="0" indent="-228600">
              <a:lnSpc>
                <a:spcPct val="120000"/>
              </a:lnSpc>
              <a:buFont typeface="+mj-lt"/>
              <a:buAutoNum type="arabicParenR"/>
            </a:pPr>
            <a:r>
              <a:rPr lang="es-ES" sz="1400" b="1" dirty="0" smtClean="0">
                <a:solidFill>
                  <a:schemeClr val="tx2">
                    <a:lumMod val="75000"/>
                  </a:schemeClr>
                </a:solidFill>
              </a:rPr>
              <a:t>Revisar con periodicidad </a:t>
            </a:r>
            <a:r>
              <a:rPr lang="es-ES" sz="1400" dirty="0" smtClean="0"/>
              <a:t>la medicación y </a:t>
            </a:r>
            <a:r>
              <a:rPr lang="es-ES" sz="1400" b="1" dirty="0" smtClean="0">
                <a:solidFill>
                  <a:schemeClr val="tx2">
                    <a:lumMod val="75000"/>
                  </a:schemeClr>
                </a:solidFill>
              </a:rPr>
              <a:t>retirar la que no sea precisa</a:t>
            </a:r>
            <a:r>
              <a:rPr lang="es-ES" sz="1400" dirty="0" smtClean="0"/>
              <a:t>.</a:t>
            </a:r>
          </a:p>
          <a:p>
            <a:pPr marL="228600" lvl="0" indent="-228600">
              <a:lnSpc>
                <a:spcPct val="120000"/>
              </a:lnSpc>
              <a:buFont typeface="+mj-lt"/>
              <a:buAutoNum type="arabicParenR"/>
            </a:pPr>
            <a:r>
              <a:rPr lang="es-ES" sz="1400" dirty="0" smtClean="0"/>
              <a:t>Seleccionar el </a:t>
            </a:r>
            <a:r>
              <a:rPr lang="es-ES" sz="1400" b="1" dirty="0" smtClean="0">
                <a:solidFill>
                  <a:schemeClr val="tx2">
                    <a:lumMod val="75000"/>
                  </a:schemeClr>
                </a:solidFill>
              </a:rPr>
              <a:t>medicamento adecuado, a dosis adecuadas, reajustándola </a:t>
            </a:r>
            <a:r>
              <a:rPr lang="es-ES" sz="1400" dirty="0" smtClean="0"/>
              <a:t>si es preciso de menos a más.</a:t>
            </a:r>
          </a:p>
          <a:p>
            <a:pPr marL="228600" lvl="0" indent="-228600">
              <a:lnSpc>
                <a:spcPct val="120000"/>
              </a:lnSpc>
              <a:buFont typeface="+mj-lt"/>
              <a:buAutoNum type="arabicParenR"/>
            </a:pPr>
            <a:r>
              <a:rPr lang="es-ES" sz="1400" b="1" dirty="0" smtClean="0">
                <a:solidFill>
                  <a:schemeClr val="tx2">
                    <a:lumMod val="75000"/>
                  </a:schemeClr>
                </a:solidFill>
              </a:rPr>
              <a:t>Evitar medicamentos de estrecho margen terapéutico/tóxico </a:t>
            </a:r>
            <a:r>
              <a:rPr lang="es-ES" sz="1400" dirty="0" smtClean="0"/>
              <a:t>(</a:t>
            </a:r>
            <a:r>
              <a:rPr lang="es-ES" sz="1400" dirty="0" err="1" smtClean="0"/>
              <a:t>digoxina</a:t>
            </a:r>
            <a:r>
              <a:rPr lang="es-ES" sz="1400" dirty="0" smtClean="0"/>
              <a:t>, benzodiacepinas de vida larga).</a:t>
            </a:r>
          </a:p>
          <a:p>
            <a:pPr marL="228600" lvl="0" indent="-228600">
              <a:lnSpc>
                <a:spcPct val="120000"/>
              </a:lnSpc>
              <a:buFont typeface="+mj-lt"/>
              <a:buAutoNum type="arabicParenR"/>
            </a:pPr>
            <a:r>
              <a:rPr lang="es-ES" sz="1400" dirty="0" smtClean="0"/>
              <a:t>Usar </a:t>
            </a:r>
            <a:r>
              <a:rPr lang="es-ES" sz="1400" b="1" dirty="0" smtClean="0">
                <a:solidFill>
                  <a:schemeClr val="tx2">
                    <a:lumMod val="75000"/>
                  </a:schemeClr>
                </a:solidFill>
              </a:rPr>
              <a:t>medicamentos de posología cómoda </a:t>
            </a:r>
            <a:r>
              <a:rPr lang="es-ES" sz="1400" dirty="0" smtClean="0"/>
              <a:t>(toma única, diaria, fácil recuerdo,  fácil administración y envase manejable.</a:t>
            </a:r>
          </a:p>
          <a:p>
            <a:pPr marL="228600" lvl="0" indent="-228600">
              <a:lnSpc>
                <a:spcPct val="120000"/>
              </a:lnSpc>
              <a:buFont typeface="+mj-lt"/>
              <a:buAutoNum type="arabicParenR"/>
            </a:pPr>
            <a:r>
              <a:rPr lang="es-ES" sz="1400" b="1" dirty="0" smtClean="0">
                <a:solidFill>
                  <a:schemeClr val="tx2">
                    <a:lumMod val="75000"/>
                  </a:schemeClr>
                </a:solidFill>
              </a:rPr>
              <a:t>Valorar la capacidad autónoma para su manejo, administración y cumplimiento-adherencia</a:t>
            </a:r>
            <a:r>
              <a:rPr lang="es-ES" sz="1400" dirty="0" smtClean="0"/>
              <a:t>.</a:t>
            </a:r>
          </a:p>
          <a:p>
            <a:pPr marL="228600" lvl="0" indent="-228600">
              <a:lnSpc>
                <a:spcPct val="120000"/>
              </a:lnSpc>
              <a:buFont typeface="+mj-lt"/>
              <a:buAutoNum type="arabicParenR"/>
            </a:pPr>
            <a:r>
              <a:rPr lang="es-ES" sz="1400" b="1" dirty="0" smtClean="0">
                <a:solidFill>
                  <a:schemeClr val="tx2">
                    <a:lumMod val="75000"/>
                  </a:schemeClr>
                </a:solidFill>
              </a:rPr>
              <a:t>Valorar las interacciones, efectos adversos y evitar el efecto “dominó</a:t>
            </a:r>
            <a:r>
              <a:rPr lang="es-ES" sz="1400" dirty="0" smtClean="0"/>
              <a:t>”.</a:t>
            </a:r>
          </a:p>
          <a:p>
            <a:pPr marL="228600" lvl="0" indent="-228600">
              <a:lnSpc>
                <a:spcPct val="120000"/>
              </a:lnSpc>
              <a:buFont typeface="+mj-lt"/>
              <a:buAutoNum type="arabicParenR"/>
            </a:pPr>
            <a:r>
              <a:rPr lang="es-ES" sz="1400" b="1" dirty="0" smtClean="0">
                <a:solidFill>
                  <a:schemeClr val="tx2">
                    <a:lumMod val="75000"/>
                  </a:schemeClr>
                </a:solidFill>
              </a:rPr>
              <a:t>Explicar adecuadamente </a:t>
            </a:r>
            <a:r>
              <a:rPr lang="es-ES" sz="1400" dirty="0" smtClean="0"/>
              <a:t>e incluso mediante dibujo gráfico o calendario de las tomas.</a:t>
            </a:r>
          </a:p>
          <a:p>
            <a:pPr marL="228600" lvl="0" indent="-228600">
              <a:lnSpc>
                <a:spcPct val="120000"/>
              </a:lnSpc>
              <a:buFont typeface="+mj-lt"/>
              <a:buAutoNum type="arabicParenR"/>
            </a:pPr>
            <a:r>
              <a:rPr lang="es-ES" sz="1400" b="1" dirty="0" smtClean="0">
                <a:solidFill>
                  <a:schemeClr val="tx2">
                    <a:lumMod val="75000"/>
                  </a:schemeClr>
                </a:solidFill>
              </a:rPr>
              <a:t>Ante polifarmacia </a:t>
            </a:r>
            <a:r>
              <a:rPr lang="es-ES" sz="1400" dirty="0" smtClean="0"/>
              <a:t>y dificultades, </a:t>
            </a:r>
            <a:r>
              <a:rPr lang="es-ES" sz="1400" b="1" dirty="0" smtClean="0">
                <a:solidFill>
                  <a:schemeClr val="tx2">
                    <a:lumMod val="75000"/>
                  </a:schemeClr>
                </a:solidFill>
              </a:rPr>
              <a:t>usar sistemas personalizados de dosificación </a:t>
            </a:r>
            <a:r>
              <a:rPr lang="es-ES" sz="1400" dirty="0" smtClean="0"/>
              <a:t>y prepararlo la familia o farmacia. </a:t>
            </a:r>
          </a:p>
          <a:p>
            <a:pPr marL="228600" lvl="0" indent="-228600">
              <a:lnSpc>
                <a:spcPct val="120000"/>
              </a:lnSpc>
              <a:buFont typeface="+mj-lt"/>
              <a:buAutoNum type="arabicParenR"/>
            </a:pPr>
            <a:r>
              <a:rPr lang="es-ES" sz="1400" dirty="0" smtClean="0"/>
              <a:t> Controlar la </a:t>
            </a:r>
            <a:r>
              <a:rPr lang="es-ES" sz="1400" b="1" dirty="0" smtClean="0">
                <a:solidFill>
                  <a:schemeClr val="tx2">
                    <a:lumMod val="75000"/>
                  </a:schemeClr>
                </a:solidFill>
              </a:rPr>
              <a:t>conservación y caducidades </a:t>
            </a:r>
            <a:r>
              <a:rPr lang="es-ES" sz="1400" dirty="0" smtClean="0"/>
              <a:t>de los medicamentos.</a:t>
            </a:r>
          </a:p>
          <a:p>
            <a:pPr marL="228600" lvl="0" indent="-228600">
              <a:lnSpc>
                <a:spcPct val="120000"/>
              </a:lnSpc>
              <a:buFont typeface="+mj-lt"/>
              <a:buAutoNum type="arabicParenR"/>
            </a:pPr>
            <a:r>
              <a:rPr lang="es-ES" sz="1400" dirty="0" smtClean="0"/>
              <a:t> </a:t>
            </a:r>
            <a:r>
              <a:rPr lang="es-ES" sz="1400" b="1" dirty="0" smtClean="0">
                <a:solidFill>
                  <a:schemeClr val="tx2">
                    <a:lumMod val="75000"/>
                  </a:schemeClr>
                </a:solidFill>
              </a:rPr>
              <a:t>Farmacocinética y farmacodinamia</a:t>
            </a:r>
            <a:r>
              <a:rPr lang="es-ES" sz="1400" dirty="0" smtClean="0"/>
              <a:t>: los mayores tienen mayor </a:t>
            </a:r>
            <a:r>
              <a:rPr lang="es-ES" sz="1400" b="1" dirty="0" smtClean="0">
                <a:solidFill>
                  <a:schemeClr val="tx2">
                    <a:lumMod val="75000"/>
                  </a:schemeClr>
                </a:solidFill>
              </a:rPr>
              <a:t>sensibilidad y estrecho margen terapéutico/tóxico</a:t>
            </a:r>
            <a:r>
              <a:rPr lang="es-ES" sz="1400" dirty="0" smtClean="0"/>
              <a:t>.</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fontScale="90000"/>
          </a:bodyPr>
          <a:lstStyle/>
          <a:p>
            <a:r>
              <a:rPr lang="es-ES" sz="2400" dirty="0" smtClean="0">
                <a:solidFill>
                  <a:schemeClr val="tx2">
                    <a:lumMod val="75000"/>
                  </a:schemeClr>
                </a:solidFill>
              </a:rPr>
              <a:t>UNIDAD DIDÁCTICA  10.- </a:t>
            </a:r>
            <a:r>
              <a:rPr lang="es-ES" sz="2400" b="1" i="1" dirty="0" smtClean="0">
                <a:solidFill>
                  <a:srgbClr val="C00000"/>
                </a:solidFill>
              </a:rPr>
              <a:t>USO ADECUADO DE MEDICAMENTOS: ADHERENCIA, INTERACCIONES, RAM, ERRORES, AUTOMEDICACIÓN, HERBORISTERÍA</a:t>
            </a:r>
            <a:endParaRPr lang="es-ES" sz="2400" dirty="0">
              <a:solidFill>
                <a:schemeClr val="tx2">
                  <a:lumMod val="75000"/>
                </a:schemeClr>
              </a:solidFill>
            </a:endParaRPr>
          </a:p>
        </p:txBody>
      </p:sp>
      <p:sp>
        <p:nvSpPr>
          <p:cNvPr id="3" name="2 Marcador de contenido"/>
          <p:cNvSpPr>
            <a:spLocks noGrp="1"/>
          </p:cNvSpPr>
          <p:nvPr>
            <p:ph idx="1"/>
          </p:nvPr>
        </p:nvSpPr>
        <p:spPr>
          <a:xfrm>
            <a:off x="0" y="980728"/>
            <a:ext cx="9144000" cy="567809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56</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graphicFrame>
        <p:nvGraphicFramePr>
          <p:cNvPr id="6" name="5 Tabla"/>
          <p:cNvGraphicFramePr>
            <a:graphicFrameLocks noGrp="1"/>
          </p:cNvGraphicFramePr>
          <p:nvPr/>
        </p:nvGraphicFramePr>
        <p:xfrm>
          <a:off x="1187624" y="836712"/>
          <a:ext cx="6696744" cy="2818051"/>
        </p:xfrm>
        <a:graphic>
          <a:graphicData uri="http://schemas.openxmlformats.org/drawingml/2006/table">
            <a:tbl>
              <a:tblPr/>
              <a:tblGrid>
                <a:gridCol w="2232832"/>
                <a:gridCol w="4463912"/>
              </a:tblGrid>
              <a:tr h="177769">
                <a:tc gridSpan="2">
                  <a:txBody>
                    <a:bodyPr/>
                    <a:lstStyle/>
                    <a:p>
                      <a:pPr marL="457200" algn="ctr">
                        <a:spcAft>
                          <a:spcPts val="0"/>
                        </a:spcAft>
                      </a:pPr>
                      <a:r>
                        <a:rPr lang="es-ES" sz="1400" b="1" dirty="0">
                          <a:latin typeface="Calibri"/>
                          <a:ea typeface="Calibri"/>
                          <a:cs typeface="Times New Roman"/>
                        </a:rPr>
                        <a:t>FARMACOCINÉTICA EN LOS MAYORES</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hMerge="1">
                  <a:txBody>
                    <a:bodyPr/>
                    <a:lstStyle/>
                    <a:p>
                      <a:endParaRPr lang="es-ES"/>
                    </a:p>
                  </a:txBody>
                  <a:tcPr/>
                </a:tc>
              </a:tr>
              <a:tr h="772391">
                <a:tc>
                  <a:txBody>
                    <a:bodyPr/>
                    <a:lstStyle/>
                    <a:p>
                      <a:pPr marL="457200">
                        <a:spcAft>
                          <a:spcPts val="0"/>
                        </a:spcAft>
                      </a:pPr>
                      <a:r>
                        <a:rPr lang="es-ES" sz="1400" b="1" dirty="0">
                          <a:latin typeface="Calibri"/>
                          <a:ea typeface="Calibri"/>
                          <a:cs typeface="Times New Roman"/>
                        </a:rPr>
                        <a:t>ABSORCIÓN</a:t>
                      </a:r>
                      <a:endParaRPr lang="es-E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marL="457200" algn="just">
                        <a:spcAft>
                          <a:spcPts val="0"/>
                        </a:spcAft>
                      </a:pPr>
                      <a:r>
                        <a:rPr lang="es-ES" sz="1400">
                          <a:latin typeface="Calibri"/>
                          <a:ea typeface="Calibri"/>
                          <a:cs typeface="Times New Roman"/>
                        </a:rPr>
                        <a:t>↓Acidez y Vaciado Gástrico</a:t>
                      </a:r>
                      <a:endParaRPr lang="es-ES" sz="1800">
                        <a:latin typeface="Calibri"/>
                        <a:ea typeface="Calibri"/>
                        <a:cs typeface="Times New Roman"/>
                      </a:endParaRPr>
                    </a:p>
                    <a:p>
                      <a:pPr marL="457200" algn="just">
                        <a:spcAft>
                          <a:spcPts val="0"/>
                        </a:spcAft>
                      </a:pPr>
                      <a:r>
                        <a:rPr lang="es-ES" sz="1400">
                          <a:latin typeface="Calibri"/>
                          <a:ea typeface="Calibri"/>
                          <a:cs typeface="Times New Roman"/>
                        </a:rPr>
                        <a:t>↓Movilidad Gastrointestinal</a:t>
                      </a:r>
                      <a:endParaRPr lang="es-ES" sz="1800">
                        <a:latin typeface="Calibri"/>
                        <a:ea typeface="Calibri"/>
                        <a:cs typeface="Times New Roman"/>
                      </a:endParaRPr>
                    </a:p>
                    <a:p>
                      <a:pPr marL="457200" algn="just">
                        <a:spcAft>
                          <a:spcPts val="0"/>
                        </a:spcAft>
                      </a:pPr>
                      <a:r>
                        <a:rPr lang="es-ES" sz="1400">
                          <a:latin typeface="Calibri"/>
                          <a:ea typeface="Calibri"/>
                          <a:cs typeface="Times New Roman"/>
                        </a:rPr>
                        <a:t>↓Flujo Sanguíneo Intestinal</a:t>
                      </a:r>
                      <a:endParaRPr lang="es-ES" sz="1800">
                        <a:latin typeface="Calibri"/>
                        <a:ea typeface="Calibri"/>
                        <a:cs typeface="Times New Roman"/>
                      </a:endParaRPr>
                    </a:p>
                    <a:p>
                      <a:pPr marL="457200" algn="just">
                        <a:spcAft>
                          <a:spcPts val="0"/>
                        </a:spcAft>
                      </a:pPr>
                      <a:r>
                        <a:rPr lang="es-ES" sz="1400">
                          <a:latin typeface="Calibri"/>
                          <a:ea typeface="Calibri"/>
                          <a:cs typeface="Times New Roman"/>
                        </a:rPr>
                        <a:t>↓Absorción</a:t>
                      </a:r>
                      <a:endParaRPr lang="es-E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574167">
                <a:tc>
                  <a:txBody>
                    <a:bodyPr/>
                    <a:lstStyle/>
                    <a:p>
                      <a:pPr marL="457200">
                        <a:spcAft>
                          <a:spcPts val="0"/>
                        </a:spcAft>
                      </a:pPr>
                      <a:r>
                        <a:rPr lang="es-ES" sz="1400" b="1">
                          <a:latin typeface="Calibri"/>
                          <a:ea typeface="Calibri"/>
                          <a:cs typeface="Times New Roman"/>
                        </a:rPr>
                        <a:t>DISTRIBUCIÓN</a:t>
                      </a:r>
                      <a:endParaRPr lang="es-E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marL="457200" algn="just">
                        <a:spcAft>
                          <a:spcPts val="0"/>
                        </a:spcAft>
                      </a:pPr>
                      <a:r>
                        <a:rPr lang="es-ES" sz="1400" dirty="0">
                          <a:latin typeface="Calibri"/>
                          <a:ea typeface="Calibri"/>
                          <a:cs typeface="Times New Roman"/>
                        </a:rPr>
                        <a:t>↓Masa Total, Magra y Agua del organismo</a:t>
                      </a:r>
                      <a:endParaRPr lang="es-ES" sz="1800" dirty="0">
                        <a:latin typeface="Calibri"/>
                        <a:ea typeface="Calibri"/>
                        <a:cs typeface="Times New Roman"/>
                      </a:endParaRPr>
                    </a:p>
                    <a:p>
                      <a:pPr marL="457200" algn="just">
                        <a:spcAft>
                          <a:spcPts val="0"/>
                        </a:spcAft>
                      </a:pPr>
                      <a:r>
                        <a:rPr lang="es-ES" sz="1400" dirty="0">
                          <a:latin typeface="Calibri"/>
                          <a:ea typeface="Calibri"/>
                          <a:cs typeface="Times New Roman"/>
                        </a:rPr>
                        <a:t>↑Masa Grasa del Organismo</a:t>
                      </a:r>
                      <a:endParaRPr lang="es-ES" sz="1800" dirty="0">
                        <a:latin typeface="Calibri"/>
                        <a:ea typeface="Calibri"/>
                        <a:cs typeface="Times New Roman"/>
                      </a:endParaRPr>
                    </a:p>
                    <a:p>
                      <a:pPr marL="457200" algn="just">
                        <a:spcAft>
                          <a:spcPts val="0"/>
                        </a:spcAft>
                      </a:pPr>
                      <a:r>
                        <a:rPr lang="es-ES" sz="1400" dirty="0">
                          <a:latin typeface="Calibri"/>
                          <a:ea typeface="Calibri"/>
                          <a:cs typeface="Times New Roman"/>
                        </a:rPr>
                        <a:t>↓Albúmina Plasmática</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r>
              <a:tr h="380847">
                <a:tc>
                  <a:txBody>
                    <a:bodyPr/>
                    <a:lstStyle/>
                    <a:p>
                      <a:pPr marL="457200">
                        <a:spcAft>
                          <a:spcPts val="0"/>
                        </a:spcAft>
                      </a:pPr>
                      <a:r>
                        <a:rPr lang="es-ES" sz="1400" b="1">
                          <a:latin typeface="Calibri"/>
                          <a:ea typeface="Calibri"/>
                          <a:cs typeface="Times New Roman"/>
                        </a:rPr>
                        <a:t>METABOLISMO</a:t>
                      </a:r>
                      <a:endParaRPr lang="es-E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a:txBody>
                    <a:bodyPr/>
                    <a:lstStyle/>
                    <a:p>
                      <a:pPr marL="457200" algn="just">
                        <a:spcAft>
                          <a:spcPts val="0"/>
                        </a:spcAft>
                      </a:pPr>
                      <a:r>
                        <a:rPr lang="es-ES" sz="1400">
                          <a:latin typeface="Calibri"/>
                          <a:ea typeface="Calibri"/>
                          <a:cs typeface="Times New Roman"/>
                        </a:rPr>
                        <a:t>↓Masa y Flujo Sanguíneo Hepático</a:t>
                      </a:r>
                      <a:endParaRPr lang="es-ES" sz="1800">
                        <a:latin typeface="Calibri"/>
                        <a:ea typeface="Calibri"/>
                        <a:cs typeface="Times New Roman"/>
                      </a:endParaRPr>
                    </a:p>
                    <a:p>
                      <a:pPr marL="457200" algn="just">
                        <a:spcAft>
                          <a:spcPts val="0"/>
                        </a:spcAft>
                      </a:pPr>
                      <a:r>
                        <a:rPr lang="es-ES" sz="1400">
                          <a:latin typeface="Calibri"/>
                          <a:ea typeface="Calibri"/>
                          <a:cs typeface="Times New Roman"/>
                        </a:rPr>
                        <a:t>↓Metabolismo Hepático (Fase I= Oxidación y Reducción)</a:t>
                      </a:r>
                      <a:endParaRPr lang="es-E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r>
              <a:tr h="471091">
                <a:tc>
                  <a:txBody>
                    <a:bodyPr/>
                    <a:lstStyle/>
                    <a:p>
                      <a:pPr marL="457200">
                        <a:spcAft>
                          <a:spcPts val="0"/>
                        </a:spcAft>
                      </a:pPr>
                      <a:r>
                        <a:rPr lang="es-ES" sz="1400" b="1" dirty="0">
                          <a:latin typeface="Calibri"/>
                          <a:ea typeface="Calibri"/>
                          <a:cs typeface="Times New Roman"/>
                        </a:rPr>
                        <a:t>EXCRECIÓN</a:t>
                      </a:r>
                      <a:endParaRPr lang="es-E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457200" algn="just">
                        <a:spcAft>
                          <a:spcPts val="0"/>
                        </a:spcAft>
                      </a:pPr>
                      <a:r>
                        <a:rPr lang="es-ES" sz="1400" dirty="0">
                          <a:latin typeface="Calibri"/>
                          <a:ea typeface="Calibri"/>
                          <a:cs typeface="Times New Roman"/>
                        </a:rPr>
                        <a:t>↓Filtrado Glomerular</a:t>
                      </a:r>
                      <a:endParaRPr lang="es-ES" sz="1800" dirty="0">
                        <a:latin typeface="Calibri"/>
                        <a:ea typeface="Calibri"/>
                        <a:cs typeface="Times New Roman"/>
                      </a:endParaRPr>
                    </a:p>
                    <a:p>
                      <a:pPr marL="457200" algn="just">
                        <a:spcAft>
                          <a:spcPts val="0"/>
                        </a:spcAft>
                      </a:pPr>
                      <a:r>
                        <a:rPr lang="es-ES" sz="1400" dirty="0">
                          <a:latin typeface="Calibri"/>
                          <a:ea typeface="Calibri"/>
                          <a:cs typeface="Times New Roman"/>
                        </a:rPr>
                        <a:t>↓Función Tubular</a:t>
                      </a:r>
                      <a:endParaRPr lang="es-E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bl>
          </a:graphicData>
        </a:graphic>
      </p:graphicFrame>
      <p:sp>
        <p:nvSpPr>
          <p:cNvPr id="7" name="6 Rectángulo"/>
          <p:cNvSpPr/>
          <p:nvPr/>
        </p:nvSpPr>
        <p:spPr>
          <a:xfrm>
            <a:off x="0" y="3789040"/>
            <a:ext cx="9144000" cy="4559197"/>
          </a:xfrm>
          <a:prstGeom prst="rect">
            <a:avLst/>
          </a:prstGeom>
        </p:spPr>
        <p:txBody>
          <a:bodyPr wrap="square">
            <a:spAutoFit/>
          </a:bodyPr>
          <a:lstStyle/>
          <a:p>
            <a:pPr lvl="0">
              <a:lnSpc>
                <a:spcPct val="125000"/>
              </a:lnSpc>
              <a:spcAft>
                <a:spcPts val="1000"/>
              </a:spcAft>
              <a:buClr>
                <a:srgbClr val="C00000"/>
              </a:buClr>
              <a:buFont typeface="Arial" pitchFamily="34" charset="0"/>
              <a:buChar char="•"/>
            </a:pPr>
            <a:r>
              <a:rPr lang="es-ES" sz="1600" dirty="0" smtClean="0"/>
              <a:t>  En los mayores </a:t>
            </a:r>
            <a:r>
              <a:rPr lang="es-ES" sz="1600" b="1" dirty="0" smtClean="0">
                <a:solidFill>
                  <a:schemeClr val="tx2">
                    <a:lumMod val="75000"/>
                  </a:schemeClr>
                </a:solidFill>
              </a:rPr>
              <a:t>son esenciales los programas de uso racional y responsable de medicamentos </a:t>
            </a:r>
            <a:r>
              <a:rPr lang="es-ES" sz="1600" dirty="0" smtClean="0"/>
              <a:t>y productos sanitarios.</a:t>
            </a:r>
          </a:p>
          <a:p>
            <a:pPr lvl="0">
              <a:lnSpc>
                <a:spcPct val="125000"/>
              </a:lnSpc>
              <a:spcAft>
                <a:spcPts val="1000"/>
              </a:spcAft>
              <a:buClr>
                <a:srgbClr val="C00000"/>
              </a:buClr>
              <a:buFont typeface="Arial" pitchFamily="34" charset="0"/>
              <a:buChar char="•"/>
            </a:pPr>
            <a:r>
              <a:rPr lang="es-ES" sz="1600" dirty="0" smtClean="0"/>
              <a:t> Es </a:t>
            </a:r>
            <a:r>
              <a:rPr lang="es-ES" sz="1600" b="1" dirty="0" smtClean="0">
                <a:solidFill>
                  <a:schemeClr val="tx2">
                    <a:lumMod val="75000"/>
                  </a:schemeClr>
                </a:solidFill>
              </a:rPr>
              <a:t>fundamental la participación activa del farmacéutico como “agente de salud”, </a:t>
            </a:r>
            <a:r>
              <a:rPr lang="es-ES" sz="1600" dirty="0" smtClean="0"/>
              <a:t>para el control de estos procesos como la automedicación, interacciones, adherencia-cumplimentación, control de errores, etc..</a:t>
            </a:r>
          </a:p>
          <a:p>
            <a:pPr lvl="0">
              <a:lnSpc>
                <a:spcPct val="125000"/>
              </a:lnSpc>
              <a:spcAft>
                <a:spcPts val="1000"/>
              </a:spcAft>
              <a:buClr>
                <a:srgbClr val="C00000"/>
              </a:buClr>
              <a:buFont typeface="Arial" pitchFamily="34" charset="0"/>
              <a:buChar char="•"/>
            </a:pPr>
            <a:r>
              <a:rPr lang="es-ES" sz="1600" dirty="0" smtClean="0"/>
              <a:t> </a:t>
            </a:r>
            <a:r>
              <a:rPr lang="es-ES" sz="1600" b="1" dirty="0" smtClean="0">
                <a:solidFill>
                  <a:schemeClr val="tx2">
                    <a:lumMod val="75000"/>
                  </a:schemeClr>
                </a:solidFill>
              </a:rPr>
              <a:t>Prescripción Potencialmente Inadecuada</a:t>
            </a:r>
            <a:r>
              <a:rPr lang="es-ES" sz="1600" dirty="0" smtClean="0"/>
              <a:t>:</a:t>
            </a:r>
          </a:p>
          <a:p>
            <a:pPr lvl="1">
              <a:spcAft>
                <a:spcPts val="1000"/>
              </a:spcAft>
              <a:buClr>
                <a:srgbClr val="C00000"/>
              </a:buClr>
              <a:buFont typeface="Wingdings" pitchFamily="2" charset="2"/>
              <a:buChar char="v"/>
            </a:pPr>
            <a:r>
              <a:rPr lang="es-ES" sz="1600" dirty="0" smtClean="0"/>
              <a:t> </a:t>
            </a:r>
            <a:r>
              <a:rPr lang="es-ES" sz="1600" b="1" dirty="0" err="1" smtClean="0">
                <a:solidFill>
                  <a:schemeClr val="tx2">
                    <a:lumMod val="75000"/>
                  </a:schemeClr>
                </a:solidFill>
              </a:rPr>
              <a:t>Beers</a:t>
            </a:r>
            <a:r>
              <a:rPr lang="es-ES" sz="1600" b="1" dirty="0" smtClean="0">
                <a:solidFill>
                  <a:schemeClr val="tx2">
                    <a:lumMod val="75000"/>
                  </a:schemeClr>
                </a:solidFill>
              </a:rPr>
              <a:t> 2003</a:t>
            </a:r>
          </a:p>
          <a:p>
            <a:pPr lvl="1">
              <a:spcAft>
                <a:spcPts val="1000"/>
              </a:spcAft>
              <a:buClr>
                <a:srgbClr val="C00000"/>
              </a:buClr>
              <a:buFont typeface="Wingdings" pitchFamily="2" charset="2"/>
              <a:buChar char="v"/>
            </a:pPr>
            <a:r>
              <a:rPr lang="es-ES" sz="1600" b="1" dirty="0" smtClean="0">
                <a:solidFill>
                  <a:schemeClr val="tx2">
                    <a:lumMod val="75000"/>
                  </a:schemeClr>
                </a:solidFill>
                <a:latin typeface="Calibri" pitchFamily="34" charset="0"/>
                <a:ea typeface="Calibri" pitchFamily="34" charset="0"/>
                <a:cs typeface="Arial" pitchFamily="34" charset="0"/>
              </a:rPr>
              <a:t> Criterios STOPP </a:t>
            </a:r>
            <a:r>
              <a:rPr lang="es-ES" sz="1600" dirty="0" smtClean="0">
                <a:latin typeface="Calibri" pitchFamily="34" charset="0"/>
                <a:ea typeface="Calibri" pitchFamily="34" charset="0"/>
                <a:cs typeface="Arial" pitchFamily="34" charset="0"/>
              </a:rPr>
              <a:t>(</a:t>
            </a:r>
            <a:r>
              <a:rPr lang="es-ES" sz="1600" dirty="0" err="1" smtClean="0">
                <a:latin typeface="Calibri" pitchFamily="34" charset="0"/>
                <a:ea typeface="Calibri" pitchFamily="34" charset="0"/>
                <a:cs typeface="Arial" pitchFamily="34" charset="0"/>
              </a:rPr>
              <a:t>Screening</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Tool</a:t>
            </a:r>
            <a:r>
              <a:rPr lang="es-ES" sz="1600" dirty="0" smtClean="0">
                <a:latin typeface="Calibri" pitchFamily="34" charset="0"/>
                <a:ea typeface="Calibri" pitchFamily="34" charset="0"/>
                <a:cs typeface="Arial" pitchFamily="34" charset="0"/>
              </a:rPr>
              <a:t> of </a:t>
            </a:r>
            <a:r>
              <a:rPr lang="es-ES" sz="1600" dirty="0" err="1" smtClean="0">
                <a:latin typeface="Calibri" pitchFamily="34" charset="0"/>
                <a:ea typeface="Calibri" pitchFamily="34" charset="0"/>
                <a:cs typeface="Arial" pitchFamily="34" charset="0"/>
              </a:rPr>
              <a:t>Older</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Person´s</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Prescriptions</a:t>
            </a:r>
            <a:endParaRPr lang="es-ES" sz="1600" dirty="0" smtClean="0">
              <a:latin typeface="Calibri" pitchFamily="34" charset="0"/>
              <a:ea typeface="Calibri" pitchFamily="34" charset="0"/>
              <a:cs typeface="Arial" pitchFamily="34" charset="0"/>
            </a:endParaRPr>
          </a:p>
          <a:p>
            <a:pPr lvl="1">
              <a:spcAft>
                <a:spcPts val="1000"/>
              </a:spcAft>
              <a:buClr>
                <a:srgbClr val="C00000"/>
              </a:buClr>
              <a:buFont typeface="Wingdings" pitchFamily="2" charset="2"/>
              <a:buChar char="v"/>
            </a:pPr>
            <a:r>
              <a:rPr lang="es-ES" sz="1600" b="1" dirty="0" smtClean="0">
                <a:solidFill>
                  <a:schemeClr val="tx2">
                    <a:lumMod val="75000"/>
                  </a:schemeClr>
                </a:solidFill>
                <a:latin typeface="Calibri" pitchFamily="34" charset="0"/>
                <a:ea typeface="Calibri" pitchFamily="34" charset="0"/>
                <a:cs typeface="Arial" pitchFamily="34" charset="0"/>
              </a:rPr>
              <a:t> Criterios START </a:t>
            </a:r>
            <a:r>
              <a:rPr lang="es-ES" sz="1600" dirty="0" smtClean="0">
                <a:latin typeface="Calibri" pitchFamily="34" charset="0"/>
                <a:ea typeface="Calibri" pitchFamily="34" charset="0"/>
                <a:cs typeface="Arial" pitchFamily="34" charset="0"/>
              </a:rPr>
              <a:t>(</a:t>
            </a:r>
            <a:r>
              <a:rPr lang="es-ES" sz="1600" dirty="0" err="1" smtClean="0">
                <a:latin typeface="Calibri" pitchFamily="34" charset="0"/>
                <a:ea typeface="Calibri" pitchFamily="34" charset="0"/>
                <a:cs typeface="Arial" pitchFamily="34" charset="0"/>
              </a:rPr>
              <a:t>Screening</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Tool</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to</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Alert</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doctors</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to</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Right</a:t>
            </a:r>
            <a:r>
              <a:rPr lang="es-ES" sz="1600" dirty="0" smtClean="0">
                <a:latin typeface="Calibri" pitchFamily="34" charset="0"/>
                <a:ea typeface="Calibri" pitchFamily="34" charset="0"/>
                <a:cs typeface="Arial" pitchFamily="34" charset="0"/>
              </a:rPr>
              <a:t> </a:t>
            </a:r>
            <a:r>
              <a:rPr lang="es-ES" sz="1600" dirty="0" err="1" smtClean="0">
                <a:latin typeface="Calibri" pitchFamily="34" charset="0"/>
                <a:ea typeface="Calibri" pitchFamily="34" charset="0"/>
                <a:cs typeface="Arial" pitchFamily="34" charset="0"/>
              </a:rPr>
              <a:t>Treatment</a:t>
            </a:r>
            <a:r>
              <a:rPr lang="es-ES" sz="1600" dirty="0" smtClean="0">
                <a:latin typeface="Calibri" pitchFamily="34" charset="0"/>
                <a:ea typeface="Calibri" pitchFamily="34" charset="0"/>
                <a:cs typeface="Arial" pitchFamily="34" charset="0"/>
              </a:rPr>
              <a:t>)</a:t>
            </a:r>
            <a:endParaRPr lang="es-ES" sz="1600" dirty="0" smtClean="0">
              <a:latin typeface="Arial" pitchFamily="34" charset="0"/>
            </a:endParaRPr>
          </a:p>
          <a:p>
            <a:pPr>
              <a:lnSpc>
                <a:spcPct val="135000"/>
              </a:lnSpc>
              <a:spcAft>
                <a:spcPts val="1000"/>
              </a:spcAft>
              <a:buClr>
                <a:srgbClr val="C00000"/>
              </a:buClr>
              <a:buFont typeface="Arial" pitchFamily="34" charset="0"/>
              <a:buChar char="•"/>
            </a:pPr>
            <a:endParaRPr lang="es-ES" sz="2400" dirty="0" smtClean="0">
              <a:latin typeface="Arial" pitchFamily="34" charset="0"/>
            </a:endParaRPr>
          </a:p>
          <a:p>
            <a:pPr lvl="0">
              <a:lnSpc>
                <a:spcPct val="135000"/>
              </a:lnSpc>
              <a:spcAft>
                <a:spcPts val="1000"/>
              </a:spcAft>
              <a:buClr>
                <a:srgbClr val="C00000"/>
              </a:buClr>
              <a:buFont typeface="Arial" pitchFamily="34" charset="0"/>
              <a:buChar char="•"/>
            </a:pPr>
            <a:endParaRPr lang="es-ES" sz="1600" dirty="0" smtClean="0"/>
          </a:p>
          <a:p>
            <a:pPr lvl="0">
              <a:lnSpc>
                <a:spcPct val="135000"/>
              </a:lnSpc>
              <a:spcAft>
                <a:spcPts val="1000"/>
              </a:spcAft>
              <a:buClr>
                <a:srgbClr val="C00000"/>
              </a:buClr>
              <a:buFont typeface="Arial" pitchFamily="34" charset="0"/>
              <a:buChar char="•"/>
            </a:pPr>
            <a:endParaRPr lang="es-ES" sz="1600"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88640"/>
            <a:ext cx="8784976" cy="648072"/>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11.-   </a:t>
            </a:r>
            <a:r>
              <a:rPr lang="es-ES" sz="2400" b="1" i="1" dirty="0" smtClean="0">
                <a:solidFill>
                  <a:srgbClr val="C00000"/>
                </a:solidFill>
              </a:rPr>
              <a:t>PREVENCIÓN DE LA INCONTINENCIA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57</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36712"/>
            <a:ext cx="9144000" cy="6616361"/>
          </a:xfrm>
          <a:prstGeom prst="rect">
            <a:avLst/>
          </a:prstGeom>
        </p:spPr>
        <p:txBody>
          <a:bodyPr wrap="square">
            <a:spAutoFit/>
          </a:bodyPr>
          <a:lstStyle/>
          <a:p>
            <a:pPr lvl="0">
              <a:buFont typeface="Arial" pitchFamily="34" charset="0"/>
              <a:buChar char="•"/>
            </a:pPr>
            <a:endParaRPr lang="es-ES" sz="1600" dirty="0" smtClean="0"/>
          </a:p>
          <a:p>
            <a:pPr lvl="0">
              <a:lnSpc>
                <a:spcPct val="114000"/>
              </a:lnSpc>
              <a:spcBef>
                <a:spcPts val="1000"/>
              </a:spcBef>
              <a:buClr>
                <a:srgbClr val="C00000"/>
              </a:buClr>
              <a:buFont typeface="Arial" pitchFamily="34" charset="0"/>
              <a:buChar char="•"/>
            </a:pPr>
            <a:r>
              <a:rPr lang="es-ES" sz="1600" b="1" dirty="0" smtClean="0">
                <a:solidFill>
                  <a:schemeClr val="tx2">
                    <a:lumMod val="75000"/>
                  </a:schemeClr>
                </a:solidFill>
              </a:rPr>
              <a:t> Incontinencia Urinaria:</a:t>
            </a:r>
            <a:r>
              <a:rPr lang="es-ES_tradnl" sz="1600" dirty="0" smtClean="0">
                <a:cs typeface="Times New Roman" pitchFamily="18" charset="0"/>
              </a:rPr>
              <a:t> problema de salud frecuente y específico de la población de edad avanzada (</a:t>
            </a:r>
            <a:r>
              <a:rPr lang="es-ES_tradnl" sz="1600" b="1" dirty="0" smtClean="0">
                <a:solidFill>
                  <a:schemeClr val="tx2">
                    <a:lumMod val="75000"/>
                  </a:schemeClr>
                </a:solidFill>
                <a:cs typeface="Times New Roman" pitchFamily="18" charset="0"/>
              </a:rPr>
              <a:t>Grandes Síndromes Geriátricos</a:t>
            </a:r>
            <a:r>
              <a:rPr lang="es-ES_tradnl" sz="1600" dirty="0" smtClean="0">
                <a:cs typeface="Times New Roman" pitchFamily="18" charset="0"/>
              </a:rPr>
              <a:t>). </a:t>
            </a:r>
            <a:endParaRPr lang="es-ES" sz="1600" dirty="0" smtClean="0"/>
          </a:p>
          <a:p>
            <a:pPr lvl="0">
              <a:lnSpc>
                <a:spcPct val="114000"/>
              </a:lnSpc>
              <a:spcBef>
                <a:spcPts val="1000"/>
              </a:spcBef>
              <a:buClr>
                <a:srgbClr val="C00000"/>
              </a:buClr>
              <a:buFont typeface="Arial" pitchFamily="34" charset="0"/>
              <a:buChar char="•"/>
            </a:pPr>
            <a:r>
              <a:rPr lang="es-ES" sz="1600" dirty="0" smtClean="0"/>
              <a:t> </a:t>
            </a:r>
            <a:r>
              <a:rPr lang="es-ES" sz="1600" b="1" dirty="0" smtClean="0">
                <a:solidFill>
                  <a:schemeClr val="tx2">
                    <a:lumMod val="75000"/>
                  </a:schemeClr>
                </a:solidFill>
              </a:rPr>
              <a:t>P</a:t>
            </a:r>
            <a:r>
              <a:rPr lang="es-ES_tradnl" sz="1600" b="1" dirty="0" err="1" smtClean="0">
                <a:solidFill>
                  <a:schemeClr val="tx2">
                    <a:lumMod val="75000"/>
                  </a:schemeClr>
                </a:solidFill>
                <a:cs typeface="Times New Roman" pitchFamily="18" charset="0"/>
              </a:rPr>
              <a:t>érdida</a:t>
            </a:r>
            <a:r>
              <a:rPr lang="es-ES_tradnl" sz="1600" b="1" dirty="0" smtClean="0">
                <a:solidFill>
                  <a:schemeClr val="tx2">
                    <a:lumMod val="75000"/>
                  </a:schemeClr>
                </a:solidFill>
                <a:cs typeface="Times New Roman" pitchFamily="18" charset="0"/>
              </a:rPr>
              <a:t> </a:t>
            </a:r>
            <a:r>
              <a:rPr lang="es-ES_tradnl" sz="1600" dirty="0" smtClean="0">
                <a:cs typeface="Times New Roman" pitchFamily="18" charset="0"/>
              </a:rPr>
              <a:t>de una </a:t>
            </a:r>
            <a:r>
              <a:rPr lang="es-ES_tradnl" sz="1600" b="1" dirty="0" smtClean="0">
                <a:solidFill>
                  <a:schemeClr val="tx2">
                    <a:lumMod val="75000"/>
                  </a:schemeClr>
                </a:solidFill>
                <a:cs typeface="Times New Roman" pitchFamily="18" charset="0"/>
              </a:rPr>
              <a:t>función fisiológica “continencia urinaria”, </a:t>
            </a:r>
            <a:r>
              <a:rPr lang="es-ES_tradnl" sz="1600" dirty="0" smtClean="0">
                <a:cs typeface="Times New Roman" pitchFamily="18" charset="0"/>
              </a:rPr>
              <a:t>que los mayores sanos deben mantener, pese a su edad.  En su génesis influye el envejecimiento fisiológico + el envejecimiento patológico. </a:t>
            </a:r>
          </a:p>
          <a:p>
            <a:pPr lvl="0">
              <a:lnSpc>
                <a:spcPct val="114000"/>
              </a:lnSpc>
              <a:spcBef>
                <a:spcPts val="1000"/>
              </a:spcBef>
              <a:buClr>
                <a:srgbClr val="C00000"/>
              </a:buClr>
              <a:buFont typeface="Arial" pitchFamily="34" charset="0"/>
              <a:buChar char="•"/>
            </a:pPr>
            <a:r>
              <a:rPr lang="es-ES_tradnl" sz="1600" dirty="0" smtClean="0">
                <a:cs typeface="Times New Roman" pitchFamily="18" charset="0"/>
              </a:rPr>
              <a:t> Para mantener la continencia urinaria, se precisan unos requisitos, unos dentro y otros fuera del aparato urinario. </a:t>
            </a:r>
          </a:p>
          <a:p>
            <a:pPr lvl="0">
              <a:lnSpc>
                <a:spcPct val="114000"/>
              </a:lnSpc>
              <a:spcBef>
                <a:spcPts val="1000"/>
              </a:spcBef>
              <a:buClr>
                <a:srgbClr val="C00000"/>
              </a:buClr>
              <a:buFont typeface="Arial" pitchFamily="34" charset="0"/>
              <a:buChar char="•"/>
            </a:pPr>
            <a:r>
              <a:rPr lang="es-ES_tradnl" sz="1600" dirty="0" smtClean="0">
                <a:cs typeface="Times New Roman" pitchFamily="18" charset="0"/>
              </a:rPr>
              <a:t> Gran influencia de la </a:t>
            </a:r>
            <a:r>
              <a:rPr lang="es-ES_tradnl" sz="1600" b="1" dirty="0" err="1" smtClean="0">
                <a:solidFill>
                  <a:schemeClr val="tx2">
                    <a:lumMod val="75000"/>
                  </a:schemeClr>
                </a:solidFill>
                <a:cs typeface="Times New Roman" pitchFamily="18" charset="0"/>
              </a:rPr>
              <a:t>comorbilidad</a:t>
            </a:r>
            <a:r>
              <a:rPr lang="es-ES_tradnl" sz="1600" b="1" dirty="0" smtClean="0">
                <a:solidFill>
                  <a:schemeClr val="tx2">
                    <a:lumMod val="75000"/>
                  </a:schemeClr>
                </a:solidFill>
                <a:cs typeface="Times New Roman" pitchFamily="18" charset="0"/>
              </a:rPr>
              <a:t> </a:t>
            </a:r>
            <a:r>
              <a:rPr lang="es-ES_tradnl" sz="1600" dirty="0" smtClean="0">
                <a:cs typeface="Times New Roman" pitchFamily="18" charset="0"/>
              </a:rPr>
              <a:t>asociada, la </a:t>
            </a:r>
            <a:r>
              <a:rPr lang="es-ES_tradnl" sz="1600" b="1" dirty="0" smtClean="0">
                <a:solidFill>
                  <a:schemeClr val="tx2">
                    <a:lumMod val="75000"/>
                  </a:schemeClr>
                </a:solidFill>
                <a:cs typeface="Times New Roman" pitchFamily="18" charset="0"/>
              </a:rPr>
              <a:t>polifarmacia</a:t>
            </a:r>
            <a:r>
              <a:rPr lang="es-ES_tradnl" sz="1600" dirty="0" smtClean="0">
                <a:cs typeface="Times New Roman" pitchFamily="18" charset="0"/>
              </a:rPr>
              <a:t> y el </a:t>
            </a:r>
            <a:r>
              <a:rPr lang="es-ES_tradnl" sz="1600" b="1" dirty="0" smtClean="0">
                <a:solidFill>
                  <a:schemeClr val="tx2">
                    <a:lumMod val="75000"/>
                  </a:schemeClr>
                </a:solidFill>
                <a:cs typeface="Times New Roman" pitchFamily="18" charset="0"/>
              </a:rPr>
              <a:t>deterioro funcional</a:t>
            </a:r>
            <a:r>
              <a:rPr lang="es-ES_tradnl" sz="1600" dirty="0" smtClean="0">
                <a:cs typeface="Times New Roman" pitchFamily="18" charset="0"/>
              </a:rPr>
              <a:t>.</a:t>
            </a:r>
          </a:p>
          <a:p>
            <a:pPr lvl="0">
              <a:lnSpc>
                <a:spcPct val="114000"/>
              </a:lnSpc>
              <a:spcBef>
                <a:spcPts val="1000"/>
              </a:spcBef>
              <a:buClr>
                <a:srgbClr val="C00000"/>
              </a:buClr>
              <a:buFont typeface="Arial" pitchFamily="34" charset="0"/>
              <a:buChar char="•"/>
            </a:pPr>
            <a:r>
              <a:rPr lang="es-ES_tradnl" sz="1600" dirty="0" smtClean="0">
                <a:cs typeface="Times New Roman" pitchFamily="18" charset="0"/>
              </a:rPr>
              <a:t> </a:t>
            </a:r>
            <a:r>
              <a:rPr lang="es-ES_tradnl" sz="1600" b="1" dirty="0" smtClean="0">
                <a:solidFill>
                  <a:schemeClr val="tx2">
                    <a:lumMod val="75000"/>
                  </a:schemeClr>
                </a:solidFill>
                <a:cs typeface="Times New Roman" pitchFamily="18" charset="0"/>
              </a:rPr>
              <a:t>Factores de Riesgo de Incontinencia</a:t>
            </a:r>
            <a:r>
              <a:rPr lang="es-ES_tradnl" sz="1600" dirty="0" smtClean="0">
                <a:cs typeface="Times New Roman" pitchFamily="18" charset="0"/>
              </a:rPr>
              <a:t>: a) Médicos: Diabetes, Obesidad, Estreñimiento Crónica, Depresión, EPOC, </a:t>
            </a:r>
            <a:r>
              <a:rPr lang="es-ES_tradnl" sz="1600" dirty="0" err="1" smtClean="0">
                <a:cs typeface="Times New Roman" pitchFamily="18" charset="0"/>
              </a:rPr>
              <a:t>Insuf.icienciaCardíaca</a:t>
            </a:r>
            <a:r>
              <a:rPr lang="es-ES_tradnl" sz="1600" dirty="0" smtClean="0">
                <a:cs typeface="Times New Roman" pitchFamily="18" charset="0"/>
              </a:rPr>
              <a:t> b) Neurológicos: Ictus, </a:t>
            </a:r>
            <a:r>
              <a:rPr lang="es-ES_tradnl" sz="1600" dirty="0" err="1" smtClean="0">
                <a:cs typeface="Times New Roman" pitchFamily="18" charset="0"/>
              </a:rPr>
              <a:t>Enf</a:t>
            </a:r>
            <a:r>
              <a:rPr lang="es-ES_tradnl" sz="1600" dirty="0" smtClean="0">
                <a:cs typeface="Times New Roman" pitchFamily="18" charset="0"/>
              </a:rPr>
              <a:t>. Parkinson, Demencia, Hidrocefalia c)  Ginecológicos: </a:t>
            </a:r>
            <a:r>
              <a:rPr lang="es-ES_tradnl" sz="1600" dirty="0" err="1" smtClean="0">
                <a:cs typeface="Times New Roman" pitchFamily="18" charset="0"/>
              </a:rPr>
              <a:t>Multiparidad</a:t>
            </a:r>
            <a:r>
              <a:rPr lang="es-ES_tradnl" sz="1600" dirty="0" smtClean="0">
                <a:cs typeface="Times New Roman" pitchFamily="18" charset="0"/>
              </a:rPr>
              <a:t>, Histerectomía d) Deterioro Funcional: Mala movilidad, Dependencia para transferencias y para el uso del W.C. f) Barreras Arquitectónicas: W.C. inaccesible, ausencia de adaptaciones o ayudas técnicas.</a:t>
            </a:r>
            <a:endParaRPr lang="es-ES_tradnl" sz="1600" dirty="0" smtClean="0">
              <a:solidFill>
                <a:srgbClr val="000000"/>
              </a:solidFill>
              <a:latin typeface="Arial" pitchFamily="34" charset="0"/>
            </a:endParaRPr>
          </a:p>
          <a:p>
            <a:pPr lvl="0">
              <a:lnSpc>
                <a:spcPct val="114000"/>
              </a:lnSpc>
              <a:spcBef>
                <a:spcPts val="1000"/>
              </a:spcBef>
              <a:buClr>
                <a:srgbClr val="C00000"/>
              </a:buClr>
              <a:buFont typeface="Arial" pitchFamily="34" charset="0"/>
              <a:buChar char="•"/>
            </a:pPr>
            <a:r>
              <a:rPr lang="es-ES_tradnl" sz="1600" dirty="0" smtClean="0">
                <a:cs typeface="Times New Roman" pitchFamily="18" charset="0"/>
              </a:rPr>
              <a:t> </a:t>
            </a:r>
            <a:r>
              <a:rPr lang="es-ES_tradnl" sz="1600" dirty="0" smtClean="0">
                <a:ea typeface="Times New Roman" pitchFamily="18" charset="0"/>
                <a:cs typeface="Times New Roman" pitchFamily="18" charset="0"/>
              </a:rPr>
              <a:t>Prevalencia estimada en España en  los mayores: 16,7%  en no institucionalizados, y en torno al 50-60% en </a:t>
            </a:r>
            <a:r>
              <a:rPr lang="es-ES_tradnl" sz="1600" dirty="0" err="1" smtClean="0">
                <a:ea typeface="Times New Roman" pitchFamily="18" charset="0"/>
                <a:cs typeface="Times New Roman" pitchFamily="18" charset="0"/>
              </a:rPr>
              <a:t>institucioanlizados</a:t>
            </a:r>
            <a:r>
              <a:rPr lang="es-ES_tradnl" sz="1600" dirty="0" smtClean="0">
                <a:ea typeface="Times New Roman" pitchFamily="18" charset="0"/>
                <a:cs typeface="Times New Roman" pitchFamily="18" charset="0"/>
              </a:rPr>
              <a:t>.</a:t>
            </a:r>
          </a:p>
          <a:p>
            <a:pPr lvl="0">
              <a:lnSpc>
                <a:spcPct val="114000"/>
              </a:lnSpc>
              <a:spcBef>
                <a:spcPts val="1000"/>
              </a:spcBef>
              <a:buClr>
                <a:srgbClr val="C00000"/>
              </a:buClr>
              <a:buFont typeface="Arial" pitchFamily="34" charset="0"/>
              <a:buChar char="•"/>
            </a:pPr>
            <a:r>
              <a:rPr lang="es-ES_tradnl" sz="1600" dirty="0" smtClean="0">
                <a:ea typeface="Times New Roman" pitchFamily="18" charset="0"/>
                <a:cs typeface="Times New Roman" pitchFamily="18" charset="0"/>
              </a:rPr>
              <a:t> Sigue siendo un tema tabú, ya que no se suele consultar por él, lo que genera que esté bastante </a:t>
            </a:r>
            <a:r>
              <a:rPr lang="es-ES_tradnl" sz="1600" dirty="0" err="1" smtClean="0">
                <a:ea typeface="Times New Roman" pitchFamily="18" charset="0"/>
                <a:cs typeface="Times New Roman" pitchFamily="18" charset="0"/>
              </a:rPr>
              <a:t>infradiagnosticado</a:t>
            </a:r>
            <a:r>
              <a:rPr lang="es-ES_tradnl" sz="1600" dirty="0" smtClean="0">
                <a:ea typeface="Times New Roman" pitchFamily="18" charset="0"/>
                <a:cs typeface="Times New Roman" pitchFamily="18" charset="0"/>
              </a:rPr>
              <a:t> e </a:t>
            </a:r>
            <a:r>
              <a:rPr lang="es-ES_tradnl" sz="1600" dirty="0" err="1" smtClean="0">
                <a:ea typeface="Times New Roman" pitchFamily="18" charset="0"/>
                <a:cs typeface="Times New Roman" pitchFamily="18" charset="0"/>
              </a:rPr>
              <a:t>infratratado</a:t>
            </a:r>
            <a:r>
              <a:rPr lang="es-ES_tradnl" sz="1600" dirty="0" smtClean="0">
                <a:ea typeface="Times New Roman" pitchFamily="18" charset="0"/>
                <a:cs typeface="Times New Roman" pitchFamily="18" charset="0"/>
              </a:rPr>
              <a:t> y tardíamente.</a:t>
            </a:r>
          </a:p>
          <a:p>
            <a:pPr lvl="0">
              <a:lnSpc>
                <a:spcPct val="114000"/>
              </a:lnSpc>
              <a:spcBef>
                <a:spcPts val="1000"/>
              </a:spcBef>
              <a:buClr>
                <a:srgbClr val="C00000"/>
              </a:buClr>
              <a:buFont typeface="Arial" pitchFamily="34" charset="0"/>
              <a:buChar char="•"/>
            </a:pPr>
            <a:r>
              <a:rPr lang="es-ES_tradnl" sz="1600" dirty="0" smtClean="0">
                <a:ea typeface="Times New Roman" pitchFamily="18" charset="0"/>
                <a:cs typeface="Times New Roman" pitchFamily="18" charset="0"/>
              </a:rPr>
              <a:t>  Las revisiones sistemáticas de la continencia urinaria y la existencia de profesionales especializados en este tema, mejoran la detección de este problema y el índice de consulta médica. </a:t>
            </a:r>
          </a:p>
          <a:p>
            <a:pPr lvl="0">
              <a:lnSpc>
                <a:spcPct val="114000"/>
              </a:lnSpc>
              <a:spcBef>
                <a:spcPts val="1000"/>
              </a:spcBef>
              <a:buClr>
                <a:srgbClr val="C00000"/>
              </a:buClr>
              <a:buFont typeface="Arial" pitchFamily="34" charset="0"/>
              <a:buChar char="•"/>
            </a:pPr>
            <a:endParaRPr lang="es-ES" sz="16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6"/>
          <p:cNvGraphicFramePr>
            <a:graphicFrameLocks noGrp="1"/>
          </p:cNvGraphicFramePr>
          <p:nvPr/>
        </p:nvGraphicFramePr>
        <p:xfrm>
          <a:off x="0" y="1198563"/>
          <a:ext cx="9143999" cy="5638800"/>
        </p:xfrm>
        <a:graphic>
          <a:graphicData uri="http://schemas.openxmlformats.org/drawingml/2006/table">
            <a:tbl>
              <a:tblPr/>
              <a:tblGrid>
                <a:gridCol w="3986199"/>
                <a:gridCol w="5157800"/>
              </a:tblGrid>
              <a:tr h="1567544">
                <a:tc>
                  <a:txBody>
                    <a:bodyPr/>
                    <a:lstStyle/>
                    <a:p>
                      <a:pPr marL="0" marR="0" lvl="0" indent="0" algn="l" defTabSz="914400" rtl="0" eaLnBrk="0" fontAlgn="base" latinLnBrk="0" hangingPunct="0">
                        <a:lnSpc>
                          <a:spcPct val="75000"/>
                        </a:lnSpc>
                        <a:spcBef>
                          <a:spcPct val="20000"/>
                        </a:spcBef>
                        <a:spcAft>
                          <a:spcPct val="20000"/>
                        </a:spcAft>
                        <a:buClrTx/>
                        <a:buSzTx/>
                        <a:buFontTx/>
                        <a:buNone/>
                        <a:tabLst/>
                      </a:pPr>
                      <a:r>
                        <a:rPr kumimoji="0" lang="es-ES_tradnl" sz="2000" b="1" i="0" u="none" strike="noStrike" cap="none" normalizeH="0" baseline="0" dirty="0" smtClean="0">
                          <a:ln>
                            <a:noFill/>
                          </a:ln>
                          <a:solidFill>
                            <a:schemeClr val="tx2">
                              <a:lumMod val="75000"/>
                            </a:schemeClr>
                          </a:solidFill>
                          <a:effectLst/>
                          <a:latin typeface="Arial" pitchFamily="34" charset="0"/>
                        </a:rPr>
                        <a:t>Problemas médicos</a:t>
                      </a: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Diabetes </a:t>
                      </a:r>
                      <a:r>
                        <a:rPr kumimoji="0" lang="es-ES_tradnl" sz="2000" b="0" i="0" u="none" strike="noStrike" cap="none" normalizeH="0" baseline="0" dirty="0" err="1" smtClean="0">
                          <a:ln>
                            <a:noFill/>
                          </a:ln>
                          <a:solidFill>
                            <a:schemeClr val="tx2">
                              <a:lumMod val="75000"/>
                            </a:schemeClr>
                          </a:solidFill>
                          <a:effectLst/>
                          <a:latin typeface="Arial" pitchFamily="34" charset="0"/>
                        </a:rPr>
                        <a:t>Mellitus</a:t>
                      </a:r>
                      <a:endParaRPr kumimoji="0" lang="es-ES_tradnl" sz="2000"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EPOC</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Obesidad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Insuficiencia cardiaca</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Estreñimiento crónico</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Depresión (*)</a:t>
                      </a:r>
                      <a:endParaRPr kumimoji="0" lang="es-ES" sz="2000" b="0" i="0" u="none" strike="noStrike" cap="none" normalizeH="0" baseline="0" dirty="0" smtClean="0">
                        <a:ln>
                          <a:noFill/>
                        </a:ln>
                        <a:solidFill>
                          <a:schemeClr val="tx2">
                            <a:lumMod val="75000"/>
                          </a:schemeClr>
                        </a:solidFill>
                        <a:effectLst/>
                        <a:latin typeface="Arial" pitchFamily="34" charset="0"/>
                      </a:endParaRP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498475">
                <a:tc>
                  <a:txBody>
                    <a:bodyPr/>
                    <a:lstStyle/>
                    <a:p>
                      <a:pPr marL="0" marR="0" lvl="0" indent="0" algn="l" defTabSz="914400" rtl="0" eaLnBrk="0" fontAlgn="base" latinLnBrk="0" hangingPunct="0">
                        <a:lnSpc>
                          <a:spcPct val="75000"/>
                        </a:lnSpc>
                        <a:spcBef>
                          <a:spcPct val="20000"/>
                        </a:spcBef>
                        <a:spcAft>
                          <a:spcPct val="20000"/>
                        </a:spcAft>
                        <a:buClrTx/>
                        <a:buSzTx/>
                        <a:buFontTx/>
                        <a:buNone/>
                        <a:tabLst/>
                      </a:pPr>
                      <a:r>
                        <a:rPr kumimoji="0" lang="es-ES_tradnl" sz="2000" b="1" i="0" u="none" strike="noStrike" cap="none" normalizeH="0" baseline="0" dirty="0" smtClean="0">
                          <a:ln>
                            <a:noFill/>
                          </a:ln>
                          <a:solidFill>
                            <a:schemeClr val="tx2">
                              <a:lumMod val="75000"/>
                            </a:schemeClr>
                          </a:solidFill>
                          <a:effectLst/>
                          <a:latin typeface="Arial" pitchFamily="34" charset="0"/>
                        </a:rPr>
                        <a:t>Problemas neurológicos</a:t>
                      </a:r>
                      <a:endParaRPr kumimoji="0" lang="es-ES" sz="2000" b="1" i="0" u="none" strike="noStrike" cap="none" normalizeH="0" baseline="0" dirty="0" smtClean="0">
                        <a:ln>
                          <a:noFill/>
                        </a:ln>
                        <a:solidFill>
                          <a:schemeClr val="tx2">
                            <a:lumMod val="75000"/>
                          </a:schemeClr>
                        </a:solidFill>
                        <a:effectLst/>
                        <a:latin typeface="Arial" pitchFamily="34" charset="0"/>
                      </a:endParaRP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Ictus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Enfermedad Parkinson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Demencia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Hidrocefalia</a:t>
                      </a:r>
                      <a:endParaRPr kumimoji="0" lang="es-ES" sz="2000" b="0" i="0" u="none" strike="noStrike" cap="none" normalizeH="0" baseline="0" dirty="0" smtClean="0">
                        <a:ln>
                          <a:noFill/>
                        </a:ln>
                        <a:solidFill>
                          <a:schemeClr val="tx2">
                            <a:lumMod val="75000"/>
                          </a:schemeClr>
                        </a:solidFill>
                        <a:effectLst/>
                        <a:latin typeface="Arial" pitchFamily="34" charset="0"/>
                      </a:endParaRP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511175">
                <a:tc>
                  <a:txBody>
                    <a:bodyPr/>
                    <a:lstStyle/>
                    <a:p>
                      <a:pPr marL="0" marR="0" lvl="0" indent="0" algn="l" defTabSz="914400" rtl="0" eaLnBrk="0" fontAlgn="base" latinLnBrk="0" hangingPunct="0">
                        <a:lnSpc>
                          <a:spcPct val="75000"/>
                        </a:lnSpc>
                        <a:spcBef>
                          <a:spcPct val="20000"/>
                        </a:spcBef>
                        <a:spcAft>
                          <a:spcPct val="20000"/>
                        </a:spcAft>
                        <a:buClrTx/>
                        <a:buSzTx/>
                        <a:buFontTx/>
                        <a:buNone/>
                        <a:tabLst/>
                      </a:pPr>
                      <a:r>
                        <a:rPr kumimoji="0" lang="es-ES" sz="2000" b="1" i="0" u="none" strike="noStrike" cap="none" normalizeH="0" baseline="0" dirty="0" smtClean="0">
                          <a:ln>
                            <a:noFill/>
                          </a:ln>
                          <a:solidFill>
                            <a:schemeClr val="tx2">
                              <a:lumMod val="75000"/>
                            </a:schemeClr>
                          </a:solidFill>
                          <a:effectLst/>
                          <a:latin typeface="Arial" pitchFamily="34" charset="0"/>
                        </a:rPr>
                        <a:t>Historia ginecológica</a:t>
                      </a: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ts val="0"/>
                        </a:spcBef>
                        <a:spcAft>
                          <a:spcPts val="0"/>
                        </a:spcAft>
                        <a:buClrTx/>
                        <a:buSzTx/>
                        <a:buFontTx/>
                        <a:buNone/>
                        <a:tabLst/>
                      </a:pPr>
                      <a:r>
                        <a:rPr kumimoji="0" lang="es-ES" sz="2000" b="0" i="0" u="none" strike="noStrike" cap="none" normalizeH="0" baseline="0" dirty="0" err="1" smtClean="0">
                          <a:ln>
                            <a:noFill/>
                          </a:ln>
                          <a:solidFill>
                            <a:schemeClr val="tx2">
                              <a:lumMod val="75000"/>
                            </a:schemeClr>
                          </a:solidFill>
                          <a:effectLst/>
                          <a:latin typeface="Arial" pitchFamily="34" charset="0"/>
                        </a:rPr>
                        <a:t>Multiparidad</a:t>
                      </a:r>
                      <a:r>
                        <a:rPr kumimoji="0" lang="es-ES" sz="2000" b="0" i="0" u="none" strike="noStrike" cap="none" normalizeH="0" baseline="0" dirty="0" smtClean="0">
                          <a:ln>
                            <a:noFill/>
                          </a:ln>
                          <a:solidFill>
                            <a:schemeClr val="tx2">
                              <a:lumMod val="75000"/>
                            </a:schemeClr>
                          </a:solidFill>
                          <a:effectLst/>
                          <a:latin typeface="Arial" pitchFamily="34" charset="0"/>
                        </a:rPr>
                        <a:t>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 sz="2000" b="0" i="0" u="none" strike="noStrike" cap="none" normalizeH="0" baseline="0" dirty="0" smtClean="0">
                          <a:ln>
                            <a:noFill/>
                          </a:ln>
                          <a:solidFill>
                            <a:schemeClr val="tx2">
                              <a:lumMod val="75000"/>
                            </a:schemeClr>
                          </a:solidFill>
                          <a:effectLst/>
                          <a:latin typeface="Arial" pitchFamily="34" charset="0"/>
                        </a:rPr>
                        <a:t>Histerectomía (*)</a:t>
                      </a: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614363">
                <a:tc>
                  <a:txBody>
                    <a:bodyPr/>
                    <a:lstStyle/>
                    <a:p>
                      <a:pPr marL="0" marR="0" lvl="0" indent="0" algn="l" defTabSz="914400" rtl="0" eaLnBrk="0" fontAlgn="base" latinLnBrk="0" hangingPunct="0">
                        <a:lnSpc>
                          <a:spcPct val="75000"/>
                        </a:lnSpc>
                        <a:spcBef>
                          <a:spcPct val="20000"/>
                        </a:spcBef>
                        <a:spcAft>
                          <a:spcPct val="20000"/>
                        </a:spcAft>
                        <a:buClrTx/>
                        <a:buSzTx/>
                        <a:buFontTx/>
                        <a:buNone/>
                        <a:tabLst/>
                      </a:pPr>
                      <a:r>
                        <a:rPr kumimoji="0" lang="es-ES_tradnl" sz="2000" b="1" i="0" u="none" strike="noStrike" cap="none" normalizeH="0" baseline="0" dirty="0" smtClean="0">
                          <a:ln>
                            <a:noFill/>
                          </a:ln>
                          <a:solidFill>
                            <a:schemeClr val="tx2">
                              <a:lumMod val="75000"/>
                            </a:schemeClr>
                          </a:solidFill>
                          <a:effectLst/>
                          <a:latin typeface="Arial" pitchFamily="34" charset="0"/>
                        </a:rPr>
                        <a:t>Deterioro funcional </a:t>
                      </a:r>
                      <a:endParaRPr kumimoji="0" lang="es-ES" sz="2000" b="1" i="0" u="none" strike="noStrike" cap="none" normalizeH="0" baseline="0" dirty="0" smtClean="0">
                        <a:ln>
                          <a:noFill/>
                        </a:ln>
                        <a:solidFill>
                          <a:schemeClr val="tx2">
                            <a:lumMod val="75000"/>
                          </a:schemeClr>
                        </a:solidFill>
                        <a:effectLst/>
                        <a:latin typeface="Arial" pitchFamily="34" charset="0"/>
                      </a:endParaRP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Mala movilidad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Dependencia transferencias (*)</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_tradnl" sz="2000" b="0" i="0" u="none" strike="noStrike" cap="none" normalizeH="0" baseline="0" dirty="0" smtClean="0">
                          <a:ln>
                            <a:noFill/>
                          </a:ln>
                          <a:solidFill>
                            <a:schemeClr val="tx2">
                              <a:lumMod val="75000"/>
                            </a:schemeClr>
                          </a:solidFill>
                          <a:effectLst/>
                          <a:latin typeface="Arial" pitchFamily="34" charset="0"/>
                        </a:rPr>
                        <a:t>Dependencia uso retrete (*)</a:t>
                      </a:r>
                      <a:endParaRPr kumimoji="0" lang="es-ES" sz="2000" b="0" i="0" u="none" strike="noStrike" cap="none" normalizeH="0" baseline="0" dirty="0" smtClean="0">
                        <a:ln>
                          <a:noFill/>
                        </a:ln>
                        <a:solidFill>
                          <a:schemeClr val="tx2">
                            <a:lumMod val="75000"/>
                          </a:schemeClr>
                        </a:solidFill>
                        <a:effectLst/>
                        <a:latin typeface="Arial" pitchFamily="34" charset="0"/>
                      </a:endParaRP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506413">
                <a:tc>
                  <a:txBody>
                    <a:bodyPr/>
                    <a:lstStyle/>
                    <a:p>
                      <a:pPr marL="0" marR="0" lvl="0" indent="0" algn="l" defTabSz="914400" rtl="0" eaLnBrk="0" fontAlgn="base" latinLnBrk="0" hangingPunct="0">
                        <a:lnSpc>
                          <a:spcPct val="75000"/>
                        </a:lnSpc>
                        <a:spcBef>
                          <a:spcPct val="20000"/>
                        </a:spcBef>
                        <a:spcAft>
                          <a:spcPct val="20000"/>
                        </a:spcAft>
                        <a:buClrTx/>
                        <a:buSzTx/>
                        <a:buFontTx/>
                        <a:buNone/>
                        <a:tabLst/>
                      </a:pPr>
                      <a:r>
                        <a:rPr kumimoji="0" lang="es-ES" sz="2000" b="1" i="0" u="none" strike="noStrike" cap="none" normalizeH="0" baseline="0" dirty="0" smtClean="0">
                          <a:ln>
                            <a:noFill/>
                          </a:ln>
                          <a:solidFill>
                            <a:schemeClr val="tx2">
                              <a:lumMod val="75000"/>
                            </a:schemeClr>
                          </a:solidFill>
                          <a:effectLst/>
                          <a:latin typeface="Arial" pitchFamily="34" charset="0"/>
                        </a:rPr>
                        <a:t>Barreras arquitectónicas </a:t>
                      </a: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0" fontAlgn="base" latinLnBrk="0" hangingPunct="0">
                        <a:lnSpc>
                          <a:spcPct val="100000"/>
                        </a:lnSpc>
                        <a:spcBef>
                          <a:spcPts val="0"/>
                        </a:spcBef>
                        <a:spcAft>
                          <a:spcPts val="0"/>
                        </a:spcAft>
                        <a:buClrTx/>
                        <a:buSzTx/>
                        <a:buFontTx/>
                        <a:buNone/>
                        <a:tabLst/>
                      </a:pPr>
                      <a:r>
                        <a:rPr kumimoji="0" lang="es-ES" sz="2000" b="0" i="0" u="none" strike="noStrike" cap="none" normalizeH="0" baseline="0" dirty="0" smtClean="0">
                          <a:ln>
                            <a:noFill/>
                          </a:ln>
                          <a:solidFill>
                            <a:schemeClr val="tx2">
                              <a:lumMod val="75000"/>
                            </a:schemeClr>
                          </a:solidFill>
                          <a:effectLst/>
                          <a:latin typeface="Arial" pitchFamily="34" charset="0"/>
                        </a:rPr>
                        <a:t>Retretes inaccesibles</a:t>
                      </a:r>
                    </a:p>
                    <a:p>
                      <a:pPr marL="0" marR="0" lvl="0" indent="0" algn="l" defTabSz="914400" rtl="0" eaLnBrk="0" fontAlgn="base" latinLnBrk="0" hangingPunct="0">
                        <a:lnSpc>
                          <a:spcPct val="100000"/>
                        </a:lnSpc>
                        <a:spcBef>
                          <a:spcPts val="0"/>
                        </a:spcBef>
                        <a:spcAft>
                          <a:spcPts val="0"/>
                        </a:spcAft>
                        <a:buClrTx/>
                        <a:buSzTx/>
                        <a:buFontTx/>
                        <a:buNone/>
                        <a:tabLst/>
                      </a:pPr>
                      <a:r>
                        <a:rPr kumimoji="0" lang="es-ES" sz="2000" b="0" i="0" u="none" strike="noStrike" cap="none" normalizeH="0" baseline="0" dirty="0" smtClean="0">
                          <a:ln>
                            <a:noFill/>
                          </a:ln>
                          <a:solidFill>
                            <a:schemeClr val="tx2">
                              <a:lumMod val="75000"/>
                            </a:schemeClr>
                          </a:solidFill>
                          <a:effectLst/>
                          <a:latin typeface="Arial" pitchFamily="34" charset="0"/>
                        </a:rPr>
                        <a:t>Falta de adaptaciones en el retrete </a:t>
                      </a:r>
                    </a:p>
                  </a:txBody>
                  <a:tcPr marL="81280" marR="812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bl>
          </a:graphicData>
        </a:graphic>
      </p:graphicFrame>
      <p:sp>
        <p:nvSpPr>
          <p:cNvPr id="18454" name="Text Box 15"/>
          <p:cNvSpPr txBox="1">
            <a:spLocks noChangeArrowheads="1"/>
          </p:cNvSpPr>
          <p:nvPr/>
        </p:nvSpPr>
        <p:spPr bwMode="auto">
          <a:xfrm>
            <a:off x="0" y="836712"/>
            <a:ext cx="9159875" cy="424732"/>
          </a:xfrm>
          <a:prstGeom prst="rect">
            <a:avLst/>
          </a:prstGeom>
          <a:noFill/>
          <a:ln w="9525">
            <a:noFill/>
            <a:miter lim="800000"/>
            <a:headEnd/>
            <a:tailEnd/>
          </a:ln>
        </p:spPr>
        <p:txBody>
          <a:bodyPr wrap="square">
            <a:spAutoFit/>
          </a:bodyPr>
          <a:lstStyle/>
          <a:p>
            <a:pPr algn="ctr" defTabSz="914400" eaLnBrk="0" hangingPunct="0">
              <a:lnSpc>
                <a:spcPct val="90000"/>
              </a:lnSpc>
              <a:spcBef>
                <a:spcPct val="50000"/>
              </a:spcBef>
              <a:spcAft>
                <a:spcPct val="75000"/>
              </a:spcAft>
            </a:pPr>
            <a:r>
              <a:rPr lang="es-ES_tradnl" sz="2400" b="1" dirty="0">
                <a:solidFill>
                  <a:schemeClr val="tx2">
                    <a:lumMod val="75000"/>
                  </a:schemeClr>
                </a:solidFill>
                <a:latin typeface="Times New Roman" pitchFamily="18" charset="0"/>
              </a:rPr>
              <a:t>PRINCIPALES FACTORES DE </a:t>
            </a:r>
            <a:r>
              <a:rPr lang="es-ES_tradnl" sz="2400" b="1" dirty="0" smtClean="0">
                <a:solidFill>
                  <a:schemeClr val="tx2">
                    <a:lumMod val="75000"/>
                  </a:schemeClr>
                </a:solidFill>
                <a:latin typeface="Times New Roman" pitchFamily="18" charset="0"/>
              </a:rPr>
              <a:t>RIESGO DE INCONTINENCIA</a:t>
            </a:r>
            <a:endParaRPr lang="es-ES_tradnl" sz="2400" b="1" dirty="0">
              <a:solidFill>
                <a:schemeClr val="tx2">
                  <a:lumMod val="75000"/>
                </a:schemeClr>
              </a:solidFill>
              <a:latin typeface="Times New Roman" pitchFamily="18" charset="0"/>
            </a:endParaRPr>
          </a:p>
        </p:txBody>
      </p:sp>
      <p:sp>
        <p:nvSpPr>
          <p:cNvPr id="4" name="1 Título"/>
          <p:cNvSpPr txBox="1">
            <a:spLocks/>
          </p:cNvSpPr>
          <p:nvPr/>
        </p:nvSpPr>
        <p:spPr>
          <a:xfrm>
            <a:off x="179512" y="188640"/>
            <a:ext cx="8784976" cy="576064"/>
          </a:xfrm>
          <a:prstGeom prst="rect">
            <a:avLst/>
          </a:prstGeom>
          <a:noFill/>
          <a:ln>
            <a:solidFill>
              <a:schemeClr val="tx2">
                <a:lumMod val="75000"/>
              </a:schemeClr>
            </a:solidFill>
          </a:ln>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b="0" i="0" u="none" strike="noStrike" kern="1200" cap="none" spc="0" normalizeH="0" baseline="0" noProof="0" dirty="0" smtClean="0">
                <a:ln>
                  <a:noFill/>
                </a:ln>
                <a:solidFill>
                  <a:schemeClr val="tx2">
                    <a:lumMod val="75000"/>
                  </a:schemeClr>
                </a:solidFill>
                <a:effectLst/>
                <a:uLnTx/>
                <a:uFillTx/>
                <a:latin typeface="+mj-lt"/>
                <a:ea typeface="+mj-ea"/>
                <a:cs typeface="+mj-cs"/>
              </a:rPr>
              <a:t>UNIDAD DIDÁCTICA  11.-   </a:t>
            </a:r>
            <a:r>
              <a:rPr kumimoji="0" lang="es-ES" sz="2400" b="1" i="1" u="none" strike="noStrike" kern="1200" cap="none" spc="0" normalizeH="0" baseline="0" noProof="0" dirty="0" smtClean="0">
                <a:ln>
                  <a:noFill/>
                </a:ln>
                <a:solidFill>
                  <a:srgbClr val="C00000"/>
                </a:solidFill>
                <a:effectLst/>
                <a:uLnTx/>
                <a:uFillTx/>
                <a:latin typeface="+mj-lt"/>
                <a:ea typeface="+mj-ea"/>
                <a:cs typeface="+mj-cs"/>
              </a:rPr>
              <a:t>PREVENCIÓN DE LA INCONTINENCIA</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5"/>
          <p:cNvSpPr txBox="1">
            <a:spLocks noChangeArrowheads="1"/>
          </p:cNvSpPr>
          <p:nvPr/>
        </p:nvSpPr>
        <p:spPr bwMode="auto">
          <a:xfrm>
            <a:off x="0" y="908720"/>
            <a:ext cx="9144000" cy="369332"/>
          </a:xfrm>
          <a:prstGeom prst="rect">
            <a:avLst/>
          </a:prstGeom>
          <a:noFill/>
          <a:ln w="9525">
            <a:noFill/>
            <a:miter lim="800000"/>
            <a:headEnd/>
            <a:tailEnd/>
          </a:ln>
        </p:spPr>
        <p:txBody>
          <a:bodyPr wrap="square">
            <a:spAutoFit/>
          </a:bodyPr>
          <a:lstStyle/>
          <a:p>
            <a:pPr algn="ctr" defTabSz="914400" eaLnBrk="0" hangingPunct="0">
              <a:lnSpc>
                <a:spcPct val="90000"/>
              </a:lnSpc>
              <a:spcBef>
                <a:spcPct val="50000"/>
              </a:spcBef>
              <a:spcAft>
                <a:spcPct val="75000"/>
              </a:spcAft>
            </a:pPr>
            <a:r>
              <a:rPr lang="es-ES_tradnl" sz="2000" b="1" dirty="0" smtClean="0">
                <a:solidFill>
                  <a:srgbClr val="C00000"/>
                </a:solidFill>
                <a:latin typeface="+mj-lt"/>
              </a:rPr>
              <a:t>CONSECUENCIAS E IMPACTO EN LA CALIDAD DE VIDA DE LA INCONTINENCIA</a:t>
            </a:r>
            <a:endParaRPr lang="es-ES" sz="2000" b="1" dirty="0">
              <a:solidFill>
                <a:srgbClr val="C00000"/>
              </a:solidFill>
              <a:latin typeface="+mj-lt"/>
            </a:endParaRPr>
          </a:p>
        </p:txBody>
      </p:sp>
      <p:sp>
        <p:nvSpPr>
          <p:cNvPr id="4" name="Text Box 9"/>
          <p:cNvSpPr txBox="1">
            <a:spLocks noChangeArrowheads="1"/>
          </p:cNvSpPr>
          <p:nvPr/>
        </p:nvSpPr>
        <p:spPr bwMode="auto">
          <a:xfrm>
            <a:off x="5148064" y="1340768"/>
            <a:ext cx="3814762" cy="4893647"/>
          </a:xfrm>
          <a:prstGeom prst="rect">
            <a:avLst/>
          </a:prstGeom>
          <a:solidFill>
            <a:schemeClr val="accent1">
              <a:lumMod val="40000"/>
              <a:lumOff val="60000"/>
            </a:schemeClr>
          </a:solidFill>
          <a:ln w="28575">
            <a:solidFill>
              <a:srgbClr val="C00000"/>
            </a:solidFill>
            <a:miter lim="800000"/>
            <a:headEnd/>
            <a:tailEnd/>
          </a:ln>
        </p:spPr>
        <p:txBody>
          <a:bodyPr wrap="square">
            <a:spAutoFit/>
          </a:bodyPr>
          <a:lstStyle/>
          <a:p>
            <a:pPr>
              <a:defRPr/>
            </a:pPr>
            <a:endParaRPr lang="es-ES_tradnl" b="1" dirty="0" smtClean="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Infecciones </a:t>
            </a:r>
            <a:r>
              <a:rPr lang="es-ES_tradnl" b="1" dirty="0">
                <a:solidFill>
                  <a:schemeClr val="tx2">
                    <a:lumMod val="75000"/>
                  </a:schemeClr>
                </a:solidFill>
              </a:rPr>
              <a:t>urinarias</a:t>
            </a:r>
          </a:p>
          <a:p>
            <a:pPr>
              <a:spcAft>
                <a:spcPts val="600"/>
              </a:spcAft>
              <a:buClr>
                <a:srgbClr val="C00000"/>
              </a:buClr>
              <a:buFont typeface="Arial" pitchFamily="34" charset="0"/>
              <a:buChar char="•"/>
              <a:defRPr/>
            </a:pPr>
            <a:r>
              <a:rPr lang="es-ES_tradnl" b="1" dirty="0" smtClean="0">
                <a:solidFill>
                  <a:schemeClr val="tx2">
                    <a:lumMod val="75000"/>
                  </a:schemeClr>
                </a:solidFill>
              </a:rPr>
              <a:t> Úlceras </a:t>
            </a:r>
            <a:r>
              <a:rPr lang="es-ES_tradnl" b="1" dirty="0">
                <a:solidFill>
                  <a:schemeClr val="tx2">
                    <a:lumMod val="75000"/>
                  </a:schemeClr>
                </a:solidFill>
              </a:rPr>
              <a:t>por Presión</a:t>
            </a:r>
          </a:p>
          <a:p>
            <a:pPr>
              <a:spcAft>
                <a:spcPts val="600"/>
              </a:spcAft>
              <a:buClr>
                <a:srgbClr val="C00000"/>
              </a:buClr>
              <a:buFont typeface="Arial" pitchFamily="34" charset="0"/>
              <a:buChar char="•"/>
              <a:defRPr/>
            </a:pPr>
            <a:r>
              <a:rPr lang="es-ES_tradnl" b="1" dirty="0" smtClean="0">
                <a:solidFill>
                  <a:schemeClr val="tx2">
                    <a:lumMod val="75000"/>
                  </a:schemeClr>
                </a:solidFill>
              </a:rPr>
              <a:t> Infecciones </a:t>
            </a:r>
            <a:r>
              <a:rPr lang="es-ES_tradnl" b="1" dirty="0">
                <a:solidFill>
                  <a:schemeClr val="tx2">
                    <a:lumMod val="75000"/>
                  </a:schemeClr>
                </a:solidFill>
              </a:rPr>
              <a:t>cutáneas</a:t>
            </a:r>
          </a:p>
          <a:p>
            <a:pPr>
              <a:spcAft>
                <a:spcPts val="600"/>
              </a:spcAft>
              <a:buClr>
                <a:srgbClr val="C00000"/>
              </a:buClr>
              <a:buFont typeface="Arial" pitchFamily="34" charset="0"/>
              <a:buChar char="•"/>
              <a:defRPr/>
            </a:pPr>
            <a:r>
              <a:rPr lang="es-ES_tradnl" b="1" dirty="0" smtClean="0">
                <a:solidFill>
                  <a:schemeClr val="tx2">
                    <a:lumMod val="75000"/>
                  </a:schemeClr>
                </a:solidFill>
              </a:rPr>
              <a:t> Caídas</a:t>
            </a:r>
            <a:endParaRPr lang="es-ES_tradnl" b="1" dirty="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Insomnio</a:t>
            </a:r>
            <a:endParaRPr lang="es-ES_tradnl" b="1" dirty="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Ansiedad</a:t>
            </a:r>
            <a:endParaRPr lang="es-ES_tradnl" b="1" dirty="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Depresión</a:t>
            </a:r>
            <a:endParaRPr lang="es-ES_tradnl" b="1" dirty="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Disminución </a:t>
            </a:r>
            <a:r>
              <a:rPr lang="es-ES_tradnl" b="1" dirty="0">
                <a:solidFill>
                  <a:schemeClr val="tx2">
                    <a:lumMod val="75000"/>
                  </a:schemeClr>
                </a:solidFill>
              </a:rPr>
              <a:t>autoestima</a:t>
            </a:r>
          </a:p>
          <a:p>
            <a:pPr>
              <a:spcAft>
                <a:spcPts val="600"/>
              </a:spcAft>
              <a:buClr>
                <a:srgbClr val="C00000"/>
              </a:buClr>
              <a:buFont typeface="Arial" pitchFamily="34" charset="0"/>
              <a:buChar char="•"/>
              <a:defRPr/>
            </a:pPr>
            <a:r>
              <a:rPr lang="es-ES_tradnl" b="1" dirty="0" smtClean="0">
                <a:solidFill>
                  <a:schemeClr val="tx2">
                    <a:lumMod val="75000"/>
                  </a:schemeClr>
                </a:solidFill>
              </a:rPr>
              <a:t> Reducción </a:t>
            </a:r>
            <a:r>
              <a:rPr lang="es-ES_tradnl" b="1" dirty="0">
                <a:solidFill>
                  <a:schemeClr val="tx2">
                    <a:lumMod val="75000"/>
                  </a:schemeClr>
                </a:solidFill>
              </a:rPr>
              <a:t>relaciones sexuales</a:t>
            </a:r>
          </a:p>
          <a:p>
            <a:pPr>
              <a:spcAft>
                <a:spcPts val="600"/>
              </a:spcAft>
              <a:buClr>
                <a:srgbClr val="C00000"/>
              </a:buClr>
              <a:buFont typeface="Arial" pitchFamily="34" charset="0"/>
              <a:buChar char="•"/>
              <a:defRPr/>
            </a:pPr>
            <a:r>
              <a:rPr lang="es-ES_tradnl" b="1" dirty="0" smtClean="0">
                <a:solidFill>
                  <a:schemeClr val="tx2">
                    <a:lumMod val="75000"/>
                  </a:schemeClr>
                </a:solidFill>
              </a:rPr>
              <a:t> Aislamiento </a:t>
            </a:r>
            <a:r>
              <a:rPr lang="es-ES_tradnl" b="1" dirty="0">
                <a:solidFill>
                  <a:schemeClr val="tx2">
                    <a:lumMod val="75000"/>
                  </a:schemeClr>
                </a:solidFill>
              </a:rPr>
              <a:t>social</a:t>
            </a:r>
          </a:p>
          <a:p>
            <a:pPr>
              <a:spcAft>
                <a:spcPts val="600"/>
              </a:spcAft>
              <a:buClr>
                <a:srgbClr val="C00000"/>
              </a:buClr>
              <a:buFont typeface="Arial" pitchFamily="34" charset="0"/>
              <a:buChar char="•"/>
              <a:defRPr/>
            </a:pPr>
            <a:r>
              <a:rPr lang="es-ES_tradnl" b="1" dirty="0" smtClean="0">
                <a:solidFill>
                  <a:schemeClr val="tx2">
                    <a:lumMod val="75000"/>
                  </a:schemeClr>
                </a:solidFill>
              </a:rPr>
              <a:t> Mayor </a:t>
            </a:r>
            <a:r>
              <a:rPr lang="es-ES_tradnl" b="1" dirty="0">
                <a:solidFill>
                  <a:schemeClr val="tx2">
                    <a:lumMod val="75000"/>
                  </a:schemeClr>
                </a:solidFill>
              </a:rPr>
              <a:t>asistencia </a:t>
            </a:r>
            <a:r>
              <a:rPr lang="es-ES_tradnl" b="1" dirty="0" smtClean="0">
                <a:solidFill>
                  <a:schemeClr val="tx2">
                    <a:lumMod val="75000"/>
                  </a:schemeClr>
                </a:solidFill>
              </a:rPr>
              <a:t> de cuidadores</a:t>
            </a:r>
            <a:endParaRPr lang="es-ES_tradnl" b="1" dirty="0">
              <a:solidFill>
                <a:schemeClr val="tx2">
                  <a:lumMod val="75000"/>
                </a:schemeClr>
              </a:solidFill>
            </a:endParaRPr>
          </a:p>
          <a:p>
            <a:pPr>
              <a:spcAft>
                <a:spcPts val="600"/>
              </a:spcAft>
              <a:buClr>
                <a:srgbClr val="C00000"/>
              </a:buClr>
              <a:buFont typeface="Arial" pitchFamily="34" charset="0"/>
              <a:buChar char="•"/>
              <a:defRPr/>
            </a:pPr>
            <a:r>
              <a:rPr lang="es-ES_tradnl" b="1" dirty="0" smtClean="0">
                <a:solidFill>
                  <a:schemeClr val="tx2">
                    <a:lumMod val="75000"/>
                  </a:schemeClr>
                </a:solidFill>
              </a:rPr>
              <a:t> Cambios </a:t>
            </a:r>
            <a:r>
              <a:rPr lang="es-ES_tradnl" b="1" dirty="0">
                <a:solidFill>
                  <a:schemeClr val="tx2">
                    <a:lumMod val="75000"/>
                  </a:schemeClr>
                </a:solidFill>
              </a:rPr>
              <a:t>de ropa frecuentes</a:t>
            </a:r>
          </a:p>
          <a:p>
            <a:pPr>
              <a:spcAft>
                <a:spcPts val="600"/>
              </a:spcAft>
              <a:buClr>
                <a:srgbClr val="C00000"/>
              </a:buClr>
              <a:buFont typeface="Arial" pitchFamily="34" charset="0"/>
              <a:buChar char="•"/>
              <a:defRPr/>
            </a:pPr>
            <a:r>
              <a:rPr lang="es-ES_tradnl" b="1" dirty="0" smtClean="0">
                <a:solidFill>
                  <a:schemeClr val="tx2">
                    <a:lumMod val="75000"/>
                  </a:schemeClr>
                </a:solidFill>
              </a:rPr>
              <a:t> Necesidad </a:t>
            </a:r>
            <a:r>
              <a:rPr lang="es-ES_tradnl" b="1" dirty="0">
                <a:solidFill>
                  <a:schemeClr val="tx2">
                    <a:lumMod val="75000"/>
                  </a:schemeClr>
                </a:solidFill>
              </a:rPr>
              <a:t>de lavar más a </a:t>
            </a:r>
            <a:r>
              <a:rPr lang="es-ES_tradnl" b="1" dirty="0" smtClean="0">
                <a:solidFill>
                  <a:schemeClr val="tx2">
                    <a:lumMod val="75000"/>
                  </a:schemeClr>
                </a:solidFill>
              </a:rPr>
              <a:t>menudo</a:t>
            </a:r>
            <a:endParaRPr lang="es-ES" b="1" dirty="0">
              <a:solidFill>
                <a:schemeClr val="tx2">
                  <a:lumMod val="75000"/>
                </a:schemeClr>
              </a:solidFill>
            </a:endParaRPr>
          </a:p>
        </p:txBody>
      </p:sp>
      <p:sp>
        <p:nvSpPr>
          <p:cNvPr id="17412" name="Text Box 2"/>
          <p:cNvSpPr txBox="1">
            <a:spLocks noChangeArrowheads="1"/>
          </p:cNvSpPr>
          <p:nvPr/>
        </p:nvSpPr>
        <p:spPr bwMode="auto">
          <a:xfrm>
            <a:off x="179512" y="2132856"/>
            <a:ext cx="4788024" cy="3277820"/>
          </a:xfrm>
          <a:prstGeom prst="rect">
            <a:avLst/>
          </a:prstGeom>
          <a:solidFill>
            <a:schemeClr val="accent6">
              <a:lumMod val="40000"/>
              <a:lumOff val="60000"/>
            </a:schemeClr>
          </a:solidFill>
          <a:ln w="34925">
            <a:solidFill>
              <a:schemeClr val="tx2">
                <a:lumMod val="75000"/>
              </a:schemeClr>
            </a:solidFill>
            <a:miter lim="800000"/>
            <a:headEnd/>
            <a:tailEnd/>
          </a:ln>
        </p:spPr>
        <p:txBody>
          <a:bodyPr wrap="square">
            <a:spAutoFit/>
          </a:bodyPr>
          <a:lstStyle/>
          <a:p>
            <a:pPr>
              <a:lnSpc>
                <a:spcPct val="50000"/>
              </a:lnSpc>
              <a:spcBef>
                <a:spcPct val="50000"/>
              </a:spcBef>
              <a:buFont typeface="Marlett" pitchFamily="2" charset="2"/>
              <a:buChar char="4"/>
            </a:pPr>
            <a:endParaRPr lang="es-ES_tradnl" dirty="0">
              <a:solidFill>
                <a:schemeClr val="bg1"/>
              </a:solidFill>
            </a:endParaRPr>
          </a:p>
          <a:p>
            <a:pPr>
              <a:lnSpc>
                <a:spcPct val="50000"/>
              </a:lnSpc>
              <a:spcBef>
                <a:spcPct val="50000"/>
              </a:spcBef>
              <a:buClr>
                <a:srgbClr val="C00000"/>
              </a:buClr>
              <a:buSzPct val="125000"/>
              <a:buFont typeface="Wingdings" pitchFamily="2" charset="2"/>
              <a:buChar char="v"/>
            </a:pPr>
            <a:r>
              <a:rPr lang="en-GB" dirty="0">
                <a:solidFill>
                  <a:srgbClr val="000066"/>
                </a:solidFill>
              </a:rPr>
              <a:t> </a:t>
            </a:r>
            <a:r>
              <a:rPr lang="en-GB" sz="2000" b="1" dirty="0" err="1">
                <a:solidFill>
                  <a:schemeClr val="tx2">
                    <a:lumMod val="75000"/>
                  </a:schemeClr>
                </a:solidFill>
                <a:latin typeface="Calibri" pitchFamily="34" charset="0"/>
              </a:rPr>
              <a:t>Complicaciones</a:t>
            </a: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médicas</a:t>
            </a: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Afectación</a:t>
            </a: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psicológica</a:t>
            </a:r>
            <a:r>
              <a:rPr lang="en-GB" sz="2000" b="1" dirty="0">
                <a:solidFill>
                  <a:schemeClr val="tx2">
                    <a:lumMod val="75000"/>
                  </a:schemeClr>
                </a:solidFill>
                <a:latin typeface="Calibri" pitchFamily="34" charset="0"/>
              </a:rPr>
              <a:t> </a:t>
            </a:r>
          </a:p>
          <a:p>
            <a:pPr>
              <a:lnSpc>
                <a:spcPct val="50000"/>
              </a:lnSpc>
              <a:spcBef>
                <a:spcPct val="50000"/>
              </a:spcBef>
              <a:buClr>
                <a:srgbClr val="C00000"/>
              </a:buClr>
              <a:buSzPct val="125000"/>
              <a:buFont typeface="Wingdings" pitchFamily="2" charset="2"/>
              <a:buChar char="v"/>
            </a:pP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Interferencia</a:t>
            </a:r>
            <a:r>
              <a:rPr lang="en-GB" sz="2000" b="1" dirty="0">
                <a:solidFill>
                  <a:schemeClr val="tx2">
                    <a:lumMod val="75000"/>
                  </a:schemeClr>
                </a:solidFill>
                <a:latin typeface="Calibri" pitchFamily="34" charset="0"/>
              </a:rPr>
              <a:t> </a:t>
            </a:r>
            <a:r>
              <a:rPr lang="en-GB" sz="2000" b="1" dirty="0" smtClean="0">
                <a:solidFill>
                  <a:schemeClr val="tx2">
                    <a:lumMod val="75000"/>
                  </a:schemeClr>
                </a:solidFill>
                <a:latin typeface="Calibri" pitchFamily="34" charset="0"/>
              </a:rPr>
              <a:t>en </a:t>
            </a:r>
            <a:r>
              <a:rPr lang="en-GB" sz="2000" b="1" dirty="0" err="1" smtClean="0">
                <a:solidFill>
                  <a:schemeClr val="tx2">
                    <a:lumMod val="75000"/>
                  </a:schemeClr>
                </a:solidFill>
                <a:latin typeface="Calibri" pitchFamily="34" charset="0"/>
              </a:rPr>
              <a:t>Actividades</a:t>
            </a:r>
            <a:r>
              <a:rPr lang="en-GB" sz="2000" b="1" dirty="0" smtClean="0">
                <a:solidFill>
                  <a:schemeClr val="tx2">
                    <a:lumMod val="75000"/>
                  </a:schemeClr>
                </a:solidFill>
                <a:latin typeface="Calibri" pitchFamily="34" charset="0"/>
              </a:rPr>
              <a:t> Vida </a:t>
            </a:r>
            <a:r>
              <a:rPr lang="en-GB" sz="2000" b="1" dirty="0" err="1" smtClean="0">
                <a:solidFill>
                  <a:schemeClr val="tx2">
                    <a:lumMod val="75000"/>
                  </a:schemeClr>
                </a:solidFill>
                <a:latin typeface="Calibri" pitchFamily="34" charset="0"/>
              </a:rPr>
              <a:t>Diaria</a:t>
            </a: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Interferencia</a:t>
            </a:r>
            <a:r>
              <a:rPr lang="en-GB" sz="2000" b="1" dirty="0">
                <a:solidFill>
                  <a:schemeClr val="tx2">
                    <a:lumMod val="75000"/>
                  </a:schemeClr>
                </a:solidFill>
                <a:latin typeface="Calibri" pitchFamily="34" charset="0"/>
              </a:rPr>
              <a:t> con </a:t>
            </a:r>
            <a:r>
              <a:rPr lang="en-GB" sz="2000" b="1" dirty="0" err="1">
                <a:solidFill>
                  <a:schemeClr val="tx2">
                    <a:lumMod val="75000"/>
                  </a:schemeClr>
                </a:solidFill>
                <a:latin typeface="Calibri" pitchFamily="34" charset="0"/>
              </a:rPr>
              <a:t>relaciones</a:t>
            </a: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sociales</a:t>
            </a:r>
            <a:r>
              <a:rPr lang="en-GB" sz="2000" b="1" dirty="0">
                <a:solidFill>
                  <a:schemeClr val="tx2">
                    <a:lumMod val="75000"/>
                  </a:schemeClr>
                </a:solidFill>
                <a:latin typeface="Calibri" pitchFamily="34" charset="0"/>
              </a:rPr>
              <a:t> </a:t>
            </a:r>
          </a:p>
          <a:p>
            <a:pPr>
              <a:lnSpc>
                <a:spcPct val="50000"/>
              </a:lnSpc>
              <a:spcBef>
                <a:spcPct val="50000"/>
              </a:spcBef>
              <a:buClr>
                <a:srgbClr val="C00000"/>
              </a:buClr>
              <a:buSzPct val="125000"/>
              <a:buFont typeface="Wingdings" pitchFamily="2" charset="2"/>
              <a:buChar char="v"/>
            </a:pPr>
            <a:endParaRPr lang="en-GB" sz="2000" b="1" dirty="0">
              <a:solidFill>
                <a:schemeClr val="tx2">
                  <a:lumMod val="75000"/>
                </a:schemeClr>
              </a:solidFill>
              <a:latin typeface="Calibri" pitchFamily="34" charset="0"/>
            </a:endParaRPr>
          </a:p>
          <a:p>
            <a:pPr>
              <a:lnSpc>
                <a:spcPct val="50000"/>
              </a:lnSpc>
              <a:spcBef>
                <a:spcPct val="50000"/>
              </a:spcBef>
              <a:buClr>
                <a:srgbClr val="C00000"/>
              </a:buClr>
              <a:buSzPct val="125000"/>
              <a:buFont typeface="Wingdings" pitchFamily="2" charset="2"/>
              <a:buChar char="v"/>
            </a:pPr>
            <a:r>
              <a:rPr lang="en-GB" sz="2000" b="1" dirty="0">
                <a:solidFill>
                  <a:schemeClr val="tx2">
                    <a:lumMod val="75000"/>
                  </a:schemeClr>
                </a:solidFill>
                <a:latin typeface="Calibri" pitchFamily="34" charset="0"/>
              </a:rPr>
              <a:t> </a:t>
            </a:r>
            <a:r>
              <a:rPr lang="en-GB" sz="2000" b="1" dirty="0" err="1">
                <a:solidFill>
                  <a:schemeClr val="tx2">
                    <a:lumMod val="75000"/>
                  </a:schemeClr>
                </a:solidFill>
                <a:latin typeface="Calibri" pitchFamily="34" charset="0"/>
              </a:rPr>
              <a:t>Elevado</a:t>
            </a:r>
            <a:r>
              <a:rPr lang="en-GB" sz="2000" b="1" dirty="0">
                <a:solidFill>
                  <a:schemeClr val="tx2">
                    <a:lumMod val="75000"/>
                  </a:schemeClr>
                </a:solidFill>
                <a:latin typeface="Calibri" pitchFamily="34" charset="0"/>
              </a:rPr>
              <a:t> </a:t>
            </a:r>
            <a:r>
              <a:rPr lang="en-GB" sz="2000" b="1" dirty="0" err="1" smtClean="0">
                <a:solidFill>
                  <a:schemeClr val="tx2">
                    <a:lumMod val="75000"/>
                  </a:schemeClr>
                </a:solidFill>
                <a:latin typeface="Calibri" pitchFamily="34" charset="0"/>
              </a:rPr>
              <a:t>coste</a:t>
            </a:r>
            <a:endParaRPr lang="en-GB" sz="2000" b="1" dirty="0" smtClean="0">
              <a:solidFill>
                <a:schemeClr val="tx2">
                  <a:lumMod val="75000"/>
                </a:schemeClr>
              </a:solidFill>
              <a:latin typeface="Calibri" pitchFamily="34" charset="0"/>
            </a:endParaRPr>
          </a:p>
          <a:p>
            <a:pPr>
              <a:lnSpc>
                <a:spcPct val="50000"/>
              </a:lnSpc>
              <a:spcBef>
                <a:spcPct val="50000"/>
              </a:spcBef>
              <a:buClr>
                <a:srgbClr val="C00000"/>
              </a:buClr>
              <a:buSzPct val="125000"/>
            </a:pPr>
            <a:endParaRPr lang="en-GB" b="1" dirty="0">
              <a:solidFill>
                <a:schemeClr val="tx2">
                  <a:lumMod val="75000"/>
                </a:schemeClr>
              </a:solidFill>
              <a:latin typeface="Calibri" pitchFamily="34" charset="0"/>
            </a:endParaRPr>
          </a:p>
        </p:txBody>
      </p:sp>
      <p:sp>
        <p:nvSpPr>
          <p:cNvPr id="6" name="Rectangle 6"/>
          <p:cNvSpPr>
            <a:spLocks noChangeArrowheads="1"/>
          </p:cNvSpPr>
          <p:nvPr/>
        </p:nvSpPr>
        <p:spPr bwMode="auto">
          <a:xfrm>
            <a:off x="0" y="6237312"/>
            <a:ext cx="9128125" cy="965008"/>
          </a:xfrm>
          <a:prstGeom prst="rect">
            <a:avLst/>
          </a:prstGeom>
          <a:noFill/>
          <a:ln w="9525">
            <a:noFill/>
            <a:miter lim="800000"/>
            <a:headEnd/>
            <a:tailEnd/>
          </a:ln>
        </p:spPr>
        <p:txBody>
          <a:bodyPr wrap="square">
            <a:spAutoFit/>
          </a:bodyPr>
          <a:lstStyle/>
          <a:p>
            <a:pPr>
              <a:spcBef>
                <a:spcPct val="50000"/>
              </a:spcBef>
              <a:spcAft>
                <a:spcPts val="600"/>
              </a:spcAft>
              <a:buClr>
                <a:srgbClr val="FFFF00"/>
              </a:buClr>
            </a:pPr>
            <a:r>
              <a:rPr lang="en-GB" b="1" i="1" dirty="0">
                <a:solidFill>
                  <a:schemeClr val="tx2">
                    <a:lumMod val="75000"/>
                  </a:schemeClr>
                </a:solidFill>
                <a:latin typeface="+mj-lt"/>
              </a:rPr>
              <a:t>GRAN IMPACTO EN CALIDAD DE VIDA (Diabetes, A.R., Ictus</a:t>
            </a:r>
            <a:r>
              <a:rPr lang="en-GB" b="1" i="1" dirty="0" smtClean="0">
                <a:solidFill>
                  <a:schemeClr val="tx2">
                    <a:lumMod val="75000"/>
                  </a:schemeClr>
                </a:solidFill>
                <a:latin typeface="+mj-lt"/>
              </a:rPr>
              <a:t>). </a:t>
            </a:r>
            <a:r>
              <a:rPr lang="en-GB" i="1" dirty="0" err="1" smtClean="0">
                <a:solidFill>
                  <a:schemeClr val="tx2">
                    <a:lumMod val="75000"/>
                  </a:schemeClr>
                </a:solidFill>
                <a:latin typeface="Calibri" pitchFamily="34" charset="0"/>
                <a:cs typeface="Times New Roman" pitchFamily="18" charset="0"/>
              </a:rPr>
              <a:t>Ko</a:t>
            </a:r>
            <a:r>
              <a:rPr lang="en-GB" i="1" dirty="0" smtClean="0">
                <a:solidFill>
                  <a:schemeClr val="tx2">
                    <a:lumMod val="75000"/>
                  </a:schemeClr>
                </a:solidFill>
                <a:latin typeface="Calibri" pitchFamily="34" charset="0"/>
                <a:cs typeface="Times New Roman" pitchFamily="18" charset="0"/>
              </a:rPr>
              <a:t> </a:t>
            </a:r>
            <a:r>
              <a:rPr lang="en-GB" i="1" dirty="0">
                <a:solidFill>
                  <a:schemeClr val="tx2">
                    <a:lumMod val="75000"/>
                  </a:schemeClr>
                </a:solidFill>
                <a:latin typeface="Calibri" pitchFamily="34" charset="0"/>
                <a:cs typeface="Times New Roman" pitchFamily="18" charset="0"/>
              </a:rPr>
              <a:t>Y, </a:t>
            </a:r>
            <a:r>
              <a:rPr lang="en-GB" sz="1400" i="1" dirty="0">
                <a:solidFill>
                  <a:schemeClr val="tx2">
                    <a:lumMod val="75000"/>
                  </a:schemeClr>
                </a:solidFill>
                <a:latin typeface="Calibri" pitchFamily="34" charset="0"/>
                <a:cs typeface="Times New Roman" pitchFamily="18" charset="0"/>
              </a:rPr>
              <a:t>Lin SY, Salmon W, </a:t>
            </a:r>
            <a:r>
              <a:rPr lang="en-GB" sz="1400" i="1" dirty="0" err="1">
                <a:solidFill>
                  <a:schemeClr val="tx2">
                    <a:lumMod val="75000"/>
                  </a:schemeClr>
                </a:solidFill>
                <a:latin typeface="Calibri" pitchFamily="34" charset="0"/>
                <a:cs typeface="Times New Roman" pitchFamily="18" charset="0"/>
              </a:rPr>
              <a:t>Bron</a:t>
            </a:r>
            <a:r>
              <a:rPr lang="en-GB" sz="1400" i="1" dirty="0">
                <a:solidFill>
                  <a:schemeClr val="tx2">
                    <a:lumMod val="75000"/>
                  </a:schemeClr>
                </a:solidFill>
                <a:latin typeface="Calibri" pitchFamily="34" charset="0"/>
                <a:cs typeface="Times New Roman" pitchFamily="18" charset="0"/>
              </a:rPr>
              <a:t> MS. The Impact of Urinary Incontinence on Quality of </a:t>
            </a:r>
            <a:r>
              <a:rPr lang="en-GB" sz="1400" i="1" dirty="0" smtClean="0">
                <a:solidFill>
                  <a:schemeClr val="tx2">
                    <a:lumMod val="75000"/>
                  </a:schemeClr>
                </a:solidFill>
                <a:latin typeface="Calibri" pitchFamily="34" charset="0"/>
                <a:cs typeface="Times New Roman" pitchFamily="18" charset="0"/>
              </a:rPr>
              <a:t>Life </a:t>
            </a:r>
            <a:r>
              <a:rPr lang="en-GB" sz="1400" i="1" dirty="0">
                <a:solidFill>
                  <a:schemeClr val="tx2">
                    <a:lumMod val="75000"/>
                  </a:schemeClr>
                </a:solidFill>
                <a:latin typeface="Calibri" pitchFamily="34" charset="0"/>
                <a:cs typeface="Times New Roman" pitchFamily="18" charset="0"/>
              </a:rPr>
              <a:t>of the Elderly. Am J </a:t>
            </a:r>
            <a:r>
              <a:rPr lang="en-GB" sz="1400" i="1" dirty="0" err="1">
                <a:solidFill>
                  <a:schemeClr val="tx2">
                    <a:lumMod val="75000"/>
                  </a:schemeClr>
                </a:solidFill>
                <a:latin typeface="Calibri" pitchFamily="34" charset="0"/>
                <a:cs typeface="Times New Roman" pitchFamily="18" charset="0"/>
              </a:rPr>
              <a:t>Manag</a:t>
            </a:r>
            <a:r>
              <a:rPr lang="en-GB" sz="1400" i="1" dirty="0">
                <a:solidFill>
                  <a:schemeClr val="tx2">
                    <a:lumMod val="75000"/>
                  </a:schemeClr>
                </a:solidFill>
                <a:latin typeface="Calibri" pitchFamily="34" charset="0"/>
                <a:cs typeface="Times New Roman" pitchFamily="18" charset="0"/>
              </a:rPr>
              <a:t> Care 2005; 11: S103-S111</a:t>
            </a:r>
            <a:endParaRPr lang="es-ES" sz="1400" i="1" dirty="0">
              <a:solidFill>
                <a:schemeClr val="tx2">
                  <a:lumMod val="75000"/>
                </a:schemeClr>
              </a:solidFill>
              <a:latin typeface="Calibri" pitchFamily="34" charset="0"/>
              <a:cs typeface="Times New Roman" pitchFamily="18" charset="0"/>
            </a:endParaRPr>
          </a:p>
          <a:p>
            <a:pPr>
              <a:lnSpc>
                <a:spcPct val="50000"/>
              </a:lnSpc>
              <a:spcBef>
                <a:spcPct val="50000"/>
              </a:spcBef>
              <a:buClr>
                <a:srgbClr val="FFFF00"/>
              </a:buClr>
              <a:buFont typeface="Wingdings" pitchFamily="2" charset="2"/>
              <a:buNone/>
            </a:pPr>
            <a:endParaRPr lang="en-GB" b="1" i="1" dirty="0">
              <a:solidFill>
                <a:srgbClr val="C00000"/>
              </a:solidFill>
            </a:endParaRPr>
          </a:p>
        </p:txBody>
      </p:sp>
      <p:sp>
        <p:nvSpPr>
          <p:cNvPr id="7" name="1 Título"/>
          <p:cNvSpPr txBox="1">
            <a:spLocks/>
          </p:cNvSpPr>
          <p:nvPr/>
        </p:nvSpPr>
        <p:spPr>
          <a:xfrm>
            <a:off x="179512" y="0"/>
            <a:ext cx="8784976" cy="728640"/>
          </a:xfrm>
          <a:prstGeom prst="rect">
            <a:avLst/>
          </a:prstGeom>
          <a:noFill/>
          <a:ln>
            <a:solidFill>
              <a:schemeClr val="tx2">
                <a:lumMod val="75000"/>
              </a:schemeClr>
            </a:solidFill>
          </a:ln>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b="0" i="0" u="none" strike="noStrike" kern="1200" cap="none" spc="0" normalizeH="0" baseline="0" noProof="0" dirty="0" smtClean="0">
                <a:ln>
                  <a:noFill/>
                </a:ln>
                <a:solidFill>
                  <a:schemeClr val="tx2">
                    <a:lumMod val="75000"/>
                  </a:schemeClr>
                </a:solidFill>
                <a:effectLst/>
                <a:uLnTx/>
                <a:uFillTx/>
                <a:latin typeface="+mj-lt"/>
                <a:ea typeface="+mj-ea"/>
                <a:cs typeface="+mj-cs"/>
              </a:rPr>
              <a:t>UNIDAD DIDÁCTICA  11.-   </a:t>
            </a:r>
            <a:r>
              <a:rPr kumimoji="0" lang="es-ES" sz="2400" b="1" i="1" u="none" strike="noStrike" kern="1200" cap="none" spc="0" normalizeH="0" baseline="0" noProof="0" dirty="0" smtClean="0">
                <a:ln>
                  <a:noFill/>
                </a:ln>
                <a:solidFill>
                  <a:srgbClr val="C00000"/>
                </a:solidFill>
                <a:effectLst/>
                <a:uLnTx/>
                <a:uFillTx/>
                <a:latin typeface="+mj-lt"/>
                <a:ea typeface="+mj-ea"/>
                <a:cs typeface="+mj-cs"/>
              </a:rPr>
              <a:t>PREVENCIÓN DE LA INCONTINENCIA</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98072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a)  ALIMENTACIÓN  - NUTRICIÓN  E HIDRATACIÓN</a:t>
            </a:r>
            <a:endParaRPr lang="es-ES" sz="2400" b="1" i="1" dirty="0">
              <a:solidFill>
                <a:srgbClr val="C00000"/>
              </a:solidFill>
            </a:endParaRPr>
          </a:p>
        </p:txBody>
      </p:sp>
      <p:sp>
        <p:nvSpPr>
          <p:cNvPr id="3" name="2 Marcador de contenido"/>
          <p:cNvSpPr>
            <a:spLocks noGrp="1"/>
          </p:cNvSpPr>
          <p:nvPr>
            <p:ph idx="1"/>
          </p:nvPr>
        </p:nvSpPr>
        <p:spPr>
          <a:xfrm>
            <a:off x="0" y="1268760"/>
            <a:ext cx="9144000" cy="5589240"/>
          </a:xfrm>
        </p:spPr>
        <p:txBody>
          <a:bodyPr>
            <a:normAutofit fontScale="25000" lnSpcReduction="20000"/>
          </a:bodyPr>
          <a:lstStyle/>
          <a:p>
            <a:pPr marL="457200" lvl="0" indent="-457200">
              <a:lnSpc>
                <a:spcPct val="125000"/>
              </a:lnSpc>
              <a:buClr>
                <a:srgbClr val="C00000"/>
              </a:buClr>
              <a:buNone/>
            </a:pPr>
            <a:r>
              <a:rPr lang="es-ES" sz="5600" b="1" dirty="0" smtClean="0">
                <a:solidFill>
                  <a:schemeClr val="tx2">
                    <a:lumMod val="75000"/>
                  </a:schemeClr>
                </a:solidFill>
              </a:rPr>
              <a:t>Dieta: </a:t>
            </a:r>
          </a:p>
          <a:p>
            <a:pPr marL="457200" lvl="0" indent="-457200">
              <a:lnSpc>
                <a:spcPct val="125000"/>
              </a:lnSpc>
              <a:buClr>
                <a:srgbClr val="C00000"/>
              </a:buClr>
              <a:buNone/>
            </a:pPr>
            <a:endParaRPr lang="es-ES" sz="5600" b="1" dirty="0" smtClean="0">
              <a:solidFill>
                <a:schemeClr val="tx2">
                  <a:lumMod val="75000"/>
                </a:schemeClr>
              </a:solidFill>
            </a:endParaRPr>
          </a:p>
          <a:p>
            <a:pPr marL="0" indent="-180000">
              <a:lnSpc>
                <a:spcPct val="140000"/>
              </a:lnSpc>
              <a:spcBef>
                <a:spcPts val="0"/>
              </a:spcBef>
              <a:buClr>
                <a:srgbClr val="C00000"/>
              </a:buClr>
            </a:pPr>
            <a:r>
              <a:rPr lang="es-ES" sz="5600" b="1" dirty="0" smtClean="0">
                <a:solidFill>
                  <a:schemeClr val="tx2">
                    <a:lumMod val="75000"/>
                  </a:schemeClr>
                </a:solidFill>
              </a:rPr>
              <a:t>P</a:t>
            </a:r>
            <a:r>
              <a:rPr lang="es-ES" sz="5600" b="1" dirty="0" smtClean="0">
                <a:solidFill>
                  <a:schemeClr val="tx2">
                    <a:lumMod val="75000"/>
                  </a:schemeClr>
                </a:solidFill>
                <a:ea typeface="Times New Roman" pitchFamily="18" charset="0"/>
              </a:rPr>
              <a:t>ilar básico</a:t>
            </a:r>
            <a:r>
              <a:rPr lang="es-ES" sz="5600" dirty="0" smtClean="0">
                <a:ea typeface="Times New Roman" pitchFamily="18" charset="0"/>
              </a:rPr>
              <a:t>, sobre el que descansa la </a:t>
            </a:r>
            <a:r>
              <a:rPr lang="es-ES" sz="5600" b="1" dirty="0" smtClean="0">
                <a:solidFill>
                  <a:schemeClr val="tx2">
                    <a:lumMod val="75000"/>
                  </a:schemeClr>
                </a:solidFill>
                <a:ea typeface="Times New Roman" pitchFamily="18" charset="0"/>
              </a:rPr>
              <a:t>promoción y la educación para la salud</a:t>
            </a:r>
            <a:r>
              <a:rPr lang="es-ES" sz="5600" dirty="0" smtClean="0">
                <a:ea typeface="Times New Roman" pitchFamily="18" charset="0"/>
              </a:rPr>
              <a:t>, junto al fomento de  la </a:t>
            </a:r>
            <a:r>
              <a:rPr lang="es-ES" sz="5600" b="1" dirty="0" smtClean="0">
                <a:solidFill>
                  <a:schemeClr val="tx2">
                    <a:lumMod val="75000"/>
                  </a:schemeClr>
                </a:solidFill>
                <a:ea typeface="Times New Roman" pitchFamily="18" charset="0"/>
              </a:rPr>
              <a:t>actividad-ejercicio físico </a:t>
            </a:r>
            <a:r>
              <a:rPr lang="es-ES" sz="5600" dirty="0" smtClean="0">
                <a:ea typeface="Times New Roman" pitchFamily="18" charset="0"/>
              </a:rPr>
              <a:t>y la </a:t>
            </a:r>
            <a:r>
              <a:rPr lang="es-ES" sz="5600" b="1" dirty="0" smtClean="0">
                <a:solidFill>
                  <a:schemeClr val="tx2">
                    <a:lumMod val="75000"/>
                  </a:schemeClr>
                </a:solidFill>
                <a:ea typeface="Times New Roman" pitchFamily="18" charset="0"/>
              </a:rPr>
              <a:t>eliminación de los hábitos tóxicos </a:t>
            </a:r>
            <a:r>
              <a:rPr lang="es-ES" sz="5600" dirty="0" smtClean="0">
                <a:ea typeface="Times New Roman" pitchFamily="18" charset="0"/>
              </a:rPr>
              <a:t>(alcohol, drogas, tabaco, etc.).</a:t>
            </a:r>
          </a:p>
          <a:p>
            <a:pPr marL="0" indent="-180000">
              <a:lnSpc>
                <a:spcPct val="140000"/>
              </a:lnSpc>
              <a:spcBef>
                <a:spcPts val="0"/>
              </a:spcBef>
              <a:buClr>
                <a:srgbClr val="C00000"/>
              </a:buClr>
              <a:buNone/>
            </a:pPr>
            <a:endParaRPr lang="es-ES" sz="5600" dirty="0" smtClean="0">
              <a:ea typeface="Times New Roman" pitchFamily="18" charset="0"/>
            </a:endParaRPr>
          </a:p>
          <a:p>
            <a:pPr marL="0" indent="-180000">
              <a:lnSpc>
                <a:spcPct val="140000"/>
              </a:lnSpc>
              <a:spcBef>
                <a:spcPts val="0"/>
              </a:spcBef>
              <a:buClr>
                <a:srgbClr val="C00000"/>
              </a:buClr>
            </a:pPr>
            <a:r>
              <a:rPr lang="es-ES" sz="5600" b="1" dirty="0" smtClean="0">
                <a:solidFill>
                  <a:schemeClr val="tx2">
                    <a:lumMod val="75000"/>
                  </a:schemeClr>
                </a:solidFill>
              </a:rPr>
              <a:t>Condicionada</a:t>
            </a:r>
            <a:r>
              <a:rPr lang="es-ES" sz="5600" dirty="0" smtClean="0"/>
              <a:t> por las alteraciones de los </a:t>
            </a:r>
            <a:r>
              <a:rPr lang="es-ES" sz="5600" b="1" dirty="0" smtClean="0">
                <a:solidFill>
                  <a:schemeClr val="tx2">
                    <a:lumMod val="75000"/>
                  </a:schemeClr>
                </a:solidFill>
              </a:rPr>
              <a:t>órganos de los sentidos </a:t>
            </a:r>
            <a:r>
              <a:rPr lang="es-ES" sz="5600" dirty="0" smtClean="0"/>
              <a:t>(papilas gustativas y olfatorias, visión..), los </a:t>
            </a:r>
            <a:r>
              <a:rPr lang="es-ES" sz="5600" b="1" dirty="0" smtClean="0">
                <a:solidFill>
                  <a:schemeClr val="tx2">
                    <a:lumMod val="75000"/>
                  </a:schemeClr>
                </a:solidFill>
              </a:rPr>
              <a:t>problemas de salud </a:t>
            </a:r>
            <a:r>
              <a:rPr lang="es-ES" sz="5600" dirty="0" smtClean="0"/>
              <a:t>(algunos además condicionan la ingesta, como los masticatorios y deglutorios), y por la toma de </a:t>
            </a:r>
            <a:r>
              <a:rPr lang="es-ES" sz="5600" b="1" dirty="0" smtClean="0">
                <a:solidFill>
                  <a:schemeClr val="tx2">
                    <a:lumMod val="75000"/>
                  </a:schemeClr>
                </a:solidFill>
              </a:rPr>
              <a:t>medicamentos</a:t>
            </a:r>
            <a:r>
              <a:rPr lang="es-ES" sz="5600" dirty="0" smtClean="0"/>
              <a:t> que  interfieren con alimentos (</a:t>
            </a:r>
            <a:r>
              <a:rPr lang="es-ES" sz="5600" dirty="0" err="1" smtClean="0"/>
              <a:t>anorexígenos</a:t>
            </a:r>
            <a:r>
              <a:rPr lang="es-ES" sz="5600" dirty="0" smtClean="0"/>
              <a:t>, alteran el gusto, inhiben absorción). </a:t>
            </a:r>
          </a:p>
          <a:p>
            <a:pPr marL="0" indent="-180000">
              <a:lnSpc>
                <a:spcPct val="140000"/>
              </a:lnSpc>
              <a:spcBef>
                <a:spcPts val="0"/>
              </a:spcBef>
              <a:buClr>
                <a:srgbClr val="C00000"/>
              </a:buClr>
            </a:pPr>
            <a:endParaRPr lang="es-ES" sz="5600" dirty="0" smtClean="0"/>
          </a:p>
          <a:p>
            <a:pPr marL="0" indent="-180000">
              <a:lnSpc>
                <a:spcPct val="140000"/>
              </a:lnSpc>
              <a:spcBef>
                <a:spcPts val="0"/>
              </a:spcBef>
              <a:buClr>
                <a:srgbClr val="C00000"/>
              </a:buClr>
              <a:buNone/>
            </a:pPr>
            <a:r>
              <a:rPr lang="es-ES" sz="5600" dirty="0" smtClean="0"/>
              <a:t>			</a:t>
            </a:r>
          </a:p>
          <a:p>
            <a:pPr marL="0" indent="-180000">
              <a:lnSpc>
                <a:spcPct val="140000"/>
              </a:lnSpc>
              <a:spcBef>
                <a:spcPts val="0"/>
              </a:spcBef>
              <a:buClr>
                <a:srgbClr val="C00000"/>
              </a:buClr>
            </a:pPr>
            <a:r>
              <a:rPr lang="es-ES" sz="5600" b="1" dirty="0" smtClean="0">
                <a:solidFill>
                  <a:schemeClr val="tx2">
                    <a:lumMod val="75000"/>
                  </a:schemeClr>
                </a:solidFill>
              </a:rPr>
              <a:t>Dieta saludable, variada y equilibrada</a:t>
            </a:r>
            <a:r>
              <a:rPr lang="es-ES" sz="5600" dirty="0" smtClean="0"/>
              <a:t>: aporta la </a:t>
            </a:r>
            <a:r>
              <a:rPr lang="es-ES" sz="5600" b="1" dirty="0" smtClean="0">
                <a:solidFill>
                  <a:schemeClr val="tx2">
                    <a:lumMod val="75000"/>
                  </a:schemeClr>
                </a:solidFill>
              </a:rPr>
              <a:t>energía necesaria </a:t>
            </a:r>
            <a:r>
              <a:rPr lang="es-ES" sz="5600" dirty="0" smtClean="0"/>
              <a:t>para mantener la </a:t>
            </a:r>
            <a:r>
              <a:rPr lang="es-ES" sz="5600" b="1" dirty="0" smtClean="0">
                <a:solidFill>
                  <a:schemeClr val="tx2">
                    <a:lumMod val="75000"/>
                  </a:schemeClr>
                </a:solidFill>
              </a:rPr>
              <a:t>actividad diaria y el peso estable</a:t>
            </a:r>
            <a:r>
              <a:rPr lang="es-ES" sz="5600" dirty="0" smtClean="0"/>
              <a:t>.  Debe mantener </a:t>
            </a:r>
            <a:r>
              <a:rPr lang="es-ES" sz="5600" b="1" dirty="0" smtClean="0">
                <a:solidFill>
                  <a:schemeClr val="tx2">
                    <a:lumMod val="75000"/>
                  </a:schemeClr>
                </a:solidFill>
              </a:rPr>
              <a:t>un equilibrio entre la ingesta energética y el consumo-gasto orgánico</a:t>
            </a:r>
            <a:r>
              <a:rPr lang="es-ES" sz="5600" dirty="0" smtClean="0"/>
              <a:t>. Prototipo es la </a:t>
            </a:r>
            <a:r>
              <a:rPr lang="es-ES" sz="5600" b="1" i="1" dirty="0" smtClean="0"/>
              <a:t>Dieta Mediterránea</a:t>
            </a:r>
            <a:r>
              <a:rPr lang="es-ES" sz="5600" dirty="0" smtClean="0"/>
              <a:t> (alto consumo de frutas, verduras y hortalizas, legumbres, frutos secos, pescado azul,  y aceite de oliva).</a:t>
            </a:r>
          </a:p>
          <a:p>
            <a:pPr marL="0" indent="-180000">
              <a:lnSpc>
                <a:spcPct val="140000"/>
              </a:lnSpc>
              <a:spcBef>
                <a:spcPts val="0"/>
              </a:spcBef>
              <a:buClr>
                <a:srgbClr val="C00000"/>
              </a:buClr>
              <a:buNone/>
            </a:pPr>
            <a:endParaRPr lang="es-ES" sz="5600" dirty="0" smtClean="0"/>
          </a:p>
          <a:p>
            <a:pPr marL="0" lvl="0" indent="180000" algn="just" fontAlgn="base">
              <a:lnSpc>
                <a:spcPct val="140000"/>
              </a:lnSpc>
              <a:spcBef>
                <a:spcPct val="0"/>
              </a:spcBef>
              <a:spcAft>
                <a:spcPct val="0"/>
              </a:spcAft>
              <a:buClr>
                <a:srgbClr val="C00000"/>
              </a:buClr>
            </a:pPr>
            <a:r>
              <a:rPr lang="es-ES" sz="5600" b="1" dirty="0" smtClean="0">
                <a:solidFill>
                  <a:schemeClr val="tx2">
                    <a:lumMod val="75000"/>
                  </a:schemeClr>
                </a:solidFill>
                <a:ea typeface="Calibri" pitchFamily="34" charset="0"/>
                <a:cs typeface="Calibri" pitchFamily="34" charset="0"/>
              </a:rPr>
              <a:t>Dieta equilibrada</a:t>
            </a:r>
            <a:r>
              <a:rPr lang="es-ES" sz="5600" dirty="0" smtClean="0">
                <a:ea typeface="Calibri" pitchFamily="34" charset="0"/>
                <a:cs typeface="Calibri" pitchFamily="34" charset="0"/>
              </a:rPr>
              <a:t>: </a:t>
            </a:r>
            <a:endParaRPr lang="es-ES" sz="5600" dirty="0" smtClean="0"/>
          </a:p>
          <a:p>
            <a:pPr marL="468000" lvl="1" indent="-216000" algn="just" eaLnBrk="0" fontAlgn="base" hangingPunct="0">
              <a:lnSpc>
                <a:spcPct val="140000"/>
              </a:lnSpc>
              <a:spcBef>
                <a:spcPct val="0"/>
              </a:spcBef>
              <a:spcAft>
                <a:spcPct val="0"/>
              </a:spcAft>
              <a:buClr>
                <a:srgbClr val="C00000"/>
              </a:buClr>
              <a:buFont typeface="Wingdings" pitchFamily="2" charset="2"/>
              <a:buChar char="v"/>
            </a:pPr>
            <a:r>
              <a:rPr lang="es-ES" sz="5600" b="1" dirty="0" smtClean="0">
                <a:solidFill>
                  <a:schemeClr val="tx2">
                    <a:lumMod val="75000"/>
                  </a:schemeClr>
                </a:solidFill>
                <a:ea typeface="Calibri" pitchFamily="34" charset="0"/>
                <a:cs typeface="Calibri" pitchFamily="34" charset="0"/>
              </a:rPr>
              <a:t>Valor energético o calórico: 1.750-2.500 </a:t>
            </a:r>
            <a:r>
              <a:rPr lang="es-ES" sz="5600" b="1" dirty="0" err="1" smtClean="0">
                <a:solidFill>
                  <a:schemeClr val="tx2">
                    <a:lumMod val="75000"/>
                  </a:schemeClr>
                </a:solidFill>
                <a:ea typeface="Calibri" pitchFamily="34" charset="0"/>
                <a:cs typeface="Calibri" pitchFamily="34" charset="0"/>
              </a:rPr>
              <a:t>Kilocal</a:t>
            </a:r>
            <a:r>
              <a:rPr lang="es-ES" sz="5600" b="1" dirty="0" smtClean="0">
                <a:solidFill>
                  <a:schemeClr val="tx2">
                    <a:lumMod val="75000"/>
                  </a:schemeClr>
                </a:solidFill>
                <a:ea typeface="Calibri" pitchFamily="34" charset="0"/>
                <a:cs typeface="Calibri" pitchFamily="34" charset="0"/>
              </a:rPr>
              <a:t>./día (30-35 </a:t>
            </a:r>
            <a:r>
              <a:rPr lang="es-ES" sz="5600" b="1" dirty="0" err="1" smtClean="0">
                <a:solidFill>
                  <a:schemeClr val="tx2">
                    <a:lumMod val="75000"/>
                  </a:schemeClr>
                </a:solidFill>
                <a:ea typeface="Calibri" pitchFamily="34" charset="0"/>
                <a:cs typeface="Calibri" pitchFamily="34" charset="0"/>
              </a:rPr>
              <a:t>Kilocal</a:t>
            </a:r>
            <a:r>
              <a:rPr lang="es-ES" sz="5600" b="1" dirty="0" smtClean="0">
                <a:solidFill>
                  <a:schemeClr val="tx2">
                    <a:lumMod val="75000"/>
                  </a:schemeClr>
                </a:solidFill>
                <a:ea typeface="Calibri" pitchFamily="34" charset="0"/>
                <a:cs typeface="Calibri" pitchFamily="34" charset="0"/>
              </a:rPr>
              <a:t>./Kg. peso/día).</a:t>
            </a:r>
            <a:r>
              <a:rPr lang="es-ES" sz="5600" dirty="0" smtClean="0">
                <a:ea typeface="Calibri" pitchFamily="34" charset="0"/>
                <a:cs typeface="Calibri" pitchFamily="34" charset="0"/>
              </a:rPr>
              <a:t> Dietas &lt;de 1.500-1.600 </a:t>
            </a:r>
            <a:r>
              <a:rPr lang="es-ES" sz="5600" dirty="0" err="1" smtClean="0">
                <a:ea typeface="Calibri" pitchFamily="34" charset="0"/>
                <a:cs typeface="Calibri" pitchFamily="34" charset="0"/>
              </a:rPr>
              <a:t>Kilocal</a:t>
            </a:r>
            <a:r>
              <a:rPr lang="es-ES" sz="5600" dirty="0" smtClean="0">
                <a:ea typeface="Calibri" pitchFamily="34" charset="0"/>
                <a:cs typeface="Calibri" pitchFamily="34" charset="0"/>
              </a:rPr>
              <a:t>./día, en mayores, deben suplementarse y llevar un estricto control nutricional por riesgo de malnutrición proteico calórica.</a:t>
            </a:r>
          </a:p>
          <a:p>
            <a:pPr marL="468000" lvl="1" indent="-216000" algn="just" eaLnBrk="0" fontAlgn="base" hangingPunct="0">
              <a:lnSpc>
                <a:spcPct val="140000"/>
              </a:lnSpc>
              <a:spcBef>
                <a:spcPct val="0"/>
              </a:spcBef>
              <a:spcAft>
                <a:spcPct val="0"/>
              </a:spcAft>
              <a:buClr>
                <a:srgbClr val="C00000"/>
              </a:buClr>
              <a:buFont typeface="Wingdings" pitchFamily="2" charset="2"/>
              <a:buChar char="v"/>
            </a:pPr>
            <a:r>
              <a:rPr lang="es-ES" sz="5600" b="1" dirty="0" err="1" smtClean="0">
                <a:solidFill>
                  <a:schemeClr val="tx2">
                    <a:lumMod val="75000"/>
                  </a:schemeClr>
                </a:solidFill>
                <a:ea typeface="Calibri" pitchFamily="34" charset="0"/>
                <a:cs typeface="Calibri" pitchFamily="34" charset="0"/>
              </a:rPr>
              <a:t>Macronutrientes</a:t>
            </a:r>
            <a:r>
              <a:rPr lang="es-ES" sz="5600" b="1" dirty="0" smtClean="0">
                <a:solidFill>
                  <a:schemeClr val="tx2">
                    <a:lumMod val="75000"/>
                  </a:schemeClr>
                </a:solidFill>
                <a:ea typeface="Calibri" pitchFamily="34" charset="0"/>
                <a:cs typeface="Calibri" pitchFamily="34" charset="0"/>
              </a:rPr>
              <a:t> (principios inmediatos): 60% H. de Carbono, &lt;30% Grasas, 15% de Proteínas, Fibra (20-35 gr.), </a:t>
            </a:r>
            <a:r>
              <a:rPr lang="es-ES" sz="5600" dirty="0" smtClean="0">
                <a:ea typeface="Calibri" pitchFamily="34" charset="0"/>
                <a:cs typeface="Calibri" pitchFamily="34" charset="0"/>
              </a:rPr>
              <a:t>Vitaminas, Minerales (</a:t>
            </a:r>
            <a:r>
              <a:rPr lang="es-ES" sz="5600" b="1" dirty="0" smtClean="0">
                <a:solidFill>
                  <a:schemeClr val="tx2">
                    <a:lumMod val="75000"/>
                  </a:schemeClr>
                </a:solidFill>
                <a:ea typeface="Calibri" pitchFamily="34" charset="0"/>
                <a:cs typeface="Calibri" pitchFamily="34" charset="0"/>
              </a:rPr>
              <a:t>Calcio 1200 </a:t>
            </a:r>
            <a:r>
              <a:rPr lang="es-ES" sz="5600" b="1" dirty="0" err="1" smtClean="0">
                <a:solidFill>
                  <a:schemeClr val="tx2">
                    <a:lumMod val="75000"/>
                  </a:schemeClr>
                </a:solidFill>
                <a:ea typeface="Calibri" pitchFamily="34" charset="0"/>
                <a:cs typeface="Calibri" pitchFamily="34" charset="0"/>
              </a:rPr>
              <a:t>mg</a:t>
            </a:r>
            <a:r>
              <a:rPr lang="es-ES" sz="5600" dirty="0" err="1" smtClean="0">
                <a:ea typeface="Calibri" pitchFamily="34" charset="0"/>
                <a:cs typeface="Calibri" pitchFamily="34" charset="0"/>
              </a:rPr>
              <a:t>.</a:t>
            </a:r>
            <a:r>
              <a:rPr lang="es-ES" sz="5600" dirty="0" smtClean="0">
                <a:ea typeface="Calibri" pitchFamily="34" charset="0"/>
                <a:cs typeface="Calibri" pitchFamily="34" charset="0"/>
              </a:rPr>
              <a:t>) y Líquidos (</a:t>
            </a:r>
            <a:r>
              <a:rPr lang="es-ES" sz="5600" b="1" dirty="0" smtClean="0">
                <a:solidFill>
                  <a:schemeClr val="tx2">
                    <a:lumMod val="75000"/>
                  </a:schemeClr>
                </a:solidFill>
                <a:ea typeface="Calibri" pitchFamily="34" charset="0"/>
                <a:cs typeface="Calibri" pitchFamily="34" charset="0"/>
              </a:rPr>
              <a:t>agua:1 -1,25 ml./</a:t>
            </a:r>
            <a:r>
              <a:rPr lang="es-ES" sz="5600" b="1" dirty="0" err="1" smtClean="0">
                <a:solidFill>
                  <a:schemeClr val="tx2">
                    <a:lumMod val="75000"/>
                  </a:schemeClr>
                </a:solidFill>
                <a:ea typeface="Calibri" pitchFamily="34" charset="0"/>
                <a:cs typeface="Calibri" pitchFamily="34" charset="0"/>
              </a:rPr>
              <a:t>Kilocal</a:t>
            </a:r>
            <a:r>
              <a:rPr lang="es-ES" sz="5600" b="1" dirty="0" smtClean="0">
                <a:solidFill>
                  <a:schemeClr val="tx2">
                    <a:lumMod val="75000"/>
                  </a:schemeClr>
                </a:solidFill>
                <a:ea typeface="Calibri" pitchFamily="34" charset="0"/>
                <a:cs typeface="Calibri" pitchFamily="34" charset="0"/>
              </a:rPr>
              <a:t>. ingerida, o 30-35 ml./Kg. de peso/día</a:t>
            </a:r>
            <a:r>
              <a:rPr lang="es-ES" sz="5600" dirty="0" smtClean="0">
                <a:ea typeface="Calibri" pitchFamily="34" charset="0"/>
                <a:cs typeface="Calibri" pitchFamily="34" charset="0"/>
              </a:rPr>
              <a:t>).</a:t>
            </a:r>
            <a:endParaRPr lang="es-ES" sz="16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6</a:t>
            </a:fld>
            <a:endParaRPr lang="es-ES"/>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0" y="1297578"/>
            <a:ext cx="9128125" cy="5609869"/>
          </a:xfrm>
          <a:prstGeom prst="rect">
            <a:avLst/>
          </a:prstGeom>
          <a:solidFill>
            <a:schemeClr val="accent2">
              <a:lumMod val="20000"/>
              <a:lumOff val="80000"/>
            </a:schemeClr>
          </a:solidFill>
          <a:ln w="9525">
            <a:solidFill>
              <a:schemeClr val="tx2">
                <a:lumMod val="75000"/>
              </a:schemeClr>
            </a:solidFill>
            <a:miter lim="800000"/>
            <a:headEnd/>
            <a:tailEnd/>
          </a:ln>
        </p:spPr>
        <p:txBody>
          <a:bodyPr wrap="square" anchor="ctr">
            <a:spAutoFit/>
          </a:bodyPr>
          <a:lstStyle/>
          <a:p>
            <a:pPr marL="720000" indent="-457200" eaLnBrk="0" hangingPunct="0">
              <a:lnSpc>
                <a:spcPct val="114000"/>
              </a:lnSpc>
              <a:spcBef>
                <a:spcPts val="0"/>
              </a:spcBef>
              <a:spcAft>
                <a:spcPts val="0"/>
              </a:spcAft>
              <a:buFont typeface="+mj-lt"/>
              <a:buAutoNum type="alphaUcPeriod"/>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sz="2000" b="1" dirty="0" smtClean="0">
                <a:solidFill>
                  <a:srgbClr val="C00000"/>
                </a:solidFill>
                <a:latin typeface="+mj-lt"/>
                <a:cs typeface="Times New Roman" pitchFamily="18" charset="0"/>
              </a:rPr>
              <a:t>MEDIDAS  </a:t>
            </a:r>
            <a:r>
              <a:rPr lang="es-ES_tradnl" sz="2000" b="1" dirty="0">
                <a:solidFill>
                  <a:srgbClr val="C00000"/>
                </a:solidFill>
                <a:latin typeface="+mj-lt"/>
                <a:cs typeface="Times New Roman" pitchFamily="18" charset="0"/>
              </a:rPr>
              <a:t>GENERALES: </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Mantenerse </a:t>
            </a:r>
            <a:r>
              <a:rPr lang="es-ES_tradnl" b="1" dirty="0">
                <a:solidFill>
                  <a:schemeClr val="tx2">
                    <a:lumMod val="75000"/>
                  </a:schemeClr>
                </a:solidFill>
                <a:latin typeface="+mj-lt"/>
                <a:cs typeface="Times New Roman" pitchFamily="18" charset="0"/>
              </a:rPr>
              <a:t>lo más activo </a:t>
            </a:r>
            <a:r>
              <a:rPr lang="es-ES_tradnl" b="1" dirty="0" smtClean="0">
                <a:solidFill>
                  <a:schemeClr val="tx2">
                    <a:lumMod val="75000"/>
                  </a:schemeClr>
                </a:solidFill>
                <a:latin typeface="+mj-lt"/>
                <a:cs typeface="Times New Roman" pitchFamily="18" charset="0"/>
              </a:rPr>
              <a:t>posible</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Realizar </a:t>
            </a:r>
            <a:r>
              <a:rPr lang="es-ES_tradnl" b="1" dirty="0">
                <a:solidFill>
                  <a:schemeClr val="tx2">
                    <a:lumMod val="75000"/>
                  </a:schemeClr>
                </a:solidFill>
                <a:latin typeface="+mj-lt"/>
                <a:cs typeface="Times New Roman" pitchFamily="18" charset="0"/>
              </a:rPr>
              <a:t>ejercicio físico a </a:t>
            </a:r>
            <a:r>
              <a:rPr lang="es-ES_tradnl" b="1" dirty="0" smtClean="0">
                <a:solidFill>
                  <a:schemeClr val="tx2">
                    <a:lumMod val="75000"/>
                  </a:schemeClr>
                </a:solidFill>
                <a:latin typeface="+mj-lt"/>
                <a:cs typeface="Times New Roman" pitchFamily="18" charset="0"/>
              </a:rPr>
              <a:t>diario</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Evitar </a:t>
            </a:r>
            <a:r>
              <a:rPr lang="es-ES_tradnl" b="1" dirty="0">
                <a:solidFill>
                  <a:schemeClr val="tx2">
                    <a:lumMod val="75000"/>
                  </a:schemeClr>
                </a:solidFill>
                <a:latin typeface="+mj-lt"/>
                <a:cs typeface="Times New Roman" pitchFamily="18" charset="0"/>
              </a:rPr>
              <a:t>el sobrepeso y la </a:t>
            </a:r>
            <a:r>
              <a:rPr lang="es-ES_tradnl" b="1" dirty="0" smtClean="0">
                <a:solidFill>
                  <a:schemeClr val="tx2">
                    <a:lumMod val="75000"/>
                  </a:schemeClr>
                </a:solidFill>
                <a:latin typeface="+mj-lt"/>
                <a:cs typeface="Times New Roman" pitchFamily="18" charset="0"/>
              </a:rPr>
              <a:t>obesidad</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Llevar </a:t>
            </a:r>
            <a:r>
              <a:rPr lang="es-ES_tradnl" b="1" dirty="0">
                <a:solidFill>
                  <a:schemeClr val="tx2">
                    <a:lumMod val="75000"/>
                  </a:schemeClr>
                </a:solidFill>
                <a:latin typeface="+mj-lt"/>
                <a:cs typeface="Times New Roman" pitchFamily="18" charset="0"/>
              </a:rPr>
              <a:t>ropa cómoda para facilitar la </a:t>
            </a:r>
            <a:r>
              <a:rPr lang="es-ES_tradnl" b="1" dirty="0" smtClean="0">
                <a:solidFill>
                  <a:schemeClr val="tx2">
                    <a:lumMod val="75000"/>
                  </a:schemeClr>
                </a:solidFill>
                <a:latin typeface="+mj-lt"/>
                <a:cs typeface="Times New Roman" pitchFamily="18" charset="0"/>
              </a:rPr>
              <a:t>micción</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Adecuado </a:t>
            </a:r>
            <a:r>
              <a:rPr lang="es-ES_tradnl" b="1" dirty="0">
                <a:solidFill>
                  <a:schemeClr val="tx2">
                    <a:lumMod val="75000"/>
                  </a:schemeClr>
                </a:solidFill>
                <a:latin typeface="+mj-lt"/>
                <a:cs typeface="Times New Roman" pitchFamily="18" charset="0"/>
              </a:rPr>
              <a:t>acceso al </a:t>
            </a:r>
            <a:r>
              <a:rPr lang="es-ES_tradnl" b="1" dirty="0" smtClean="0">
                <a:solidFill>
                  <a:schemeClr val="tx2">
                    <a:lumMod val="75000"/>
                  </a:schemeClr>
                </a:solidFill>
                <a:latin typeface="+mj-lt"/>
                <a:cs typeface="Times New Roman" pitchFamily="18" charset="0"/>
              </a:rPr>
              <a:t>retrete</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Reducir </a:t>
            </a:r>
            <a:r>
              <a:rPr lang="es-ES_tradnl" b="1" dirty="0">
                <a:solidFill>
                  <a:schemeClr val="tx2">
                    <a:lumMod val="75000"/>
                  </a:schemeClr>
                </a:solidFill>
                <a:latin typeface="+mj-lt"/>
                <a:cs typeface="Times New Roman" pitchFamily="18" charset="0"/>
              </a:rPr>
              <a:t>al máximo el uso de hipnóticos y sustancias </a:t>
            </a:r>
            <a:r>
              <a:rPr lang="es-ES_tradnl" b="1" dirty="0" smtClean="0">
                <a:solidFill>
                  <a:schemeClr val="tx2">
                    <a:lumMod val="75000"/>
                  </a:schemeClr>
                </a:solidFill>
                <a:latin typeface="+mj-lt"/>
                <a:cs typeface="Times New Roman" pitchFamily="18" charset="0"/>
              </a:rPr>
              <a:t>relajantes</a:t>
            </a:r>
            <a:endParaRPr lang="es-ES_tradnl" b="1" dirty="0">
              <a:solidFill>
                <a:schemeClr val="tx2">
                  <a:lumMod val="75000"/>
                </a:schemeClr>
              </a:solidFill>
              <a:latin typeface="+mj-lt"/>
              <a:cs typeface="Times New Roman" pitchFamily="18" charset="0"/>
            </a:endParaRPr>
          </a:p>
          <a:p>
            <a:pPr marL="285750" indent="-285750" algn="just" eaLnBrk="0" hangingPunct="0">
              <a:lnSpc>
                <a:spcPct val="114000"/>
              </a:lnSpc>
              <a:spcBef>
                <a:spcPts val="0"/>
              </a:spcBef>
              <a:spcAft>
                <a:spcPts val="0"/>
              </a:spcAft>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endParaRPr lang="es-ES_tradnl" sz="1000" b="1" dirty="0">
              <a:latin typeface="+mj-lt"/>
              <a:cs typeface="Times New Roman" pitchFamily="18" charset="0"/>
            </a:endParaRPr>
          </a:p>
          <a:p>
            <a:pPr marL="720000" indent="-457200" eaLnBrk="0" hangingPunct="0">
              <a:lnSpc>
                <a:spcPct val="114000"/>
              </a:lnSpc>
              <a:spcBef>
                <a:spcPts val="0"/>
              </a:spcBef>
              <a:spcAft>
                <a:spcPts val="0"/>
              </a:spcAft>
              <a:buFont typeface="+mj-lt"/>
              <a:buAutoNum type="alphaUcPeriod" startAt="2"/>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sz="2000" b="1" dirty="0" smtClean="0">
                <a:solidFill>
                  <a:srgbClr val="C00000"/>
                </a:solidFill>
                <a:latin typeface="+mj-lt"/>
                <a:cs typeface="Times New Roman" pitchFamily="18" charset="0"/>
              </a:rPr>
              <a:t>MEDIDAS </a:t>
            </a:r>
            <a:r>
              <a:rPr lang="es-ES_tradnl" sz="2000" b="1" dirty="0">
                <a:solidFill>
                  <a:srgbClr val="C00000"/>
                </a:solidFill>
                <a:latin typeface="+mj-lt"/>
                <a:cs typeface="Times New Roman" pitchFamily="18" charset="0"/>
              </a:rPr>
              <a:t>HIGIÉNICO-DIETÉTICAS:</a:t>
            </a: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Beber </a:t>
            </a:r>
            <a:r>
              <a:rPr lang="es-ES_tradnl" b="1" dirty="0">
                <a:solidFill>
                  <a:schemeClr val="tx2">
                    <a:lumMod val="75000"/>
                  </a:schemeClr>
                </a:solidFill>
                <a:latin typeface="+mj-lt"/>
                <a:cs typeface="Times New Roman" pitchFamily="18" charset="0"/>
              </a:rPr>
              <a:t>1,5 a 2 litros de líquido (agua) al </a:t>
            </a:r>
            <a:r>
              <a:rPr lang="es-ES_tradnl" b="1" dirty="0" smtClean="0">
                <a:solidFill>
                  <a:schemeClr val="tx2">
                    <a:lumMod val="75000"/>
                  </a:schemeClr>
                </a:solidFill>
                <a:latin typeface="+mj-lt"/>
                <a:cs typeface="Times New Roman" pitchFamily="18" charset="0"/>
              </a:rPr>
              <a:t>día</a:t>
            </a:r>
            <a:endParaRPr lang="es-ES_tradnl" b="1" dirty="0">
              <a:solidFill>
                <a:schemeClr val="tx2">
                  <a:lumMod val="75000"/>
                </a:schemeClr>
              </a:solidFill>
              <a:latin typeface="+mj-lt"/>
              <a:cs typeface="Times New Roman" pitchFamily="18" charset="0"/>
            </a:endParaRP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Realizar </a:t>
            </a:r>
            <a:r>
              <a:rPr lang="es-ES_tradnl" b="1" dirty="0">
                <a:solidFill>
                  <a:schemeClr val="tx2">
                    <a:lumMod val="75000"/>
                  </a:schemeClr>
                </a:solidFill>
                <a:latin typeface="+mj-lt"/>
                <a:cs typeface="Times New Roman" pitchFamily="18" charset="0"/>
              </a:rPr>
              <a:t>micciones regulares cada 2-3 </a:t>
            </a:r>
            <a:r>
              <a:rPr lang="es-ES_tradnl" b="1" dirty="0" smtClean="0">
                <a:solidFill>
                  <a:schemeClr val="tx2">
                    <a:lumMod val="75000"/>
                  </a:schemeClr>
                </a:solidFill>
                <a:latin typeface="+mj-lt"/>
                <a:cs typeface="Times New Roman" pitchFamily="18" charset="0"/>
              </a:rPr>
              <a:t>horas</a:t>
            </a:r>
            <a:endParaRPr lang="es-ES_tradnl" b="1" dirty="0">
              <a:solidFill>
                <a:schemeClr val="tx2">
                  <a:lumMod val="75000"/>
                </a:schemeClr>
              </a:solidFill>
              <a:latin typeface="+mj-lt"/>
              <a:cs typeface="Times New Roman" pitchFamily="18" charset="0"/>
            </a:endParaRP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Si orina </a:t>
            </a:r>
            <a:r>
              <a:rPr lang="es-ES_tradnl" b="1" dirty="0">
                <a:solidFill>
                  <a:schemeClr val="tx2">
                    <a:lumMod val="75000"/>
                  </a:schemeClr>
                </a:solidFill>
                <a:latin typeface="+mj-lt"/>
                <a:cs typeface="Times New Roman" pitchFamily="18" charset="0"/>
              </a:rPr>
              <a:t>más cantidad por la noche, reduzca la toma de líquidos a partir de la </a:t>
            </a:r>
            <a:r>
              <a:rPr lang="es-ES_tradnl" b="1" dirty="0" smtClean="0">
                <a:solidFill>
                  <a:schemeClr val="tx2">
                    <a:lumMod val="75000"/>
                  </a:schemeClr>
                </a:solidFill>
                <a:latin typeface="+mj-lt"/>
                <a:cs typeface="Times New Roman" pitchFamily="18" charset="0"/>
              </a:rPr>
              <a:t>merienda</a:t>
            </a:r>
            <a:endParaRPr lang="es-ES_tradnl" b="1" dirty="0">
              <a:solidFill>
                <a:schemeClr val="tx2">
                  <a:lumMod val="75000"/>
                </a:schemeClr>
              </a:solidFill>
              <a:latin typeface="+mj-lt"/>
              <a:cs typeface="Times New Roman" pitchFamily="18" charset="0"/>
            </a:endParaRP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Reducir </a:t>
            </a:r>
            <a:r>
              <a:rPr lang="es-ES_tradnl" b="1" dirty="0">
                <a:solidFill>
                  <a:schemeClr val="tx2">
                    <a:lumMod val="75000"/>
                  </a:schemeClr>
                </a:solidFill>
                <a:latin typeface="+mj-lt"/>
                <a:cs typeface="Times New Roman" pitchFamily="18" charset="0"/>
              </a:rPr>
              <a:t>la toma de sustancias excitantes (café, té, alcohol</a:t>
            </a:r>
            <a:r>
              <a:rPr lang="es-ES_tradnl" b="1" dirty="0" smtClean="0">
                <a:solidFill>
                  <a:schemeClr val="tx2">
                    <a:lumMod val="75000"/>
                  </a:schemeClr>
                </a:solidFill>
                <a:latin typeface="+mj-lt"/>
                <a:cs typeface="Times New Roman" pitchFamily="18" charset="0"/>
              </a:rPr>
              <a:t>)</a:t>
            </a:r>
            <a:endParaRPr lang="es-ES_tradnl" b="1" dirty="0">
              <a:solidFill>
                <a:schemeClr val="tx2">
                  <a:lumMod val="75000"/>
                </a:schemeClr>
              </a:solidFill>
              <a:latin typeface="+mj-lt"/>
              <a:cs typeface="Times New Roman" pitchFamily="18" charset="0"/>
            </a:endParaRPr>
          </a:p>
          <a:p>
            <a:pPr marL="720000" indent="-457200" eaLnBrk="0" hangingPunct="0">
              <a:lnSpc>
                <a:spcPct val="114000"/>
              </a:lnSpc>
              <a:spcBef>
                <a:spcPts val="0"/>
              </a:spcBef>
              <a:spcAft>
                <a:spcPts val="0"/>
              </a:spcAft>
              <a:buFont typeface="+mj-lt"/>
              <a:buAutoNum type="arabi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b="1" dirty="0" smtClean="0">
                <a:solidFill>
                  <a:schemeClr val="tx2">
                    <a:lumMod val="75000"/>
                  </a:schemeClr>
                </a:solidFill>
                <a:latin typeface="+mj-lt"/>
                <a:cs typeface="Times New Roman" pitchFamily="18" charset="0"/>
              </a:rPr>
              <a:t>Ingerir </a:t>
            </a:r>
            <a:r>
              <a:rPr lang="es-ES_tradnl" b="1" dirty="0">
                <a:solidFill>
                  <a:schemeClr val="tx2">
                    <a:lumMod val="75000"/>
                  </a:schemeClr>
                </a:solidFill>
                <a:latin typeface="+mj-lt"/>
                <a:cs typeface="Times New Roman" pitchFamily="18" charset="0"/>
              </a:rPr>
              <a:t>suficiente cantidad de fibra para evitar el </a:t>
            </a:r>
            <a:r>
              <a:rPr lang="es-ES_tradnl" b="1" dirty="0" smtClean="0">
                <a:solidFill>
                  <a:schemeClr val="tx2">
                    <a:lumMod val="75000"/>
                  </a:schemeClr>
                </a:solidFill>
                <a:latin typeface="+mj-lt"/>
                <a:cs typeface="Times New Roman" pitchFamily="18" charset="0"/>
              </a:rPr>
              <a:t>estreñimiento</a:t>
            </a:r>
            <a:endParaRPr lang="es-ES_tradnl" b="1" dirty="0">
              <a:solidFill>
                <a:schemeClr val="tx2">
                  <a:lumMod val="75000"/>
                </a:schemeClr>
              </a:solidFill>
              <a:latin typeface="+mj-lt"/>
              <a:cs typeface="Times New Roman" pitchFamily="18" charset="0"/>
            </a:endParaRPr>
          </a:p>
          <a:p>
            <a:pPr marL="285750" indent="-285750" algn="just" eaLnBrk="0" hangingPunct="0">
              <a:lnSpc>
                <a:spcPct val="114000"/>
              </a:lnSpc>
              <a:spcBef>
                <a:spcPts val="0"/>
              </a:spcBef>
              <a:spcAft>
                <a:spcPts val="0"/>
              </a:spcAft>
              <a:buFontTx/>
              <a:buAutoNum type="romanUcParenR"/>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endParaRPr lang="es-ES_tradnl" sz="1050" b="1" dirty="0">
              <a:latin typeface="+mj-lt"/>
              <a:cs typeface="Times New Roman" pitchFamily="18" charset="0"/>
            </a:endParaRPr>
          </a:p>
          <a:p>
            <a:pPr marL="720000" indent="-457200" eaLnBrk="0" hangingPunct="0">
              <a:lnSpc>
                <a:spcPct val="114000"/>
              </a:lnSpc>
              <a:spcBef>
                <a:spcPts val="0"/>
              </a:spcBef>
              <a:spcAft>
                <a:spcPts val="0"/>
              </a:spcAft>
              <a:buFont typeface="+mj-lt"/>
              <a:buAutoNum type="alphaUcPeriod" startAt="3"/>
              <a:tabLst>
                <a:tab pos="449263" algn="l"/>
                <a:tab pos="898525" algn="l"/>
                <a:tab pos="1349375" algn="l"/>
                <a:tab pos="1798638" algn="l"/>
                <a:tab pos="2247900" algn="l"/>
                <a:tab pos="2697163" algn="l"/>
                <a:tab pos="3146425" algn="l"/>
                <a:tab pos="3597275" algn="l"/>
                <a:tab pos="4046538" algn="l"/>
                <a:tab pos="4495800" algn="l"/>
                <a:tab pos="4945063" algn="l"/>
                <a:tab pos="5394325" algn="l"/>
                <a:tab pos="5486400" algn="l"/>
              </a:tabLst>
              <a:defRPr/>
            </a:pPr>
            <a:r>
              <a:rPr lang="es-ES_tradnl" sz="2000" b="1" dirty="0" smtClean="0">
                <a:solidFill>
                  <a:srgbClr val="C00000"/>
                </a:solidFill>
                <a:latin typeface="+mj-lt"/>
                <a:cs typeface="Times New Roman" pitchFamily="18" charset="0"/>
              </a:rPr>
              <a:t>TÉCNICAS </a:t>
            </a:r>
            <a:r>
              <a:rPr lang="es-ES_tradnl" sz="2000" b="1" dirty="0">
                <a:solidFill>
                  <a:srgbClr val="C00000"/>
                </a:solidFill>
                <a:latin typeface="+mj-lt"/>
                <a:cs typeface="Times New Roman" pitchFamily="18" charset="0"/>
              </a:rPr>
              <a:t>DE MODIFICACIÓN DE LA </a:t>
            </a:r>
            <a:r>
              <a:rPr lang="es-ES_tradnl" sz="2000" b="1" dirty="0" smtClean="0">
                <a:solidFill>
                  <a:srgbClr val="C00000"/>
                </a:solidFill>
                <a:latin typeface="+mj-lt"/>
                <a:cs typeface="Times New Roman" pitchFamily="18" charset="0"/>
              </a:rPr>
              <a:t>CONDUCTA:</a:t>
            </a:r>
            <a:endParaRPr lang="es-ES_tradnl" sz="2000" b="1" dirty="0">
              <a:solidFill>
                <a:srgbClr val="C00000"/>
              </a:solidFill>
              <a:latin typeface="+mj-lt"/>
              <a:cs typeface="Times New Roman" pitchFamily="18" charset="0"/>
            </a:endParaRPr>
          </a:p>
          <a:p>
            <a:pPr marL="720000" indent="-457200">
              <a:lnSpc>
                <a:spcPct val="114000"/>
              </a:lnSpc>
              <a:spcBef>
                <a:spcPts val="0"/>
              </a:spcBef>
              <a:spcAft>
                <a:spcPts val="0"/>
              </a:spcAft>
              <a:buClr>
                <a:schemeClr val="tx2"/>
              </a:buClr>
              <a:buFont typeface="Arial" pitchFamily="34" charset="0"/>
              <a:buChar char="•"/>
              <a:defRPr/>
            </a:pPr>
            <a:r>
              <a:rPr lang="es-ES_tradnl" b="1" dirty="0" smtClean="0">
                <a:solidFill>
                  <a:schemeClr val="tx2">
                    <a:lumMod val="75000"/>
                  </a:schemeClr>
                </a:solidFill>
                <a:latin typeface="+mj-lt"/>
                <a:cs typeface="Times New Roman" pitchFamily="18" charset="0"/>
              </a:rPr>
              <a:t>Ejercicios </a:t>
            </a:r>
            <a:r>
              <a:rPr lang="es-ES_tradnl" b="1" dirty="0">
                <a:solidFill>
                  <a:schemeClr val="tx2">
                    <a:lumMod val="75000"/>
                  </a:schemeClr>
                </a:solidFill>
                <a:latin typeface="+mj-lt"/>
                <a:cs typeface="Times New Roman" pitchFamily="18" charset="0"/>
              </a:rPr>
              <a:t>del suelo pélvico: técnica muy útil para la </a:t>
            </a:r>
            <a:r>
              <a:rPr lang="es-ES_tradnl" b="1" dirty="0" smtClean="0">
                <a:solidFill>
                  <a:schemeClr val="tx2">
                    <a:lumMod val="75000"/>
                  </a:schemeClr>
                </a:solidFill>
                <a:latin typeface="+mj-lt"/>
                <a:cs typeface="Times New Roman" pitchFamily="18" charset="0"/>
              </a:rPr>
              <a:t>incontinencia de </a:t>
            </a:r>
            <a:r>
              <a:rPr lang="es-ES_tradnl" b="1" dirty="0">
                <a:solidFill>
                  <a:schemeClr val="tx2">
                    <a:lumMod val="75000"/>
                  </a:schemeClr>
                </a:solidFill>
                <a:latin typeface="+mj-lt"/>
                <a:cs typeface="Times New Roman" pitchFamily="18" charset="0"/>
              </a:rPr>
              <a:t>esfuerzo y también para la prevención de la incontinencia en 	mujeres </a:t>
            </a:r>
            <a:r>
              <a:rPr lang="es-ES_tradnl" b="1" dirty="0" smtClean="0">
                <a:solidFill>
                  <a:schemeClr val="tx2">
                    <a:lumMod val="75000"/>
                  </a:schemeClr>
                </a:solidFill>
                <a:latin typeface="+mj-lt"/>
                <a:cs typeface="Times New Roman" pitchFamily="18" charset="0"/>
              </a:rPr>
              <a:t>postmenopáusicas</a:t>
            </a:r>
            <a:endParaRPr lang="es-ES_tradnl" b="1" dirty="0">
              <a:solidFill>
                <a:schemeClr val="tx2">
                  <a:lumMod val="75000"/>
                </a:schemeClr>
              </a:solidFill>
              <a:latin typeface="+mj-lt"/>
              <a:cs typeface="Times New Roman" pitchFamily="18" charset="0"/>
            </a:endParaRPr>
          </a:p>
        </p:txBody>
      </p:sp>
      <p:sp>
        <p:nvSpPr>
          <p:cNvPr id="19459" name="Text Box 15"/>
          <p:cNvSpPr txBox="1">
            <a:spLocks noChangeArrowheads="1"/>
          </p:cNvSpPr>
          <p:nvPr/>
        </p:nvSpPr>
        <p:spPr bwMode="auto">
          <a:xfrm>
            <a:off x="0" y="908720"/>
            <a:ext cx="9144000" cy="424732"/>
          </a:xfrm>
          <a:prstGeom prst="rect">
            <a:avLst/>
          </a:prstGeom>
          <a:solidFill>
            <a:schemeClr val="accent3">
              <a:lumMod val="40000"/>
              <a:lumOff val="60000"/>
            </a:schemeClr>
          </a:solidFill>
          <a:ln w="9525">
            <a:solidFill>
              <a:schemeClr val="tx2">
                <a:lumMod val="75000"/>
              </a:schemeClr>
            </a:solidFill>
            <a:miter lim="800000"/>
            <a:headEnd/>
            <a:tailEnd/>
          </a:ln>
        </p:spPr>
        <p:txBody>
          <a:bodyPr wrap="square">
            <a:spAutoFit/>
          </a:bodyPr>
          <a:lstStyle/>
          <a:p>
            <a:pPr algn="ctr" defTabSz="914400" eaLnBrk="0" hangingPunct="0">
              <a:lnSpc>
                <a:spcPct val="90000"/>
              </a:lnSpc>
              <a:spcBef>
                <a:spcPct val="50000"/>
              </a:spcBef>
              <a:spcAft>
                <a:spcPct val="75000"/>
              </a:spcAft>
            </a:pPr>
            <a:r>
              <a:rPr lang="es-ES_tradnl" sz="2400" b="1" dirty="0">
                <a:solidFill>
                  <a:schemeClr val="tx2">
                    <a:lumMod val="75000"/>
                  </a:schemeClr>
                </a:solidFill>
                <a:latin typeface="+mj-lt"/>
              </a:rPr>
              <a:t>MEDIDAS ÚTILES PARA PREVENIR LA INCONTINENCIA</a:t>
            </a:r>
          </a:p>
        </p:txBody>
      </p:sp>
      <p:sp>
        <p:nvSpPr>
          <p:cNvPr id="4" name="1 Título"/>
          <p:cNvSpPr txBox="1">
            <a:spLocks/>
          </p:cNvSpPr>
          <p:nvPr/>
        </p:nvSpPr>
        <p:spPr>
          <a:xfrm>
            <a:off x="179512" y="0"/>
            <a:ext cx="8784976" cy="764704"/>
          </a:xfrm>
          <a:prstGeom prst="rect">
            <a:avLst/>
          </a:prstGeom>
          <a:noFill/>
          <a:ln>
            <a:solidFill>
              <a:schemeClr val="tx2">
                <a:lumMod val="75000"/>
              </a:schemeClr>
            </a:solidFill>
          </a:ln>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b="0" i="0" u="none" strike="noStrike" kern="1200" cap="none" spc="0" normalizeH="0" baseline="0" noProof="0" dirty="0" smtClean="0">
                <a:ln>
                  <a:noFill/>
                </a:ln>
                <a:solidFill>
                  <a:schemeClr val="tx2">
                    <a:lumMod val="75000"/>
                  </a:schemeClr>
                </a:solidFill>
                <a:effectLst/>
                <a:uLnTx/>
                <a:uFillTx/>
                <a:latin typeface="+mj-lt"/>
                <a:ea typeface="+mj-ea"/>
                <a:cs typeface="+mj-cs"/>
              </a:rPr>
              <a:t>UNIDAD DIDÁCTICA  11.-   </a:t>
            </a:r>
            <a:r>
              <a:rPr kumimoji="0" lang="es-ES" sz="2400" b="1" i="1" u="none" strike="noStrike" kern="1200" cap="none" spc="0" normalizeH="0" baseline="0" noProof="0" dirty="0" smtClean="0">
                <a:ln>
                  <a:noFill/>
                </a:ln>
                <a:solidFill>
                  <a:srgbClr val="C00000"/>
                </a:solidFill>
                <a:effectLst/>
                <a:uLnTx/>
                <a:uFillTx/>
                <a:latin typeface="+mj-lt"/>
                <a:ea typeface="+mj-ea"/>
                <a:cs typeface="+mj-cs"/>
              </a:rPr>
              <a:t>PREVENCIÓN DE LA INCONTINENCIA</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69269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12.-   </a:t>
            </a:r>
            <a:r>
              <a:rPr lang="es-ES" sz="2400" b="1" i="1" dirty="0" smtClean="0">
                <a:solidFill>
                  <a:srgbClr val="C00000"/>
                </a:solidFill>
              </a:rPr>
              <a:t>PREVENCIÓN DEL ESTREÑIMIENTO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61</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36712"/>
            <a:ext cx="9144000" cy="6143285"/>
          </a:xfrm>
          <a:prstGeom prst="rect">
            <a:avLst/>
          </a:prstGeom>
        </p:spPr>
        <p:txBody>
          <a:bodyPr wrap="square">
            <a:spAutoFit/>
          </a:bodyPr>
          <a:lstStyle/>
          <a:p>
            <a:pPr lvl="0">
              <a:lnSpc>
                <a:spcPct val="114000"/>
              </a:lnSpc>
              <a:spcBef>
                <a:spcPts val="1000"/>
              </a:spcBef>
              <a:buClr>
                <a:srgbClr val="C00000"/>
              </a:buClr>
              <a:buFont typeface="Arial" pitchFamily="34" charset="0"/>
              <a:buChar char="•"/>
            </a:pPr>
            <a:r>
              <a:rPr lang="es-ES" b="1" dirty="0" smtClean="0">
                <a:solidFill>
                  <a:schemeClr val="tx2">
                    <a:lumMod val="75000"/>
                  </a:schemeClr>
                </a:solidFill>
              </a:rPr>
              <a:t> Problema de salud muy frecuente </a:t>
            </a:r>
            <a:r>
              <a:rPr lang="es-ES" dirty="0" smtClean="0"/>
              <a:t>y que genera un número elevado de consultas médicas.</a:t>
            </a:r>
          </a:p>
          <a:p>
            <a:pPr lvl="0">
              <a:lnSpc>
                <a:spcPct val="114000"/>
              </a:lnSpc>
              <a:buClr>
                <a:srgbClr val="C00000"/>
              </a:buClr>
              <a:buFont typeface="Arial" pitchFamily="34" charset="0"/>
              <a:buChar char="•"/>
            </a:pPr>
            <a:r>
              <a:rPr lang="es-ES" dirty="0" smtClean="0"/>
              <a:t> </a:t>
            </a:r>
            <a:r>
              <a:rPr lang="es-ES_tradnl" b="1" dirty="0" smtClean="0">
                <a:solidFill>
                  <a:schemeClr val="tx2">
                    <a:lumMod val="75000"/>
                  </a:schemeClr>
                </a:solidFill>
              </a:rPr>
              <a:t>Prevalencia dispar: 2</a:t>
            </a:r>
            <a:r>
              <a:rPr lang="es-ES" b="1" dirty="0" smtClean="0">
                <a:solidFill>
                  <a:schemeClr val="tx2">
                    <a:lumMod val="75000"/>
                  </a:schemeClr>
                </a:solidFill>
              </a:rPr>
              <a:t>-</a:t>
            </a:r>
            <a:r>
              <a:rPr lang="es-ES_tradnl" b="1" dirty="0" smtClean="0">
                <a:solidFill>
                  <a:schemeClr val="tx2">
                    <a:lumMod val="75000"/>
                  </a:schemeClr>
                </a:solidFill>
              </a:rPr>
              <a:t>28</a:t>
            </a:r>
            <a:r>
              <a:rPr lang="es-ES" b="1" dirty="0" smtClean="0">
                <a:solidFill>
                  <a:schemeClr val="tx2">
                    <a:lumMod val="75000"/>
                  </a:schemeClr>
                </a:solidFill>
              </a:rPr>
              <a:t>% de población general</a:t>
            </a:r>
            <a:r>
              <a:rPr lang="es-ES_tradnl" dirty="0" smtClean="0"/>
              <a:t>.</a:t>
            </a:r>
            <a:r>
              <a:rPr lang="es-ES" dirty="0" smtClean="0"/>
              <a:t> </a:t>
            </a:r>
            <a:r>
              <a:rPr lang="es-ES" b="1" dirty="0" smtClean="0">
                <a:solidFill>
                  <a:schemeClr val="tx2">
                    <a:lumMod val="75000"/>
                  </a:schemeClr>
                </a:solidFill>
              </a:rPr>
              <a:t>Más prevalente en mayores y mujeres</a:t>
            </a:r>
            <a:r>
              <a:rPr lang="es-ES" dirty="0" smtClean="0"/>
              <a:t>:</a:t>
            </a:r>
          </a:p>
          <a:p>
            <a:pPr lvl="1">
              <a:lnSpc>
                <a:spcPct val="114000"/>
              </a:lnSpc>
              <a:buClr>
                <a:srgbClr val="C00000"/>
              </a:buClr>
              <a:buFont typeface="Wingdings" pitchFamily="2" charset="2"/>
              <a:buChar char="v"/>
            </a:pPr>
            <a:r>
              <a:rPr lang="es-ES" dirty="0" smtClean="0"/>
              <a:t> </a:t>
            </a:r>
            <a:r>
              <a:rPr lang="es-ES" b="1" dirty="0" smtClean="0">
                <a:solidFill>
                  <a:schemeClr val="tx2">
                    <a:lumMod val="75000"/>
                  </a:schemeClr>
                </a:solidFill>
              </a:rPr>
              <a:t>30% en mayores de 65 años (más frecuente en </a:t>
            </a:r>
            <a:r>
              <a:rPr lang="es-ES" b="1" dirty="0" smtClean="0">
                <a:solidFill>
                  <a:schemeClr val="tx2">
                    <a:lumMod val="75000"/>
                  </a:schemeClr>
                </a:solidFill>
                <a:cs typeface="Arial" charset="0"/>
              </a:rPr>
              <a:t>♀ </a:t>
            </a:r>
            <a:r>
              <a:rPr lang="es-ES" dirty="0" smtClean="0">
                <a:cs typeface="Arial" charset="0"/>
              </a:rPr>
              <a:t>que en ♂).</a:t>
            </a:r>
          </a:p>
          <a:p>
            <a:pPr lvl="1">
              <a:lnSpc>
                <a:spcPct val="114000"/>
              </a:lnSpc>
              <a:buClr>
                <a:srgbClr val="C00000"/>
              </a:buClr>
              <a:buFont typeface="Wingdings" pitchFamily="2" charset="2"/>
              <a:buChar char="v"/>
            </a:pPr>
            <a:r>
              <a:rPr lang="es-ES" dirty="0" smtClean="0">
                <a:cs typeface="Arial" charset="0"/>
              </a:rPr>
              <a:t> 12-45% en mayores no institucionalizados.</a:t>
            </a:r>
          </a:p>
          <a:p>
            <a:pPr lvl="1">
              <a:lnSpc>
                <a:spcPct val="114000"/>
              </a:lnSpc>
              <a:spcBef>
                <a:spcPts val="600"/>
              </a:spcBef>
              <a:buClr>
                <a:srgbClr val="C00000"/>
              </a:buClr>
              <a:buFont typeface="Wingdings" pitchFamily="2" charset="2"/>
              <a:buChar char="v"/>
            </a:pPr>
            <a:r>
              <a:rPr lang="es-ES" dirty="0" smtClean="0">
                <a:cs typeface="Arial" charset="0"/>
              </a:rPr>
              <a:t> </a:t>
            </a:r>
            <a:r>
              <a:rPr lang="es-ES" b="1" dirty="0" smtClean="0">
                <a:solidFill>
                  <a:schemeClr val="tx2">
                    <a:lumMod val="75000"/>
                  </a:schemeClr>
                </a:solidFill>
                <a:cs typeface="Arial" charset="0"/>
              </a:rPr>
              <a:t>50-70% en mayores institucionalizados</a:t>
            </a:r>
            <a:r>
              <a:rPr lang="es-ES" dirty="0" smtClean="0">
                <a:cs typeface="Arial" charset="0"/>
              </a:rPr>
              <a:t>. El 50-75% de los residentes usan laxantes.</a:t>
            </a:r>
          </a:p>
          <a:p>
            <a:pPr>
              <a:lnSpc>
                <a:spcPct val="114000"/>
              </a:lnSpc>
              <a:spcBef>
                <a:spcPts val="600"/>
              </a:spcBef>
              <a:buClr>
                <a:srgbClr val="C00000"/>
              </a:buClr>
              <a:buFont typeface="Arial" pitchFamily="34" charset="0"/>
              <a:buChar char="•"/>
            </a:pPr>
            <a:r>
              <a:rPr lang="es-ES" dirty="0" smtClean="0">
                <a:cs typeface="Arial" charset="0"/>
              </a:rPr>
              <a:t> </a:t>
            </a:r>
            <a:r>
              <a:rPr lang="es-ES" dirty="0" smtClean="0">
                <a:solidFill>
                  <a:srgbClr val="000000"/>
                </a:solidFill>
              </a:rPr>
              <a:t>El estreñimiento es un síntoma.</a:t>
            </a:r>
          </a:p>
          <a:p>
            <a:pPr>
              <a:lnSpc>
                <a:spcPct val="114000"/>
              </a:lnSpc>
              <a:spcBef>
                <a:spcPts val="600"/>
              </a:spcBef>
              <a:buClr>
                <a:srgbClr val="C00000"/>
              </a:buClr>
              <a:buFont typeface="Arial" pitchFamily="34" charset="0"/>
              <a:buChar char="•"/>
            </a:pPr>
            <a:r>
              <a:rPr lang="es-ES" dirty="0" smtClean="0">
                <a:solidFill>
                  <a:srgbClr val="000000"/>
                </a:solidFill>
              </a:rPr>
              <a:t> </a:t>
            </a:r>
            <a:r>
              <a:rPr lang="es-ES" b="1" dirty="0" smtClean="0">
                <a:solidFill>
                  <a:schemeClr val="tx2">
                    <a:lumMod val="75000"/>
                  </a:schemeClr>
                </a:solidFill>
              </a:rPr>
              <a:t>Múltiples definiciones</a:t>
            </a:r>
            <a:r>
              <a:rPr lang="es-ES_tradnl" b="1" dirty="0" smtClean="0">
                <a:solidFill>
                  <a:schemeClr val="tx2">
                    <a:lumMod val="75000"/>
                  </a:schemeClr>
                </a:solidFill>
              </a:rPr>
              <a:t> (esfuerzo </a:t>
            </a:r>
            <a:r>
              <a:rPr lang="es-ES_tradnl" b="1" dirty="0" err="1" smtClean="0">
                <a:solidFill>
                  <a:schemeClr val="tx2">
                    <a:lumMod val="75000"/>
                  </a:schemeClr>
                </a:solidFill>
              </a:rPr>
              <a:t>defecatorio</a:t>
            </a:r>
            <a:r>
              <a:rPr lang="es-ES_tradnl" b="1" dirty="0" smtClean="0">
                <a:solidFill>
                  <a:schemeClr val="tx2">
                    <a:lumMod val="75000"/>
                  </a:schemeClr>
                </a:solidFill>
              </a:rPr>
              <a:t>, heces duras, infrecuencia </a:t>
            </a:r>
            <a:r>
              <a:rPr lang="es-ES_tradnl" b="1" dirty="0" err="1" smtClean="0">
                <a:solidFill>
                  <a:schemeClr val="tx2">
                    <a:lumMod val="75000"/>
                  </a:schemeClr>
                </a:solidFill>
              </a:rPr>
              <a:t>defecatoria</a:t>
            </a:r>
            <a:r>
              <a:rPr lang="es-ES_tradnl" b="1" dirty="0" smtClean="0">
                <a:solidFill>
                  <a:schemeClr val="tx2">
                    <a:lumMod val="75000"/>
                  </a:schemeClr>
                </a:solidFill>
              </a:rPr>
              <a:t>)</a:t>
            </a:r>
          </a:p>
          <a:p>
            <a:pPr>
              <a:lnSpc>
                <a:spcPct val="114000"/>
              </a:lnSpc>
              <a:buClr>
                <a:srgbClr val="C00000"/>
              </a:buClr>
              <a:buFont typeface="Arial" pitchFamily="34" charset="0"/>
              <a:buChar char="•"/>
            </a:pPr>
            <a:r>
              <a:rPr lang="es-ES_tradnl" dirty="0" smtClean="0">
                <a:solidFill>
                  <a:srgbClr val="000000"/>
                </a:solidFill>
              </a:rPr>
              <a:t> </a:t>
            </a:r>
            <a:r>
              <a:rPr lang="es-ES_tradnl" b="1" dirty="0" smtClean="0">
                <a:solidFill>
                  <a:schemeClr val="tx2">
                    <a:lumMod val="75000"/>
                  </a:schemeClr>
                </a:solidFill>
              </a:rPr>
              <a:t>Diagnóstico: Criterios ROMA III: </a:t>
            </a:r>
          </a:p>
          <a:p>
            <a:pPr marL="800100" lvl="1" indent="-342900">
              <a:lnSpc>
                <a:spcPct val="114000"/>
              </a:lnSpc>
              <a:buClr>
                <a:srgbClr val="C00000"/>
              </a:buClr>
              <a:buFont typeface="+mj-lt"/>
              <a:buAutoNum type="alphaUcPeriod"/>
            </a:pPr>
            <a:r>
              <a:rPr lang="es-ES" b="1" dirty="0" smtClean="0">
                <a:solidFill>
                  <a:schemeClr val="tx2">
                    <a:lumMod val="75000"/>
                  </a:schemeClr>
                </a:solidFill>
              </a:rPr>
              <a:t>Dos o más de los siguientes </a:t>
            </a:r>
            <a:r>
              <a:rPr lang="es-ES_tradnl" b="1" dirty="0" smtClean="0">
                <a:solidFill>
                  <a:schemeClr val="tx2">
                    <a:lumMod val="75000"/>
                  </a:schemeClr>
                </a:solidFill>
              </a:rPr>
              <a:t>criterios, </a:t>
            </a:r>
            <a:r>
              <a:rPr lang="es-ES" b="1" dirty="0" smtClean="0">
                <a:solidFill>
                  <a:schemeClr val="tx2">
                    <a:lumMod val="75000"/>
                  </a:schemeClr>
                </a:solidFill>
              </a:rPr>
              <a:t>durante </a:t>
            </a:r>
            <a:r>
              <a:rPr lang="es-ES_tradnl" b="1" dirty="0" smtClean="0">
                <a:solidFill>
                  <a:schemeClr val="tx2">
                    <a:lumMod val="75000"/>
                  </a:schemeClr>
                </a:solidFill>
              </a:rPr>
              <a:t>1</a:t>
            </a:r>
            <a:r>
              <a:rPr lang="es-ES" b="1" dirty="0" smtClean="0">
                <a:solidFill>
                  <a:schemeClr val="tx2">
                    <a:lumMod val="75000"/>
                  </a:schemeClr>
                </a:solidFill>
              </a:rPr>
              <a:t>2</a:t>
            </a:r>
            <a:r>
              <a:rPr lang="es-ES_tradnl" b="1" dirty="0" smtClean="0">
                <a:solidFill>
                  <a:schemeClr val="tx2">
                    <a:lumMod val="75000"/>
                  </a:schemeClr>
                </a:solidFill>
              </a:rPr>
              <a:t> semanas (no necesariamente consecutivas), </a:t>
            </a:r>
            <a:r>
              <a:rPr lang="es-ES" b="1" dirty="0" smtClean="0">
                <a:solidFill>
                  <a:schemeClr val="tx2">
                    <a:lumMod val="75000"/>
                  </a:schemeClr>
                </a:solidFill>
              </a:rPr>
              <a:t>en los últimos 6 meses</a:t>
            </a:r>
            <a:r>
              <a:rPr lang="es-ES" dirty="0" smtClean="0"/>
              <a:t>:</a:t>
            </a:r>
          </a:p>
          <a:p>
            <a:pPr marL="1257300" lvl="2" indent="-342900">
              <a:lnSpc>
                <a:spcPct val="114000"/>
              </a:lnSpc>
              <a:buClr>
                <a:srgbClr val="C00000"/>
              </a:buClr>
              <a:buFont typeface="+mj-lt"/>
              <a:buAutoNum type="arabicParenR"/>
            </a:pPr>
            <a:r>
              <a:rPr lang="es-ES_tradnl" dirty="0" smtClean="0"/>
              <a:t>Esfuerzo </a:t>
            </a:r>
            <a:r>
              <a:rPr lang="es-ES_tradnl" dirty="0" err="1" smtClean="0"/>
              <a:t>defecatorio</a:t>
            </a:r>
            <a:r>
              <a:rPr lang="es-ES_tradnl" dirty="0" smtClean="0"/>
              <a:t> &gt; 25% de las deposiciones</a:t>
            </a:r>
          </a:p>
          <a:p>
            <a:pPr marL="1257300" lvl="2" indent="-342900">
              <a:lnSpc>
                <a:spcPct val="114000"/>
              </a:lnSpc>
              <a:buClr>
                <a:srgbClr val="C00000"/>
              </a:buClr>
              <a:buFont typeface="+mj-lt"/>
              <a:buAutoNum type="arabicParenR"/>
            </a:pPr>
            <a:r>
              <a:rPr lang="es-ES_tradnl" dirty="0" smtClean="0"/>
              <a:t>Emisión  de h</a:t>
            </a:r>
            <a:r>
              <a:rPr lang="es-ES" dirty="0" err="1" smtClean="0"/>
              <a:t>eces</a:t>
            </a:r>
            <a:r>
              <a:rPr lang="es-ES" dirty="0" smtClean="0"/>
              <a:t> duras</a:t>
            </a:r>
            <a:r>
              <a:rPr lang="es-ES_tradnl" dirty="0" smtClean="0"/>
              <a:t> &gt; 25% de las deposiciones</a:t>
            </a:r>
          </a:p>
          <a:p>
            <a:pPr marL="1257300" lvl="2" indent="-342900">
              <a:lnSpc>
                <a:spcPct val="114000"/>
              </a:lnSpc>
              <a:buClr>
                <a:srgbClr val="C00000"/>
              </a:buClr>
              <a:buFont typeface="+mj-lt"/>
              <a:buAutoNum type="arabicParenR"/>
            </a:pPr>
            <a:r>
              <a:rPr lang="es-ES" dirty="0" smtClean="0"/>
              <a:t>Sensación de evacuación incompleta</a:t>
            </a:r>
            <a:r>
              <a:rPr lang="es-ES_tradnl" dirty="0" smtClean="0"/>
              <a:t> &gt; 25% de las deposiciones</a:t>
            </a:r>
          </a:p>
          <a:p>
            <a:pPr marL="1257300" lvl="2" indent="-342900">
              <a:lnSpc>
                <a:spcPct val="114000"/>
              </a:lnSpc>
              <a:buClr>
                <a:srgbClr val="C00000"/>
              </a:buClr>
              <a:buFont typeface="+mj-lt"/>
              <a:buAutoNum type="arabicParenR"/>
            </a:pPr>
            <a:r>
              <a:rPr lang="es-ES" dirty="0" smtClean="0"/>
              <a:t>Sensación de bloqueo anal &gt;25% de las deposiciones</a:t>
            </a:r>
          </a:p>
          <a:p>
            <a:pPr marL="1257300" lvl="2" indent="-342900">
              <a:lnSpc>
                <a:spcPct val="114000"/>
              </a:lnSpc>
              <a:buClr>
                <a:srgbClr val="C00000"/>
              </a:buClr>
              <a:buFont typeface="+mj-lt"/>
              <a:buAutoNum type="arabicParenR"/>
            </a:pPr>
            <a:r>
              <a:rPr lang="es-ES" dirty="0" smtClean="0"/>
              <a:t>Descompresión manual para facilitar deposición</a:t>
            </a:r>
            <a:endParaRPr lang="es-ES_tradnl" dirty="0" smtClean="0"/>
          </a:p>
          <a:p>
            <a:pPr marL="1257300" lvl="2" indent="-342900">
              <a:lnSpc>
                <a:spcPct val="114000"/>
              </a:lnSpc>
              <a:buClr>
                <a:srgbClr val="C00000"/>
              </a:buClr>
              <a:buFont typeface="+mj-lt"/>
              <a:buAutoNum type="arabicParenR"/>
            </a:pPr>
            <a:r>
              <a:rPr lang="es-ES" dirty="0" smtClean="0"/>
              <a:t>Menos de 3 deposiciones semanales</a:t>
            </a:r>
          </a:p>
          <a:p>
            <a:pPr marL="792000" lvl="1" indent="-342000">
              <a:lnSpc>
                <a:spcPct val="114000"/>
              </a:lnSpc>
              <a:spcBef>
                <a:spcPts val="600"/>
              </a:spcBef>
              <a:buClr>
                <a:srgbClr val="C00000"/>
              </a:buClr>
              <a:buFont typeface="+mj-lt"/>
              <a:buAutoNum type="alphaUcPeriod"/>
            </a:pPr>
            <a:r>
              <a:rPr lang="es-ES" dirty="0" smtClean="0"/>
              <a:t>Evacuaciones sueltas muy raramente presentes sin el uso de laxantes.</a:t>
            </a:r>
          </a:p>
          <a:p>
            <a:pPr marL="792000" lvl="1" indent="-342000">
              <a:lnSpc>
                <a:spcPct val="114000"/>
              </a:lnSpc>
              <a:spcBef>
                <a:spcPts val="600"/>
              </a:spcBef>
              <a:buClr>
                <a:srgbClr val="C00000"/>
              </a:buClr>
              <a:buFont typeface="+mj-lt"/>
              <a:buAutoNum type="alphaUcPeriod"/>
            </a:pPr>
            <a:r>
              <a:rPr lang="es-ES" dirty="0" smtClean="0"/>
              <a:t> Criterios insuficientes para el diagnóstico de Síndrome del Intestino Irritable (S.I.I.).</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1"/>
          <p:cNvSpPr>
            <a:spLocks noChangeArrowheads="1"/>
          </p:cNvSpPr>
          <p:nvPr/>
        </p:nvSpPr>
        <p:spPr bwMode="auto">
          <a:xfrm>
            <a:off x="468313" y="1952625"/>
            <a:ext cx="8208963" cy="3382962"/>
          </a:xfrm>
          <a:prstGeom prst="rect">
            <a:avLst/>
          </a:prstGeom>
          <a:solidFill>
            <a:srgbClr val="99CCFF"/>
          </a:solidFill>
          <a:ln w="9525">
            <a:solidFill>
              <a:schemeClr val="tx1"/>
            </a:solidFill>
            <a:miter lim="800000"/>
            <a:headEnd/>
            <a:tailEnd/>
          </a:ln>
        </p:spPr>
        <p:txBody>
          <a:bodyPr wrap="none" anchor="ctr"/>
          <a:lstStyle/>
          <a:p>
            <a:pPr defTabSz="914400"/>
            <a:endParaRPr lang="es-ES">
              <a:solidFill>
                <a:srgbClr val="000000"/>
              </a:solidFill>
            </a:endParaRPr>
          </a:p>
        </p:txBody>
      </p:sp>
      <p:sp>
        <p:nvSpPr>
          <p:cNvPr id="16387" name="Rectangle 4"/>
          <p:cNvSpPr>
            <a:spLocks noGrp="1" noChangeArrowheads="1"/>
          </p:cNvSpPr>
          <p:nvPr>
            <p:ph type="body" idx="4294967295"/>
          </p:nvPr>
        </p:nvSpPr>
        <p:spPr>
          <a:xfrm>
            <a:off x="685800" y="2211705"/>
            <a:ext cx="8458200" cy="4184650"/>
          </a:xfrm>
        </p:spPr>
        <p:txBody>
          <a:bodyPr/>
          <a:lstStyle/>
          <a:p>
            <a:pPr marL="609600" indent="-609600" algn="just" eaLnBrk="1" hangingPunct="1">
              <a:lnSpc>
                <a:spcPct val="80000"/>
              </a:lnSpc>
              <a:buFontTx/>
              <a:buNone/>
            </a:pPr>
            <a:endParaRPr lang="es-ES" sz="2200" u="sng" dirty="0" smtClean="0"/>
          </a:p>
          <a:p>
            <a:pPr marL="609600" indent="-609600" eaLnBrk="1" hangingPunct="1">
              <a:lnSpc>
                <a:spcPct val="80000"/>
              </a:lnSpc>
              <a:buFont typeface="Wingdings" pitchFamily="2" charset="2"/>
              <a:buChar char="§"/>
            </a:pPr>
            <a:endParaRPr lang="es-ES_tradnl" sz="2000" dirty="0" smtClean="0"/>
          </a:p>
          <a:p>
            <a:pPr marL="609600" indent="-609600" eaLnBrk="1" hangingPunct="1">
              <a:lnSpc>
                <a:spcPct val="80000"/>
              </a:lnSpc>
              <a:buClr>
                <a:schemeClr val="tx1"/>
              </a:buClr>
              <a:buFont typeface="Wingdings" pitchFamily="2" charset="2"/>
              <a:buAutoNum type="alphaLcParenR"/>
            </a:pPr>
            <a:r>
              <a:rPr lang="es-ES_tradnl" sz="1800" b="1" dirty="0" smtClean="0"/>
              <a:t>Esfuerzo </a:t>
            </a:r>
            <a:r>
              <a:rPr lang="es-ES_tradnl" sz="1800" b="1" dirty="0" err="1" smtClean="0"/>
              <a:t>defecatorio</a:t>
            </a:r>
            <a:r>
              <a:rPr lang="es-ES_tradnl" sz="1800" b="1" dirty="0" smtClean="0"/>
              <a:t> &gt; 25% de las deposiciones</a:t>
            </a:r>
            <a:endParaRPr lang="es-ES" sz="1800" b="1" dirty="0" smtClean="0"/>
          </a:p>
          <a:p>
            <a:pPr marL="609600" indent="-609600" eaLnBrk="1" hangingPunct="1">
              <a:lnSpc>
                <a:spcPct val="80000"/>
              </a:lnSpc>
              <a:buClr>
                <a:schemeClr val="tx1"/>
              </a:buClr>
              <a:buFont typeface="Wingdings" pitchFamily="2" charset="2"/>
              <a:buAutoNum type="alphaLcParenR"/>
            </a:pPr>
            <a:r>
              <a:rPr lang="es-ES_tradnl" sz="1800" b="1" dirty="0" smtClean="0"/>
              <a:t>Emisión  de h</a:t>
            </a:r>
            <a:r>
              <a:rPr lang="es-ES" sz="1800" b="1" dirty="0" err="1" smtClean="0"/>
              <a:t>eces</a:t>
            </a:r>
            <a:r>
              <a:rPr lang="es-ES" sz="1800" b="1" dirty="0" smtClean="0"/>
              <a:t> duras</a:t>
            </a:r>
            <a:r>
              <a:rPr lang="es-ES_tradnl" sz="1800" b="1" dirty="0" smtClean="0"/>
              <a:t> &gt; 25% de las deposiciones</a:t>
            </a:r>
            <a:endParaRPr lang="es-ES" sz="1800" b="1" dirty="0" smtClean="0"/>
          </a:p>
          <a:p>
            <a:pPr marL="609600" indent="-609600" eaLnBrk="1" hangingPunct="1">
              <a:lnSpc>
                <a:spcPct val="80000"/>
              </a:lnSpc>
              <a:buClr>
                <a:schemeClr val="tx1"/>
              </a:buClr>
              <a:buFont typeface="Wingdings" pitchFamily="2" charset="2"/>
              <a:buAutoNum type="alphaLcParenR"/>
            </a:pPr>
            <a:r>
              <a:rPr lang="es-ES" sz="1800" b="1" dirty="0" smtClean="0"/>
              <a:t>Sensación de evacuación incompleta</a:t>
            </a:r>
            <a:r>
              <a:rPr lang="es-ES_tradnl" sz="1800" b="1" dirty="0" smtClean="0"/>
              <a:t> &gt; 25% de las deposiciones </a:t>
            </a:r>
          </a:p>
          <a:p>
            <a:pPr marL="609600" indent="-609600" eaLnBrk="1" hangingPunct="1">
              <a:lnSpc>
                <a:spcPct val="80000"/>
              </a:lnSpc>
              <a:buClr>
                <a:schemeClr val="tx1"/>
              </a:buClr>
              <a:buFont typeface="Wingdings" pitchFamily="2" charset="2"/>
              <a:buAutoNum type="alphaLcParenR"/>
            </a:pPr>
            <a:r>
              <a:rPr lang="es-ES" sz="1800" b="1" dirty="0" smtClean="0"/>
              <a:t>Sensación de bloqueo anal &gt;25% de las deposiciones</a:t>
            </a:r>
          </a:p>
          <a:p>
            <a:pPr marL="609600" indent="-609600" eaLnBrk="1" hangingPunct="1">
              <a:lnSpc>
                <a:spcPct val="80000"/>
              </a:lnSpc>
              <a:buClr>
                <a:schemeClr val="tx1"/>
              </a:buClr>
              <a:buFont typeface="Wingdings" pitchFamily="2" charset="2"/>
              <a:buAutoNum type="alphaLcParenR"/>
            </a:pPr>
            <a:r>
              <a:rPr lang="es-ES" sz="1800" b="1" dirty="0" smtClean="0"/>
              <a:t>Descompresión manual para facilitar deposición</a:t>
            </a:r>
            <a:r>
              <a:rPr lang="es-ES_tradnl" sz="1800" b="1" dirty="0" smtClean="0"/>
              <a:t>  </a:t>
            </a:r>
          </a:p>
          <a:p>
            <a:pPr marL="609600" indent="-609600" eaLnBrk="1" hangingPunct="1">
              <a:lnSpc>
                <a:spcPct val="80000"/>
              </a:lnSpc>
              <a:buClr>
                <a:schemeClr val="tx1"/>
              </a:buClr>
              <a:buFont typeface="Wingdings" pitchFamily="2" charset="2"/>
              <a:buAutoNum type="alphaLcParenR"/>
            </a:pPr>
            <a:r>
              <a:rPr lang="es-ES" sz="1800" b="1" dirty="0" smtClean="0"/>
              <a:t>Menos de 3 deposiciones semanales</a:t>
            </a:r>
          </a:p>
          <a:p>
            <a:pPr marL="609600" indent="-609600" eaLnBrk="1" hangingPunct="1">
              <a:lnSpc>
                <a:spcPct val="80000"/>
              </a:lnSpc>
              <a:buClr>
                <a:schemeClr val="tx1"/>
              </a:buClr>
              <a:buFontTx/>
              <a:buNone/>
            </a:pPr>
            <a:endParaRPr lang="es-ES_tradnl" sz="1200" b="1" dirty="0" smtClean="0"/>
          </a:p>
          <a:p>
            <a:pPr marL="609600" indent="-609600" eaLnBrk="1" hangingPunct="1">
              <a:lnSpc>
                <a:spcPct val="80000"/>
              </a:lnSpc>
              <a:buClr>
                <a:schemeClr val="tx1"/>
              </a:buClr>
              <a:buFont typeface="Wingdings" pitchFamily="2" charset="2"/>
              <a:buNone/>
            </a:pPr>
            <a:r>
              <a:rPr lang="es-ES" sz="1800" b="1" i="1" dirty="0" smtClean="0">
                <a:solidFill>
                  <a:srgbClr val="A50021"/>
                </a:solidFill>
              </a:rPr>
              <a:t>Evacuaciones sueltas muy raramente presentes sin el uso de laxantes</a:t>
            </a:r>
          </a:p>
          <a:p>
            <a:pPr marL="609600" indent="-609600" eaLnBrk="1" hangingPunct="1">
              <a:lnSpc>
                <a:spcPct val="80000"/>
              </a:lnSpc>
              <a:buClr>
                <a:schemeClr val="tx1"/>
              </a:buClr>
              <a:buFont typeface="Wingdings" pitchFamily="2" charset="2"/>
              <a:buNone/>
            </a:pPr>
            <a:endParaRPr lang="es-ES" sz="1100" b="1" i="1" dirty="0" smtClean="0">
              <a:solidFill>
                <a:srgbClr val="A50021"/>
              </a:solidFill>
            </a:endParaRPr>
          </a:p>
          <a:p>
            <a:pPr marL="609600" indent="-609600" eaLnBrk="1" hangingPunct="1">
              <a:lnSpc>
                <a:spcPct val="80000"/>
              </a:lnSpc>
              <a:buClr>
                <a:schemeClr val="tx1"/>
              </a:buClr>
              <a:buFont typeface="Wingdings" pitchFamily="2" charset="2"/>
              <a:buNone/>
            </a:pPr>
            <a:r>
              <a:rPr lang="es-ES" sz="1800" b="1" i="1" dirty="0" smtClean="0">
                <a:solidFill>
                  <a:srgbClr val="A50021"/>
                </a:solidFill>
              </a:rPr>
              <a:t>Criterios insuficientes para el diagnóstico de S.I.I.</a:t>
            </a:r>
          </a:p>
          <a:p>
            <a:pPr marL="609600" indent="-609600" eaLnBrk="1" hangingPunct="1">
              <a:lnSpc>
                <a:spcPct val="80000"/>
              </a:lnSpc>
              <a:buClr>
                <a:schemeClr val="tx1"/>
              </a:buClr>
              <a:buFont typeface="Wingdings" pitchFamily="2" charset="2"/>
              <a:buChar char="§"/>
            </a:pPr>
            <a:endParaRPr lang="es-ES_tradnl" sz="1600" dirty="0" smtClean="0"/>
          </a:p>
          <a:p>
            <a:pPr marL="609600" indent="-609600" eaLnBrk="1" hangingPunct="1">
              <a:lnSpc>
                <a:spcPct val="80000"/>
              </a:lnSpc>
              <a:buClr>
                <a:schemeClr val="tx1"/>
              </a:buClr>
              <a:buFontTx/>
              <a:buNone/>
            </a:pPr>
            <a:endParaRPr lang="es-ES" sz="1800" b="1" dirty="0" smtClean="0"/>
          </a:p>
        </p:txBody>
      </p:sp>
      <p:sp>
        <p:nvSpPr>
          <p:cNvPr id="16388" name="Rectangle 9"/>
          <p:cNvSpPr>
            <a:spLocks noChangeArrowheads="1"/>
          </p:cNvSpPr>
          <p:nvPr/>
        </p:nvSpPr>
        <p:spPr bwMode="auto">
          <a:xfrm>
            <a:off x="468314" y="6137275"/>
            <a:ext cx="8496300" cy="523220"/>
          </a:xfrm>
          <a:prstGeom prst="rect">
            <a:avLst/>
          </a:prstGeom>
          <a:noFill/>
          <a:ln w="9525">
            <a:noFill/>
            <a:miter lim="800000"/>
            <a:headEnd/>
            <a:tailEnd/>
          </a:ln>
        </p:spPr>
        <p:txBody>
          <a:bodyPr wrap="square">
            <a:spAutoFit/>
          </a:bodyPr>
          <a:lstStyle/>
          <a:p>
            <a:pPr marL="342900" indent="-342900" algn="just" defTabSz="914400"/>
            <a:r>
              <a:rPr lang="es-ES" sz="1400" i="1" dirty="0" err="1">
                <a:solidFill>
                  <a:srgbClr val="A50021"/>
                </a:solidFill>
                <a:latin typeface="+mn-lt"/>
              </a:rPr>
              <a:t>Longstreth</a:t>
            </a:r>
            <a:r>
              <a:rPr lang="es-ES" sz="1400" i="1" dirty="0">
                <a:solidFill>
                  <a:srgbClr val="A50021"/>
                </a:solidFill>
                <a:latin typeface="+mn-lt"/>
              </a:rPr>
              <a:t> GF, Thompson WG, Chey WD, Houghton LA, </a:t>
            </a:r>
            <a:r>
              <a:rPr lang="es-ES" sz="1400" i="1" dirty="0" err="1">
                <a:solidFill>
                  <a:srgbClr val="A50021"/>
                </a:solidFill>
                <a:latin typeface="+mn-lt"/>
              </a:rPr>
              <a:t>Mearin</a:t>
            </a:r>
            <a:r>
              <a:rPr lang="es-ES" sz="1400" i="1" dirty="0">
                <a:solidFill>
                  <a:srgbClr val="A50021"/>
                </a:solidFill>
                <a:latin typeface="+mn-lt"/>
              </a:rPr>
              <a:t> F, </a:t>
            </a:r>
            <a:r>
              <a:rPr lang="es-ES" sz="1400" i="1" dirty="0" err="1">
                <a:solidFill>
                  <a:srgbClr val="A50021"/>
                </a:solidFill>
                <a:latin typeface="+mn-lt"/>
              </a:rPr>
              <a:t>Spiller</a:t>
            </a:r>
            <a:r>
              <a:rPr lang="es-ES" sz="1400" i="1" dirty="0">
                <a:solidFill>
                  <a:srgbClr val="A50021"/>
                </a:solidFill>
                <a:latin typeface="+mn-lt"/>
              </a:rPr>
              <a:t> RC. </a:t>
            </a:r>
          </a:p>
          <a:p>
            <a:pPr marL="342900" indent="-342900" algn="just" defTabSz="914400"/>
            <a:r>
              <a:rPr lang="es-ES" sz="1400" i="1" dirty="0" err="1">
                <a:solidFill>
                  <a:srgbClr val="A50021"/>
                </a:solidFill>
                <a:latin typeface="+mn-lt"/>
              </a:rPr>
              <a:t>Functional</a:t>
            </a:r>
            <a:r>
              <a:rPr lang="es-ES" sz="1400" i="1" dirty="0">
                <a:solidFill>
                  <a:srgbClr val="A50021"/>
                </a:solidFill>
                <a:latin typeface="+mn-lt"/>
              </a:rPr>
              <a:t> </a:t>
            </a:r>
            <a:r>
              <a:rPr lang="es-ES" sz="1400" i="1" dirty="0" err="1">
                <a:solidFill>
                  <a:srgbClr val="A50021"/>
                </a:solidFill>
                <a:latin typeface="+mn-lt"/>
              </a:rPr>
              <a:t>bowel</a:t>
            </a:r>
            <a:r>
              <a:rPr lang="es-ES" sz="1400" i="1" dirty="0">
                <a:solidFill>
                  <a:srgbClr val="A50021"/>
                </a:solidFill>
                <a:latin typeface="+mn-lt"/>
              </a:rPr>
              <a:t> </a:t>
            </a:r>
            <a:r>
              <a:rPr lang="es-ES" sz="1400" i="1" dirty="0" err="1">
                <a:solidFill>
                  <a:srgbClr val="A50021"/>
                </a:solidFill>
                <a:latin typeface="+mn-lt"/>
              </a:rPr>
              <a:t>disorders</a:t>
            </a:r>
            <a:r>
              <a:rPr lang="es-ES" sz="1400" i="1" dirty="0">
                <a:solidFill>
                  <a:srgbClr val="A50021"/>
                </a:solidFill>
                <a:latin typeface="+mn-lt"/>
              </a:rPr>
              <a:t>. </a:t>
            </a:r>
            <a:r>
              <a:rPr lang="es-ES" sz="1400" i="1" dirty="0" err="1">
                <a:solidFill>
                  <a:srgbClr val="A50021"/>
                </a:solidFill>
                <a:latin typeface="+mn-lt"/>
              </a:rPr>
              <a:t>Gastroenterology</a:t>
            </a:r>
            <a:r>
              <a:rPr lang="es-ES" sz="1400" i="1" dirty="0">
                <a:solidFill>
                  <a:srgbClr val="A50021"/>
                </a:solidFill>
                <a:latin typeface="+mn-lt"/>
              </a:rPr>
              <a:t> 2006; 130: 1480-91</a:t>
            </a:r>
          </a:p>
        </p:txBody>
      </p:sp>
      <p:sp>
        <p:nvSpPr>
          <p:cNvPr id="16389" name="Rectangle 10"/>
          <p:cNvSpPr>
            <a:spLocks noChangeArrowheads="1"/>
          </p:cNvSpPr>
          <p:nvPr/>
        </p:nvSpPr>
        <p:spPr bwMode="auto">
          <a:xfrm>
            <a:off x="468313" y="2125663"/>
            <a:ext cx="7632700" cy="641350"/>
          </a:xfrm>
          <a:prstGeom prst="rect">
            <a:avLst/>
          </a:prstGeom>
          <a:noFill/>
          <a:ln w="9525">
            <a:noFill/>
            <a:miter lim="800000"/>
            <a:headEnd/>
            <a:tailEnd/>
          </a:ln>
        </p:spPr>
        <p:txBody>
          <a:bodyPr>
            <a:spAutoFit/>
          </a:bodyPr>
          <a:lstStyle/>
          <a:p>
            <a:pPr defTabSz="914400"/>
            <a:r>
              <a:rPr lang="es-ES" b="1" i="1" dirty="0">
                <a:solidFill>
                  <a:srgbClr val="A50021"/>
                </a:solidFill>
                <a:latin typeface="+mj-lt"/>
              </a:rPr>
              <a:t>Dos o más de los siguientes </a:t>
            </a:r>
            <a:r>
              <a:rPr lang="es-ES_tradnl" b="1" i="1" dirty="0">
                <a:solidFill>
                  <a:srgbClr val="A50021"/>
                </a:solidFill>
                <a:latin typeface="+mj-lt"/>
              </a:rPr>
              <a:t>criterios, </a:t>
            </a:r>
            <a:r>
              <a:rPr lang="es-ES" b="1" i="1" dirty="0">
                <a:solidFill>
                  <a:srgbClr val="A50021"/>
                </a:solidFill>
                <a:latin typeface="+mj-lt"/>
              </a:rPr>
              <a:t>durante </a:t>
            </a:r>
            <a:r>
              <a:rPr lang="es-ES_tradnl" b="1" i="1" dirty="0">
                <a:solidFill>
                  <a:srgbClr val="A50021"/>
                </a:solidFill>
                <a:latin typeface="+mj-lt"/>
              </a:rPr>
              <a:t>1</a:t>
            </a:r>
            <a:r>
              <a:rPr lang="es-ES" b="1" i="1" dirty="0">
                <a:solidFill>
                  <a:srgbClr val="A50021"/>
                </a:solidFill>
                <a:latin typeface="+mj-lt"/>
              </a:rPr>
              <a:t>2</a:t>
            </a:r>
            <a:r>
              <a:rPr lang="es-ES_tradnl" b="1" i="1" dirty="0">
                <a:solidFill>
                  <a:srgbClr val="A50021"/>
                </a:solidFill>
                <a:latin typeface="+mj-lt"/>
              </a:rPr>
              <a:t> semanas (no necesariamente consecutivas), </a:t>
            </a:r>
            <a:r>
              <a:rPr lang="es-ES" b="1" i="1" dirty="0">
                <a:solidFill>
                  <a:srgbClr val="A50021"/>
                </a:solidFill>
                <a:latin typeface="+mj-lt"/>
              </a:rPr>
              <a:t>en los últimos 6 meses</a:t>
            </a:r>
          </a:p>
        </p:txBody>
      </p:sp>
      <p:sp>
        <p:nvSpPr>
          <p:cNvPr id="16390" name="Text Box 15"/>
          <p:cNvSpPr txBox="1">
            <a:spLocks noChangeArrowheads="1"/>
          </p:cNvSpPr>
          <p:nvPr/>
        </p:nvSpPr>
        <p:spPr bwMode="auto">
          <a:xfrm>
            <a:off x="2079625" y="1521936"/>
            <a:ext cx="5221288" cy="369888"/>
          </a:xfrm>
          <a:prstGeom prst="rect">
            <a:avLst/>
          </a:prstGeom>
          <a:noFill/>
          <a:ln w="9525">
            <a:noFill/>
            <a:miter lim="800000"/>
            <a:headEnd/>
            <a:tailEnd/>
          </a:ln>
        </p:spPr>
        <p:txBody>
          <a:bodyPr>
            <a:spAutoFit/>
          </a:bodyPr>
          <a:lstStyle/>
          <a:p>
            <a:pPr defTabSz="914400" eaLnBrk="0" hangingPunct="0">
              <a:lnSpc>
                <a:spcPct val="90000"/>
              </a:lnSpc>
              <a:spcBef>
                <a:spcPct val="50000"/>
              </a:spcBef>
              <a:spcAft>
                <a:spcPct val="75000"/>
              </a:spcAft>
            </a:pPr>
            <a:r>
              <a:rPr lang="es-ES_tradnl" sz="2000" b="1" dirty="0">
                <a:solidFill>
                  <a:srgbClr val="000000"/>
                </a:solidFill>
                <a:latin typeface="+mj-lt"/>
              </a:rPr>
              <a:t>CRITERIOS DIAGNÓSTICOS ROMA </a:t>
            </a:r>
            <a:r>
              <a:rPr lang="es-ES_tradnl" sz="2000" b="1" dirty="0" smtClean="0">
                <a:solidFill>
                  <a:srgbClr val="000000"/>
                </a:solidFill>
                <a:latin typeface="+mj-lt"/>
              </a:rPr>
              <a:t>III </a:t>
            </a:r>
            <a:endParaRPr lang="es-ES" sz="2000" b="1" dirty="0">
              <a:solidFill>
                <a:srgbClr val="000000"/>
              </a:solidFill>
              <a:latin typeface="+mj-lt"/>
            </a:endParaRPr>
          </a:p>
        </p:txBody>
      </p:sp>
      <p:sp>
        <p:nvSpPr>
          <p:cNvPr id="7" name="1 Título"/>
          <p:cNvSpPr txBox="1">
            <a:spLocks/>
          </p:cNvSpPr>
          <p:nvPr/>
        </p:nvSpPr>
        <p:spPr>
          <a:xfrm>
            <a:off x="179512" y="346348"/>
            <a:ext cx="8784976" cy="692696"/>
          </a:xfrm>
          <a:prstGeom prst="rect">
            <a:avLst/>
          </a:prstGeom>
          <a:noFill/>
          <a:ln>
            <a:solidFill>
              <a:schemeClr val="tx2">
                <a:lumMod val="75000"/>
              </a:schemeClr>
            </a:solidFill>
          </a:ln>
        </p:spPr>
        <p:txBody>
          <a:bodyP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12.-   </a:t>
            </a:r>
            <a:r>
              <a:rPr kumimoji="0" lang="es-ES" sz="2400" b="1" i="1" u="none" strike="noStrike" kern="1200" cap="none" spc="0" normalizeH="0" baseline="0" noProof="0" smtClean="0">
                <a:ln>
                  <a:noFill/>
                </a:ln>
                <a:solidFill>
                  <a:srgbClr val="C00000"/>
                </a:solidFill>
                <a:effectLst/>
                <a:uLnTx/>
                <a:uFillTx/>
                <a:latin typeface="+mj-lt"/>
                <a:ea typeface="+mj-ea"/>
                <a:cs typeface="+mj-cs"/>
              </a:rPr>
              <a:t>PREVENCIÓN DEL ESTREÑIMIENTO </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69269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12.-   </a:t>
            </a:r>
            <a:r>
              <a:rPr lang="es-ES" sz="2400" b="1" i="1" dirty="0" smtClean="0">
                <a:solidFill>
                  <a:srgbClr val="C00000"/>
                </a:solidFill>
              </a:rPr>
              <a:t>PREVENCIÓN DEL ESTREÑIMIENTO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63</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36712"/>
            <a:ext cx="9144000" cy="6050695"/>
          </a:xfrm>
          <a:prstGeom prst="rect">
            <a:avLst/>
          </a:prstGeom>
        </p:spPr>
        <p:txBody>
          <a:bodyPr wrap="square">
            <a:spAutoFit/>
          </a:bodyPr>
          <a:lstStyle/>
          <a:p>
            <a:pPr lvl="0">
              <a:lnSpc>
                <a:spcPct val="114000"/>
              </a:lnSpc>
              <a:spcBef>
                <a:spcPts val="1000"/>
              </a:spcBef>
              <a:buClr>
                <a:srgbClr val="C00000"/>
              </a:buClr>
              <a:buFont typeface="Arial" pitchFamily="34" charset="0"/>
              <a:buChar char="•"/>
            </a:pPr>
            <a:r>
              <a:rPr lang="es-ES" b="1" dirty="0" smtClean="0">
                <a:solidFill>
                  <a:schemeClr val="tx2">
                    <a:lumMod val="75000"/>
                  </a:schemeClr>
                </a:solidFill>
              </a:rPr>
              <a:t> Factores de Riesgo: </a:t>
            </a:r>
            <a:r>
              <a:rPr lang="es-ES" dirty="0" smtClean="0"/>
              <a:t>Edad avanzada, Sexo femenino, Polifarmacia, Inactividad física, Anorexia, Baja ingesta calórica,  Dieta baja en fibra, Deshidratación, Bajo nivel socioeconómico, Bajo nivel educativo.</a:t>
            </a:r>
          </a:p>
          <a:p>
            <a:pPr lvl="0">
              <a:lnSpc>
                <a:spcPct val="114000"/>
              </a:lnSpc>
              <a:spcBef>
                <a:spcPts val="1000"/>
              </a:spcBef>
              <a:buClr>
                <a:srgbClr val="C00000"/>
              </a:buClr>
              <a:buFont typeface="Arial" pitchFamily="34" charset="0"/>
              <a:buChar char="•"/>
            </a:pPr>
            <a:r>
              <a:rPr lang="es-ES" b="1" dirty="0" smtClean="0">
                <a:solidFill>
                  <a:schemeClr val="tx2">
                    <a:lumMod val="75000"/>
                  </a:schemeClr>
                </a:solidFill>
              </a:rPr>
              <a:t>  Causas de Estreñimiento:</a:t>
            </a:r>
          </a:p>
          <a:p>
            <a:pPr>
              <a:lnSpc>
                <a:spcPct val="114000"/>
              </a:lnSpc>
              <a:spcBef>
                <a:spcPct val="0"/>
              </a:spcBef>
              <a:buFontTx/>
              <a:buAutoNum type="alphaLcParenR"/>
            </a:pPr>
            <a:r>
              <a:rPr lang="es-ES_tradnl" dirty="0" smtClean="0"/>
              <a:t> </a:t>
            </a:r>
            <a:r>
              <a:rPr lang="es-ES_tradnl" b="1" dirty="0" err="1" smtClean="0">
                <a:solidFill>
                  <a:schemeClr val="tx2">
                    <a:lumMod val="75000"/>
                  </a:schemeClr>
                </a:solidFill>
              </a:rPr>
              <a:t>Endocrinometabólicas</a:t>
            </a:r>
            <a:r>
              <a:rPr lang="es-ES_tradnl" dirty="0" smtClean="0"/>
              <a:t>: </a:t>
            </a:r>
            <a:r>
              <a:rPr lang="es-ES" dirty="0" smtClean="0"/>
              <a:t>Diabetes </a:t>
            </a:r>
            <a:r>
              <a:rPr lang="es-ES" dirty="0" err="1" smtClean="0"/>
              <a:t>Mellitus</a:t>
            </a:r>
            <a:r>
              <a:rPr lang="es-ES" dirty="0" smtClean="0"/>
              <a:t>, Hipotiroidismo, </a:t>
            </a:r>
            <a:r>
              <a:rPr lang="es-ES_tradnl" dirty="0" err="1" smtClean="0"/>
              <a:t>Insuf</a:t>
            </a:r>
            <a:r>
              <a:rPr lang="es-ES_tradnl" dirty="0" smtClean="0"/>
              <a:t>. renal crónica,</a:t>
            </a:r>
            <a:r>
              <a:rPr lang="es-ES" dirty="0" smtClean="0"/>
              <a:t> Alter. iónicas.</a:t>
            </a:r>
          </a:p>
          <a:p>
            <a:pPr>
              <a:lnSpc>
                <a:spcPct val="114000"/>
              </a:lnSpc>
              <a:spcBef>
                <a:spcPts val="600"/>
              </a:spcBef>
            </a:pPr>
            <a:r>
              <a:rPr lang="es-ES_tradnl" dirty="0" smtClean="0"/>
              <a:t>b) </a:t>
            </a:r>
            <a:r>
              <a:rPr lang="es-ES_tradnl" b="1" dirty="0" smtClean="0">
                <a:solidFill>
                  <a:schemeClr val="tx2">
                    <a:lumMod val="75000"/>
                  </a:schemeClr>
                </a:solidFill>
              </a:rPr>
              <a:t>Neurológicas:</a:t>
            </a:r>
            <a:r>
              <a:rPr lang="es-ES_tradnl" dirty="0" smtClean="0"/>
              <a:t> </a:t>
            </a:r>
            <a:r>
              <a:rPr lang="es-ES" dirty="0" smtClean="0"/>
              <a:t>E</a:t>
            </a:r>
            <a:r>
              <a:rPr lang="es-ES_tradnl" dirty="0" err="1" smtClean="0"/>
              <a:t>nfer</a:t>
            </a:r>
            <a:r>
              <a:rPr lang="es-ES_tradnl" dirty="0" smtClean="0"/>
              <a:t>. de Parkinson, Demencia</a:t>
            </a:r>
            <a:r>
              <a:rPr lang="es-ES" dirty="0" smtClean="0"/>
              <a:t>s,</a:t>
            </a:r>
            <a:r>
              <a:rPr lang="es-ES_tradnl" dirty="0" smtClean="0"/>
              <a:t> </a:t>
            </a:r>
            <a:r>
              <a:rPr lang="es-ES" dirty="0" err="1" smtClean="0"/>
              <a:t>Enfer</a:t>
            </a:r>
            <a:r>
              <a:rPr lang="es-ES" dirty="0" smtClean="0"/>
              <a:t>. </a:t>
            </a:r>
            <a:r>
              <a:rPr lang="es-ES" dirty="0" err="1" smtClean="0"/>
              <a:t>cerebrovascular</a:t>
            </a:r>
            <a:r>
              <a:rPr lang="es-ES" dirty="0" smtClean="0"/>
              <a:t>,</a:t>
            </a:r>
            <a:r>
              <a:rPr lang="es-ES_tradnl" dirty="0" smtClean="0"/>
              <a:t> Lesiones medulares.</a:t>
            </a:r>
          </a:p>
          <a:p>
            <a:pPr>
              <a:lnSpc>
                <a:spcPct val="114000"/>
              </a:lnSpc>
              <a:spcBef>
                <a:spcPts val="600"/>
              </a:spcBef>
            </a:pPr>
            <a:r>
              <a:rPr lang="es-ES_tradnl" dirty="0" smtClean="0"/>
              <a:t>c) </a:t>
            </a:r>
            <a:r>
              <a:rPr lang="es-ES_tradnl" b="1" dirty="0" smtClean="0">
                <a:solidFill>
                  <a:schemeClr val="tx2">
                    <a:lumMod val="75000"/>
                  </a:schemeClr>
                </a:solidFill>
              </a:rPr>
              <a:t>Neuromusculares:</a:t>
            </a:r>
            <a:r>
              <a:rPr lang="es-ES_tradnl" dirty="0" smtClean="0"/>
              <a:t> Neuropatía autonómica</a:t>
            </a:r>
          </a:p>
          <a:p>
            <a:pPr>
              <a:lnSpc>
                <a:spcPct val="114000"/>
              </a:lnSpc>
              <a:spcBef>
                <a:spcPts val="600"/>
              </a:spcBef>
            </a:pPr>
            <a:r>
              <a:rPr lang="es-ES_tradnl" dirty="0" smtClean="0"/>
              <a:t>d) </a:t>
            </a:r>
            <a:r>
              <a:rPr lang="es-ES" b="1" dirty="0" smtClean="0">
                <a:solidFill>
                  <a:schemeClr val="tx2">
                    <a:lumMod val="75000"/>
                  </a:schemeClr>
                </a:solidFill>
              </a:rPr>
              <a:t>Alteraciones estructurales:</a:t>
            </a:r>
            <a:r>
              <a:rPr lang="es-ES" dirty="0" smtClean="0"/>
              <a:t> </a:t>
            </a:r>
            <a:r>
              <a:rPr lang="es-ES_tradnl" dirty="0" smtClean="0"/>
              <a:t>Divertículos, neoplasia, bridas, Estenosis inflamatorias, </a:t>
            </a:r>
            <a:r>
              <a:rPr lang="es-ES" dirty="0" smtClean="0"/>
              <a:t>Trastornos </a:t>
            </a:r>
            <a:r>
              <a:rPr lang="es-ES" dirty="0" err="1" smtClean="0"/>
              <a:t>anorectales</a:t>
            </a:r>
            <a:r>
              <a:rPr lang="es-ES" dirty="0" smtClean="0"/>
              <a:t> (hemorroides, fisuras</a:t>
            </a:r>
            <a:r>
              <a:rPr lang="es-ES_tradnl" dirty="0" smtClean="0"/>
              <a:t>), M</a:t>
            </a:r>
            <a:r>
              <a:rPr lang="es-ES" dirty="0" err="1" smtClean="0"/>
              <a:t>egacolon</a:t>
            </a:r>
            <a:r>
              <a:rPr lang="es-ES_tradnl" dirty="0" smtClean="0"/>
              <a:t>.</a:t>
            </a:r>
          </a:p>
          <a:p>
            <a:pPr>
              <a:lnSpc>
                <a:spcPct val="114000"/>
              </a:lnSpc>
              <a:spcBef>
                <a:spcPts val="600"/>
              </a:spcBef>
            </a:pPr>
            <a:r>
              <a:rPr lang="es-ES_tradnl" dirty="0" smtClean="0"/>
              <a:t>e) </a:t>
            </a:r>
            <a:r>
              <a:rPr lang="es-ES_tradnl" b="1" dirty="0" smtClean="0">
                <a:solidFill>
                  <a:schemeClr val="tx2">
                    <a:lumMod val="75000"/>
                  </a:schemeClr>
                </a:solidFill>
              </a:rPr>
              <a:t>Crónico funcional</a:t>
            </a:r>
          </a:p>
          <a:p>
            <a:pPr>
              <a:lnSpc>
                <a:spcPct val="114000"/>
              </a:lnSpc>
              <a:spcBef>
                <a:spcPts val="600"/>
              </a:spcBef>
            </a:pPr>
            <a:r>
              <a:rPr lang="es-ES_tradnl" dirty="0" smtClean="0"/>
              <a:t>f) </a:t>
            </a:r>
            <a:r>
              <a:rPr lang="es-ES" b="1" dirty="0" smtClean="0">
                <a:solidFill>
                  <a:schemeClr val="tx2">
                    <a:lumMod val="75000"/>
                  </a:schemeClr>
                </a:solidFill>
              </a:rPr>
              <a:t>Farmacológicas: -</a:t>
            </a:r>
            <a:r>
              <a:rPr lang="es-ES_tradnl" dirty="0" smtClean="0"/>
              <a:t>Analgésicos: opiáceos, </a:t>
            </a:r>
            <a:r>
              <a:rPr lang="es-ES_tradnl" dirty="0" err="1" smtClean="0"/>
              <a:t>AINEs</a:t>
            </a:r>
            <a:r>
              <a:rPr lang="es-ES_tradnl" dirty="0" smtClean="0"/>
              <a:t>  -</a:t>
            </a:r>
            <a:r>
              <a:rPr lang="es-ES" dirty="0" err="1" smtClean="0"/>
              <a:t>Anticolinérgicos</a:t>
            </a:r>
            <a:r>
              <a:rPr lang="es-ES_tradnl" dirty="0" smtClean="0"/>
              <a:t>:</a:t>
            </a:r>
            <a:r>
              <a:rPr lang="es-ES" dirty="0" smtClean="0"/>
              <a:t> </a:t>
            </a:r>
            <a:r>
              <a:rPr lang="es-ES_tradnl" dirty="0" err="1" smtClean="0"/>
              <a:t>tricíclicos</a:t>
            </a:r>
            <a:r>
              <a:rPr lang="es-ES_tradnl" dirty="0" smtClean="0"/>
              <a:t>, </a:t>
            </a:r>
            <a:r>
              <a:rPr lang="es-ES" dirty="0" err="1" smtClean="0"/>
              <a:t>antiparkinsonianos</a:t>
            </a:r>
            <a:r>
              <a:rPr lang="es-ES" dirty="0" smtClean="0"/>
              <a:t> -Anti</a:t>
            </a:r>
            <a:r>
              <a:rPr lang="es-ES_tradnl" dirty="0" err="1" smtClean="0"/>
              <a:t>hipertensivos</a:t>
            </a:r>
            <a:r>
              <a:rPr lang="es-ES_tradnl" dirty="0" smtClean="0"/>
              <a:t>: </a:t>
            </a:r>
            <a:r>
              <a:rPr lang="es-ES_tradnl" dirty="0" err="1" smtClean="0"/>
              <a:t>calcioantagonistas</a:t>
            </a:r>
            <a:r>
              <a:rPr lang="es-ES_tradnl" dirty="0" smtClean="0"/>
              <a:t>, </a:t>
            </a:r>
            <a:r>
              <a:rPr lang="es-ES_tradnl" dirty="0" smtClean="0">
                <a:cs typeface="Arial" charset="0"/>
              </a:rPr>
              <a:t>α y β bloqueantes –Antiepilépticos     -Diuréticos –</a:t>
            </a:r>
            <a:r>
              <a:rPr lang="es-ES" dirty="0" smtClean="0"/>
              <a:t>Antiácidos -</a:t>
            </a:r>
            <a:r>
              <a:rPr lang="es-ES_tradnl" dirty="0" smtClean="0"/>
              <a:t>S</a:t>
            </a:r>
            <a:r>
              <a:rPr lang="es-ES" dirty="0" err="1" smtClean="0"/>
              <a:t>uplementos</a:t>
            </a:r>
            <a:r>
              <a:rPr lang="es-ES" dirty="0" smtClean="0"/>
              <a:t> de </a:t>
            </a:r>
            <a:r>
              <a:rPr lang="es-ES_tradnl" dirty="0" smtClean="0"/>
              <a:t>h</a:t>
            </a:r>
            <a:r>
              <a:rPr lang="es-ES" dirty="0" err="1" smtClean="0"/>
              <a:t>ierro</a:t>
            </a:r>
            <a:r>
              <a:rPr lang="es-ES" dirty="0" smtClean="0"/>
              <a:t> y </a:t>
            </a:r>
            <a:r>
              <a:rPr lang="es-ES_tradnl" dirty="0" smtClean="0"/>
              <a:t>c</a:t>
            </a:r>
            <a:r>
              <a:rPr lang="es-ES" dirty="0" err="1" smtClean="0"/>
              <a:t>alcio</a:t>
            </a:r>
            <a:r>
              <a:rPr lang="es-ES" dirty="0" smtClean="0"/>
              <a:t> -H</a:t>
            </a:r>
            <a:r>
              <a:rPr lang="es-ES_tradnl" dirty="0" err="1" smtClean="0"/>
              <a:t>ipolipemiantes</a:t>
            </a:r>
            <a:r>
              <a:rPr lang="es-ES_tradnl" dirty="0" smtClean="0"/>
              <a:t>: </a:t>
            </a:r>
            <a:r>
              <a:rPr lang="es-ES_tradnl" dirty="0" err="1" smtClean="0"/>
              <a:t>estatinas</a:t>
            </a:r>
            <a:endParaRPr lang="es-ES" dirty="0" smtClean="0">
              <a:latin typeface="+mj-lt"/>
            </a:endParaRPr>
          </a:p>
          <a:p>
            <a:pPr>
              <a:lnSpc>
                <a:spcPct val="114000"/>
              </a:lnSpc>
              <a:spcBef>
                <a:spcPts val="600"/>
              </a:spcBef>
              <a:buClr>
                <a:srgbClr val="C00000"/>
              </a:buClr>
              <a:buFont typeface="Arial" pitchFamily="34" charset="0"/>
              <a:buChar char="•"/>
            </a:pPr>
            <a:r>
              <a:rPr lang="es-ES" dirty="0" smtClean="0">
                <a:latin typeface="+mj-lt"/>
              </a:rPr>
              <a:t> </a:t>
            </a:r>
            <a:r>
              <a:rPr lang="es-ES" b="1" dirty="0" smtClean="0">
                <a:solidFill>
                  <a:schemeClr val="tx2">
                    <a:lumMod val="75000"/>
                  </a:schemeClr>
                </a:solidFill>
                <a:latin typeface="+mj-lt"/>
              </a:rPr>
              <a:t>R</a:t>
            </a:r>
            <a:r>
              <a:rPr lang="es-ES" b="1" dirty="0" smtClean="0">
                <a:solidFill>
                  <a:schemeClr val="tx2">
                    <a:lumMod val="75000"/>
                  </a:schemeClr>
                </a:solidFill>
                <a:latin typeface="+mj-lt"/>
                <a:cs typeface="Tahoma" pitchFamily="34" charset="0"/>
              </a:rPr>
              <a:t>egla de las 10 “D” del Estreñimiento en los  Mayores</a:t>
            </a:r>
            <a:r>
              <a:rPr lang="es-ES" b="1" dirty="0" smtClean="0">
                <a:solidFill>
                  <a:srgbClr val="000000"/>
                </a:solidFill>
                <a:latin typeface="+mj-lt"/>
                <a:cs typeface="Tahoma" pitchFamily="34" charset="0"/>
              </a:rPr>
              <a:t>: “</a:t>
            </a:r>
            <a:r>
              <a:rPr lang="es-ES" b="1" dirty="0" smtClean="0">
                <a:solidFill>
                  <a:schemeClr val="tx2">
                    <a:lumMod val="75000"/>
                  </a:schemeClr>
                </a:solidFill>
                <a:latin typeface="+mj-lt"/>
                <a:cs typeface="Tahoma" pitchFamily="34" charset="0"/>
              </a:rPr>
              <a:t>CAUSAS”</a:t>
            </a:r>
          </a:p>
          <a:p>
            <a:pPr marL="342900" indent="-342900">
              <a:lnSpc>
                <a:spcPct val="114000"/>
              </a:lnSpc>
            </a:pPr>
            <a:r>
              <a:rPr lang="en-GB" dirty="0" smtClean="0">
                <a:solidFill>
                  <a:srgbClr val="000000"/>
                </a:solidFill>
                <a:latin typeface="+mj-lt"/>
                <a:cs typeface="Tahoma" pitchFamily="34" charset="0"/>
              </a:rPr>
              <a:t>1) Drugs                       2) </a:t>
            </a:r>
            <a:r>
              <a:rPr lang="en-GB" dirty="0" err="1" smtClean="0">
                <a:solidFill>
                  <a:srgbClr val="000000"/>
                </a:solidFill>
                <a:latin typeface="+mj-lt"/>
                <a:cs typeface="Tahoma" pitchFamily="34" charset="0"/>
              </a:rPr>
              <a:t>Defecatory</a:t>
            </a:r>
            <a:r>
              <a:rPr lang="en-GB" dirty="0" smtClean="0">
                <a:solidFill>
                  <a:srgbClr val="000000"/>
                </a:solidFill>
                <a:latin typeface="+mj-lt"/>
                <a:cs typeface="Tahoma" pitchFamily="34" charset="0"/>
              </a:rPr>
              <a:t> dysfunction           3) Degenerative disease          4)  Dementia</a:t>
            </a:r>
          </a:p>
          <a:p>
            <a:pPr marL="342900" indent="-342900">
              <a:lnSpc>
                <a:spcPct val="114000"/>
              </a:lnSpc>
            </a:pPr>
            <a:r>
              <a:rPr lang="en-GB" dirty="0" smtClean="0">
                <a:solidFill>
                  <a:srgbClr val="000000"/>
                </a:solidFill>
                <a:latin typeface="+mj-lt"/>
                <a:cs typeface="Tahoma" pitchFamily="34" charset="0"/>
              </a:rPr>
              <a:t>5) Dehydration           6) Decreased dietary intake         7) Decreased privacy               8) Depression</a:t>
            </a:r>
          </a:p>
          <a:p>
            <a:pPr marL="342900" indent="-342900">
              <a:lnSpc>
                <a:spcPct val="114000"/>
              </a:lnSpc>
            </a:pPr>
            <a:r>
              <a:rPr lang="en-GB" dirty="0" smtClean="0">
                <a:solidFill>
                  <a:srgbClr val="000000"/>
                </a:solidFill>
                <a:latin typeface="+mj-lt"/>
                <a:cs typeface="Tahoma" pitchFamily="34" charset="0"/>
              </a:rPr>
              <a:t>9) Decreased mobility/activity         10) Dependence (on others for assistance)</a:t>
            </a:r>
            <a:endParaRPr lang="es-ES" b="1" dirty="0" smtClean="0">
              <a:solidFill>
                <a:srgbClr val="000000"/>
              </a:solidFill>
              <a:latin typeface="+mj-lt"/>
              <a:cs typeface="Tahoma" pitchFamily="34" charset="0"/>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9"/>
          <p:cNvSpPr>
            <a:spLocks noChangeArrowheads="1"/>
          </p:cNvSpPr>
          <p:nvPr/>
        </p:nvSpPr>
        <p:spPr bwMode="auto">
          <a:xfrm>
            <a:off x="1661161" y="1941269"/>
            <a:ext cx="5076190" cy="4416594"/>
          </a:xfrm>
          <a:prstGeom prst="rect">
            <a:avLst/>
          </a:prstGeom>
          <a:solidFill>
            <a:srgbClr val="000082"/>
          </a:solidFill>
          <a:ln w="9525">
            <a:noFill/>
            <a:miter lim="800000"/>
            <a:headEnd/>
            <a:tailEnd/>
          </a:ln>
        </p:spPr>
        <p:txBody>
          <a:bodyPr wrap="none" anchor="ctr"/>
          <a:lstStyle/>
          <a:p>
            <a:pPr algn="ctr" defTabSz="914400"/>
            <a:endParaRPr lang="es-ES_tradnl">
              <a:solidFill>
                <a:srgbClr val="000000"/>
              </a:solidFill>
            </a:endParaRPr>
          </a:p>
        </p:txBody>
      </p:sp>
      <p:pic>
        <p:nvPicPr>
          <p:cNvPr id="17411" name="Picture 4"/>
          <p:cNvPicPr>
            <a:picLocks noGrp="1" noChangeAspect="1" noChangeArrowheads="1"/>
          </p:cNvPicPr>
          <p:nvPr>
            <p:ph sz="quarter" idx="4294967295"/>
          </p:nvPr>
        </p:nvPicPr>
        <p:blipFill>
          <a:blip r:embed="rId3"/>
          <a:srcRect/>
          <a:stretch>
            <a:fillRect/>
          </a:stretch>
        </p:blipFill>
        <p:spPr>
          <a:xfrm>
            <a:off x="9144000" y="2914650"/>
            <a:ext cx="0" cy="0"/>
          </a:xfrm>
        </p:spPr>
      </p:pic>
      <p:pic>
        <p:nvPicPr>
          <p:cNvPr id="17412" name="Picture 6"/>
          <p:cNvPicPr>
            <a:picLocks noChangeAspect="1" noChangeArrowheads="1"/>
          </p:cNvPicPr>
          <p:nvPr/>
        </p:nvPicPr>
        <p:blipFill>
          <a:blip r:embed="rId3"/>
          <a:srcRect/>
          <a:stretch>
            <a:fillRect/>
          </a:stretch>
        </p:blipFill>
        <p:spPr bwMode="auto">
          <a:xfrm>
            <a:off x="4572000" y="3430588"/>
            <a:ext cx="0" cy="0"/>
          </a:xfrm>
          <a:prstGeom prst="rect">
            <a:avLst/>
          </a:prstGeom>
          <a:noFill/>
          <a:ln w="9525">
            <a:noFill/>
            <a:miter lim="800000"/>
            <a:headEnd/>
            <a:tailEnd/>
          </a:ln>
        </p:spPr>
      </p:pic>
      <p:sp>
        <p:nvSpPr>
          <p:cNvPr id="17413" name="Rectangle 8"/>
          <p:cNvSpPr>
            <a:spLocks noChangeArrowheads="1"/>
          </p:cNvSpPr>
          <p:nvPr/>
        </p:nvSpPr>
        <p:spPr bwMode="auto">
          <a:xfrm>
            <a:off x="1661160" y="1941269"/>
            <a:ext cx="5076190" cy="4416594"/>
          </a:xfrm>
          <a:prstGeom prst="rect">
            <a:avLst/>
          </a:prstGeom>
          <a:noFill/>
          <a:ln w="9525">
            <a:noFill/>
            <a:miter lim="800000"/>
            <a:headEnd/>
            <a:tailEnd/>
          </a:ln>
        </p:spPr>
        <p:txBody>
          <a:bodyPr wrap="square">
            <a:spAutoFit/>
          </a:bodyPr>
          <a:lstStyle/>
          <a:p>
            <a:pPr defTabSz="914400" eaLnBrk="0" hangingPunct="0">
              <a:lnSpc>
                <a:spcPct val="40000"/>
              </a:lnSpc>
              <a:spcBef>
                <a:spcPts val="300"/>
              </a:spcBef>
              <a:spcAft>
                <a:spcPts val="300"/>
              </a:spcAft>
              <a:buClr>
                <a:srgbClr val="FFFF00"/>
              </a:buClr>
              <a:buFont typeface="Wingdings" pitchFamily="2" charset="2"/>
              <a:buNone/>
            </a:pPr>
            <a:endParaRPr lang="en-GB" sz="2000" b="1" i="1" dirty="0" smtClean="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endParaRPr lang="en-GB" sz="1000" b="1" i="1" dirty="0" smtClean="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smtClean="0">
                <a:solidFill>
                  <a:srgbClr val="FFFFFF"/>
                </a:solidFill>
              </a:rPr>
              <a:t>Sexo</a:t>
            </a:r>
            <a:r>
              <a:rPr lang="en-GB" sz="2000" b="1" i="1" dirty="0" smtClean="0">
                <a:solidFill>
                  <a:srgbClr val="FFFFFF"/>
                </a:solidFill>
              </a:rPr>
              <a:t> </a:t>
            </a:r>
            <a:r>
              <a:rPr lang="en-GB" sz="2000" b="1" i="1" dirty="0" err="1">
                <a:solidFill>
                  <a:srgbClr val="FFFFFF"/>
                </a:solidFill>
              </a:rPr>
              <a:t>femenino</a:t>
            </a:r>
            <a:r>
              <a:rPr lang="en-GB" sz="2000" b="1" i="1" dirty="0">
                <a:solidFill>
                  <a:srgbClr val="FFFFFF"/>
                </a:solidFill>
              </a:rPr>
              <a:t> </a:t>
            </a:r>
          </a:p>
          <a:p>
            <a:pPr defTabSz="914400" eaLnBrk="0" hangingPunct="0">
              <a:lnSpc>
                <a:spcPct val="40000"/>
              </a:lnSpc>
              <a:spcBef>
                <a:spcPts val="300"/>
              </a:spcBef>
              <a:spcAft>
                <a:spcPts val="300"/>
              </a:spcAft>
              <a:buClr>
                <a:srgbClr val="FFFF00"/>
              </a:buClr>
              <a:buFont typeface="Wingdings" pitchFamily="2" charset="2"/>
              <a:buChar char="ü"/>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Edad</a:t>
            </a:r>
            <a:r>
              <a:rPr lang="en-GB" sz="2000" b="1" i="1" dirty="0">
                <a:solidFill>
                  <a:srgbClr val="FFFFFF"/>
                </a:solidFill>
              </a:rPr>
              <a:t> </a:t>
            </a:r>
            <a:r>
              <a:rPr lang="en-GB" sz="2000" b="1" i="1" dirty="0" err="1">
                <a:solidFill>
                  <a:srgbClr val="FFFFFF"/>
                </a:solidFill>
              </a:rPr>
              <a:t>avanzada</a:t>
            </a:r>
            <a:r>
              <a:rPr lang="en-GB" sz="2000" b="1" i="1" dirty="0">
                <a:solidFill>
                  <a:srgbClr val="FFFFFF"/>
                </a:solidFill>
              </a:rPr>
              <a:t> </a:t>
            </a: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Polifarmacia</a:t>
            </a: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Inactividad</a:t>
            </a:r>
            <a:r>
              <a:rPr lang="en-GB" sz="2000" b="1" i="1" dirty="0">
                <a:solidFill>
                  <a:srgbClr val="FFFFFF"/>
                </a:solidFill>
              </a:rPr>
              <a:t> </a:t>
            </a:r>
            <a:r>
              <a:rPr lang="en-GB" sz="2000" b="1" i="1" dirty="0" err="1">
                <a:solidFill>
                  <a:srgbClr val="FFFFFF"/>
                </a:solidFill>
              </a:rPr>
              <a:t>física</a:t>
            </a:r>
            <a:r>
              <a:rPr lang="en-GB" sz="2000" b="1" i="1" dirty="0">
                <a:solidFill>
                  <a:srgbClr val="FFFFFF"/>
                </a:solidFill>
              </a:rPr>
              <a:t> </a:t>
            </a: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a:solidFill>
                  <a:srgbClr val="FFFFFF"/>
                </a:solidFill>
              </a:rPr>
              <a:t>Anorexia</a:t>
            </a: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a:solidFill>
                  <a:srgbClr val="FFFFFF"/>
                </a:solidFill>
              </a:rPr>
              <a:t>Baja </a:t>
            </a:r>
            <a:r>
              <a:rPr lang="en-GB" sz="2000" b="1" i="1" dirty="0" err="1">
                <a:solidFill>
                  <a:srgbClr val="FFFFFF"/>
                </a:solidFill>
              </a:rPr>
              <a:t>ingesta</a:t>
            </a:r>
            <a:r>
              <a:rPr lang="en-GB" sz="2000" b="1" i="1" dirty="0">
                <a:solidFill>
                  <a:srgbClr val="FFFFFF"/>
                </a:solidFill>
              </a:rPr>
              <a:t> </a:t>
            </a:r>
            <a:r>
              <a:rPr lang="en-GB" sz="2000" b="1" i="1" dirty="0" err="1">
                <a:solidFill>
                  <a:srgbClr val="FFFFFF"/>
                </a:solidFill>
              </a:rPr>
              <a:t>calórica</a:t>
            </a:r>
            <a:r>
              <a:rPr lang="en-GB" sz="2000" b="1" i="1" dirty="0">
                <a:solidFill>
                  <a:srgbClr val="FFFFFF"/>
                </a:solidFill>
              </a:rPr>
              <a:t> </a:t>
            </a: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Dieta</a:t>
            </a:r>
            <a:r>
              <a:rPr lang="en-GB" sz="2000" b="1" i="1" dirty="0">
                <a:solidFill>
                  <a:srgbClr val="FFFFFF"/>
                </a:solidFill>
              </a:rPr>
              <a:t> </a:t>
            </a:r>
            <a:r>
              <a:rPr lang="en-GB" sz="2000" b="1" i="1" dirty="0" err="1">
                <a:solidFill>
                  <a:srgbClr val="FFFFFF"/>
                </a:solidFill>
              </a:rPr>
              <a:t>baja</a:t>
            </a:r>
            <a:r>
              <a:rPr lang="en-GB" sz="2000" b="1" i="1" dirty="0">
                <a:solidFill>
                  <a:srgbClr val="FFFFFF"/>
                </a:solidFill>
              </a:rPr>
              <a:t> en </a:t>
            </a:r>
            <a:r>
              <a:rPr lang="en-GB" sz="2000" b="1" i="1" dirty="0" err="1">
                <a:solidFill>
                  <a:srgbClr val="FFFFFF"/>
                </a:solidFill>
              </a:rPr>
              <a:t>fibra</a:t>
            </a: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Deshidratación</a:t>
            </a:r>
            <a:r>
              <a:rPr lang="en-GB" sz="2000" b="1" i="1" dirty="0">
                <a:solidFill>
                  <a:srgbClr val="FFFFFF"/>
                </a:solidFill>
              </a:rPr>
              <a:t> </a:t>
            </a:r>
          </a:p>
          <a:p>
            <a:pPr defTabSz="914400" eaLnBrk="0" hangingPunct="0">
              <a:lnSpc>
                <a:spcPct val="40000"/>
              </a:lnSpc>
              <a:spcBef>
                <a:spcPts val="300"/>
              </a:spcBef>
              <a:spcAft>
                <a:spcPts val="300"/>
              </a:spcAft>
              <a:buClr>
                <a:srgbClr val="FFFF00"/>
              </a:buClr>
              <a:buFont typeface="Wingdings" pitchFamily="2" charset="2"/>
              <a:buNone/>
            </a:pPr>
            <a:endParaRPr lang="en-GB" sz="2000" b="1" i="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Bajo</a:t>
            </a:r>
            <a:r>
              <a:rPr lang="en-GB" sz="2000" b="1" i="1" dirty="0">
                <a:solidFill>
                  <a:srgbClr val="FFFFFF"/>
                </a:solidFill>
              </a:rPr>
              <a:t> </a:t>
            </a:r>
            <a:r>
              <a:rPr lang="en-GB" sz="2000" b="1" i="1" dirty="0" err="1">
                <a:solidFill>
                  <a:srgbClr val="FFFFFF"/>
                </a:solidFill>
              </a:rPr>
              <a:t>nivel</a:t>
            </a:r>
            <a:r>
              <a:rPr lang="en-GB" sz="2000" b="1" i="1" dirty="0">
                <a:solidFill>
                  <a:srgbClr val="FFFFFF"/>
                </a:solidFill>
              </a:rPr>
              <a:t> socio-</a:t>
            </a:r>
            <a:r>
              <a:rPr lang="en-GB" sz="2000" b="1" i="1" dirty="0" err="1">
                <a:solidFill>
                  <a:srgbClr val="FFFFFF"/>
                </a:solidFill>
              </a:rPr>
              <a:t>económico</a:t>
            </a:r>
            <a:endParaRPr lang="en-GB" sz="2000" b="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endParaRPr lang="en-GB" sz="2000" b="1" dirty="0">
              <a:solidFill>
                <a:srgbClr val="FFFFFF"/>
              </a:solidFill>
            </a:endParaRPr>
          </a:p>
          <a:p>
            <a:pPr defTabSz="914400" eaLnBrk="0" hangingPunct="0">
              <a:lnSpc>
                <a:spcPct val="40000"/>
              </a:lnSpc>
              <a:spcBef>
                <a:spcPts val="300"/>
              </a:spcBef>
              <a:spcAft>
                <a:spcPts val="300"/>
              </a:spcAft>
              <a:buClr>
                <a:srgbClr val="FFFF00"/>
              </a:buClr>
              <a:buFont typeface="Wingdings" pitchFamily="2" charset="2"/>
              <a:buNone/>
            </a:pPr>
            <a:r>
              <a:rPr lang="en-GB" sz="2000" b="1" i="1" dirty="0" err="1">
                <a:solidFill>
                  <a:srgbClr val="FFFFFF"/>
                </a:solidFill>
              </a:rPr>
              <a:t>Bajo</a:t>
            </a:r>
            <a:r>
              <a:rPr lang="en-GB" sz="2000" b="1" i="1" dirty="0">
                <a:solidFill>
                  <a:srgbClr val="FFFFFF"/>
                </a:solidFill>
              </a:rPr>
              <a:t> </a:t>
            </a:r>
            <a:r>
              <a:rPr lang="en-GB" sz="2000" b="1" i="1" dirty="0" err="1">
                <a:solidFill>
                  <a:srgbClr val="FFFFFF"/>
                </a:solidFill>
              </a:rPr>
              <a:t>nivel</a:t>
            </a:r>
            <a:r>
              <a:rPr lang="en-GB" sz="2000" b="1" i="1" dirty="0">
                <a:solidFill>
                  <a:srgbClr val="FFFFFF"/>
                </a:solidFill>
              </a:rPr>
              <a:t> </a:t>
            </a:r>
            <a:r>
              <a:rPr lang="en-GB" sz="2000" b="1" i="1" dirty="0" err="1">
                <a:solidFill>
                  <a:srgbClr val="FFFFFF"/>
                </a:solidFill>
              </a:rPr>
              <a:t>educativo</a:t>
            </a:r>
            <a:endParaRPr lang="en-GB" sz="2000" b="1" i="1" dirty="0">
              <a:solidFill>
                <a:srgbClr val="FFFFFF"/>
              </a:solidFill>
            </a:endParaRPr>
          </a:p>
        </p:txBody>
      </p:sp>
      <p:sp>
        <p:nvSpPr>
          <p:cNvPr id="17414" name="Text Box 15"/>
          <p:cNvSpPr txBox="1">
            <a:spLocks noChangeArrowheads="1"/>
          </p:cNvSpPr>
          <p:nvPr/>
        </p:nvSpPr>
        <p:spPr bwMode="auto">
          <a:xfrm>
            <a:off x="1661161" y="1553528"/>
            <a:ext cx="5076189" cy="366712"/>
          </a:xfrm>
          <a:prstGeom prst="rect">
            <a:avLst/>
          </a:prstGeom>
          <a:noFill/>
          <a:ln w="9525">
            <a:noFill/>
            <a:miter lim="800000"/>
            <a:headEnd/>
            <a:tailEnd/>
          </a:ln>
        </p:spPr>
        <p:txBody>
          <a:bodyPr wrap="square">
            <a:spAutoFit/>
          </a:bodyPr>
          <a:lstStyle/>
          <a:p>
            <a:pPr algn="ctr" defTabSz="914400" eaLnBrk="0" hangingPunct="0">
              <a:lnSpc>
                <a:spcPct val="90000"/>
              </a:lnSpc>
              <a:spcBef>
                <a:spcPct val="50000"/>
              </a:spcBef>
              <a:spcAft>
                <a:spcPct val="75000"/>
              </a:spcAft>
            </a:pPr>
            <a:r>
              <a:rPr lang="es-ES_tradnl" sz="2000" b="1" dirty="0">
                <a:solidFill>
                  <a:srgbClr val="000000"/>
                </a:solidFill>
                <a:latin typeface="+mj-lt"/>
              </a:rPr>
              <a:t>FACTORES DE RIESGO </a:t>
            </a:r>
            <a:endParaRPr lang="es-ES" sz="2000" b="1" dirty="0">
              <a:solidFill>
                <a:srgbClr val="000000"/>
              </a:solidFill>
              <a:latin typeface="+mj-lt"/>
            </a:endParaRPr>
          </a:p>
        </p:txBody>
      </p:sp>
      <p:sp>
        <p:nvSpPr>
          <p:cNvPr id="17415" name="Rectangle 13"/>
          <p:cNvSpPr>
            <a:spLocks noChangeArrowheads="1"/>
          </p:cNvSpPr>
          <p:nvPr/>
        </p:nvSpPr>
        <p:spPr bwMode="auto">
          <a:xfrm>
            <a:off x="0" y="6357863"/>
            <a:ext cx="9144000" cy="500137"/>
          </a:xfrm>
          <a:prstGeom prst="rect">
            <a:avLst/>
          </a:prstGeom>
          <a:noFill/>
          <a:ln w="9525">
            <a:noFill/>
            <a:miter lim="800000"/>
            <a:headEnd/>
            <a:tailEnd/>
          </a:ln>
        </p:spPr>
        <p:txBody>
          <a:bodyPr wrap="square">
            <a:spAutoFit/>
          </a:bodyPr>
          <a:lstStyle/>
          <a:p>
            <a:pPr marL="342900" indent="-342900" algn="just" defTabSz="914400">
              <a:buFontTx/>
              <a:buAutoNum type="arabicParenR"/>
            </a:pPr>
            <a:r>
              <a:rPr lang="es-ES" sz="1200" i="1" dirty="0" err="1">
                <a:solidFill>
                  <a:srgbClr val="A50021"/>
                </a:solidFill>
                <a:latin typeface="+mj-lt"/>
                <a:cs typeface="Tahoma" pitchFamily="34" charset="0"/>
              </a:rPr>
              <a:t>Locke</a:t>
            </a:r>
            <a:r>
              <a:rPr lang="es-ES" sz="1200" i="1" dirty="0">
                <a:solidFill>
                  <a:srgbClr val="A50021"/>
                </a:solidFill>
                <a:latin typeface="+mj-lt"/>
                <a:cs typeface="Tahoma" pitchFamily="34" charset="0"/>
              </a:rPr>
              <a:t> GR, </a:t>
            </a:r>
            <a:r>
              <a:rPr lang="es-ES" sz="1200" i="1" dirty="0" err="1">
                <a:solidFill>
                  <a:srgbClr val="A50021"/>
                </a:solidFill>
                <a:latin typeface="+mj-lt"/>
                <a:cs typeface="Tahoma" pitchFamily="34" charset="0"/>
              </a:rPr>
              <a:t>Pemberton</a:t>
            </a:r>
            <a:r>
              <a:rPr lang="es-ES" sz="1200" i="1" dirty="0">
                <a:solidFill>
                  <a:srgbClr val="A50021"/>
                </a:solidFill>
                <a:latin typeface="+mj-lt"/>
                <a:cs typeface="Tahoma" pitchFamily="34" charset="0"/>
              </a:rPr>
              <a:t> JH, Phillips SF. AGA: </a:t>
            </a:r>
            <a:r>
              <a:rPr lang="es-ES" sz="1200" i="1" dirty="0" err="1">
                <a:solidFill>
                  <a:srgbClr val="A50021"/>
                </a:solidFill>
                <a:latin typeface="+mj-lt"/>
                <a:cs typeface="Tahoma" pitchFamily="34" charset="0"/>
              </a:rPr>
              <a:t>technical</a:t>
            </a:r>
            <a:r>
              <a:rPr lang="es-ES" sz="1200" i="1" dirty="0">
                <a:solidFill>
                  <a:srgbClr val="A50021"/>
                </a:solidFill>
                <a:latin typeface="+mj-lt"/>
                <a:cs typeface="Tahoma" pitchFamily="34" charset="0"/>
              </a:rPr>
              <a:t> </a:t>
            </a:r>
            <a:r>
              <a:rPr lang="es-ES" sz="1200" i="1" dirty="0" err="1">
                <a:solidFill>
                  <a:srgbClr val="A50021"/>
                </a:solidFill>
                <a:latin typeface="+mj-lt"/>
                <a:cs typeface="Tahoma" pitchFamily="34" charset="0"/>
              </a:rPr>
              <a:t>review</a:t>
            </a:r>
            <a:r>
              <a:rPr lang="es-ES" sz="1200" i="1" dirty="0">
                <a:solidFill>
                  <a:srgbClr val="A50021"/>
                </a:solidFill>
                <a:latin typeface="+mj-lt"/>
                <a:cs typeface="Tahoma" pitchFamily="34" charset="0"/>
              </a:rPr>
              <a:t> </a:t>
            </a:r>
            <a:r>
              <a:rPr lang="es-ES" sz="1200" i="1" dirty="0" err="1">
                <a:solidFill>
                  <a:srgbClr val="A50021"/>
                </a:solidFill>
                <a:latin typeface="+mj-lt"/>
                <a:cs typeface="Tahoma" pitchFamily="34" charset="0"/>
              </a:rPr>
              <a:t>on</a:t>
            </a:r>
            <a:r>
              <a:rPr lang="es-ES" sz="1200" i="1" dirty="0">
                <a:solidFill>
                  <a:srgbClr val="A50021"/>
                </a:solidFill>
                <a:latin typeface="+mj-lt"/>
                <a:cs typeface="Tahoma" pitchFamily="34" charset="0"/>
              </a:rPr>
              <a:t> </a:t>
            </a:r>
            <a:r>
              <a:rPr lang="es-ES" sz="1200" i="1" dirty="0" err="1">
                <a:solidFill>
                  <a:srgbClr val="A50021"/>
                </a:solidFill>
                <a:latin typeface="+mj-lt"/>
                <a:cs typeface="Tahoma" pitchFamily="34" charset="0"/>
              </a:rPr>
              <a:t>constipation</a:t>
            </a:r>
            <a:r>
              <a:rPr lang="es-ES" sz="1200" i="1" dirty="0">
                <a:solidFill>
                  <a:srgbClr val="A50021"/>
                </a:solidFill>
                <a:latin typeface="+mj-lt"/>
                <a:cs typeface="Tahoma" pitchFamily="34" charset="0"/>
              </a:rPr>
              <a:t>. </a:t>
            </a:r>
            <a:r>
              <a:rPr lang="es-ES" sz="1200" i="1" dirty="0" err="1" smtClean="0">
                <a:solidFill>
                  <a:srgbClr val="A50021"/>
                </a:solidFill>
                <a:latin typeface="+mj-lt"/>
                <a:cs typeface="Tahoma" pitchFamily="34" charset="0"/>
              </a:rPr>
              <a:t>Gastroenterology</a:t>
            </a:r>
            <a:r>
              <a:rPr lang="es-ES" sz="1200" i="1" dirty="0" smtClean="0">
                <a:solidFill>
                  <a:srgbClr val="A50021"/>
                </a:solidFill>
                <a:latin typeface="+mj-lt"/>
                <a:cs typeface="Tahoma" pitchFamily="34" charset="0"/>
              </a:rPr>
              <a:t> </a:t>
            </a:r>
            <a:r>
              <a:rPr lang="es-ES" sz="1200" i="1" dirty="0">
                <a:solidFill>
                  <a:srgbClr val="A50021"/>
                </a:solidFill>
                <a:latin typeface="+mj-lt"/>
                <a:cs typeface="Tahoma" pitchFamily="34" charset="0"/>
              </a:rPr>
              <a:t>2000; 119;1766-78</a:t>
            </a:r>
          </a:p>
          <a:p>
            <a:pPr marL="342900" indent="-342900" algn="just" defTabSz="914400">
              <a:spcBef>
                <a:spcPts val="300"/>
              </a:spcBef>
              <a:spcAft>
                <a:spcPts val="300"/>
              </a:spcAft>
            </a:pPr>
            <a:r>
              <a:rPr lang="es-ES" sz="1200" i="1" dirty="0">
                <a:solidFill>
                  <a:srgbClr val="A50021"/>
                </a:solidFill>
                <a:latin typeface="+mj-lt"/>
                <a:cs typeface="Tahoma" pitchFamily="34" charset="0"/>
              </a:rPr>
              <a:t>2) Gallegos-Orozco JF. </a:t>
            </a:r>
            <a:r>
              <a:rPr lang="es-ES" sz="1200" i="1" dirty="0" err="1">
                <a:solidFill>
                  <a:srgbClr val="A50021"/>
                </a:solidFill>
                <a:latin typeface="+mj-lt"/>
                <a:cs typeface="Tahoma" pitchFamily="34" charset="0"/>
              </a:rPr>
              <a:t>Chronic</a:t>
            </a:r>
            <a:r>
              <a:rPr lang="es-ES" sz="1200" i="1" dirty="0">
                <a:solidFill>
                  <a:srgbClr val="A50021"/>
                </a:solidFill>
                <a:latin typeface="+mj-lt"/>
                <a:cs typeface="Tahoma" pitchFamily="34" charset="0"/>
              </a:rPr>
              <a:t> </a:t>
            </a:r>
            <a:r>
              <a:rPr lang="es-ES" sz="1200" i="1" dirty="0" err="1">
                <a:solidFill>
                  <a:srgbClr val="A50021"/>
                </a:solidFill>
                <a:latin typeface="+mj-lt"/>
                <a:cs typeface="Tahoma" pitchFamily="34" charset="0"/>
              </a:rPr>
              <a:t>constipation</a:t>
            </a:r>
            <a:r>
              <a:rPr lang="es-ES" sz="1200" i="1" dirty="0">
                <a:solidFill>
                  <a:srgbClr val="A50021"/>
                </a:solidFill>
                <a:latin typeface="+mj-lt"/>
                <a:cs typeface="Tahoma" pitchFamily="34" charset="0"/>
              </a:rPr>
              <a:t> in </a:t>
            </a:r>
            <a:r>
              <a:rPr lang="es-ES" sz="1200" i="1" dirty="0" err="1">
                <a:solidFill>
                  <a:srgbClr val="A50021"/>
                </a:solidFill>
                <a:latin typeface="+mj-lt"/>
                <a:cs typeface="Tahoma" pitchFamily="34" charset="0"/>
              </a:rPr>
              <a:t>the</a:t>
            </a:r>
            <a:r>
              <a:rPr lang="es-ES" sz="1200" i="1" dirty="0">
                <a:solidFill>
                  <a:srgbClr val="A50021"/>
                </a:solidFill>
                <a:latin typeface="+mj-lt"/>
                <a:cs typeface="Tahoma" pitchFamily="34" charset="0"/>
              </a:rPr>
              <a:t> </a:t>
            </a:r>
            <a:r>
              <a:rPr lang="es-ES" sz="1200" i="1" dirty="0" err="1">
                <a:solidFill>
                  <a:srgbClr val="A50021"/>
                </a:solidFill>
                <a:latin typeface="+mj-lt"/>
                <a:cs typeface="Tahoma" pitchFamily="34" charset="0"/>
              </a:rPr>
              <a:t>elderly</a:t>
            </a:r>
            <a:r>
              <a:rPr lang="es-ES" sz="1200" i="1" dirty="0">
                <a:solidFill>
                  <a:srgbClr val="A50021"/>
                </a:solidFill>
                <a:latin typeface="+mj-lt"/>
                <a:cs typeface="Tahoma" pitchFamily="34" charset="0"/>
              </a:rPr>
              <a:t>. Am J </a:t>
            </a:r>
            <a:r>
              <a:rPr lang="es-ES" sz="1200" i="1" dirty="0" err="1">
                <a:solidFill>
                  <a:srgbClr val="A50021"/>
                </a:solidFill>
                <a:latin typeface="+mj-lt"/>
                <a:cs typeface="Tahoma" pitchFamily="34" charset="0"/>
              </a:rPr>
              <a:t>Gastroenterol</a:t>
            </a:r>
            <a:r>
              <a:rPr lang="es-ES" sz="1200" i="1" dirty="0">
                <a:solidFill>
                  <a:srgbClr val="A50021"/>
                </a:solidFill>
                <a:latin typeface="+mj-lt"/>
                <a:cs typeface="Tahoma" pitchFamily="34" charset="0"/>
              </a:rPr>
              <a:t> 2012; 107: 18-25</a:t>
            </a:r>
          </a:p>
        </p:txBody>
      </p:sp>
      <p:sp>
        <p:nvSpPr>
          <p:cNvPr id="8" name="1 Título"/>
          <p:cNvSpPr txBox="1">
            <a:spLocks/>
          </p:cNvSpPr>
          <p:nvPr/>
        </p:nvSpPr>
        <p:spPr>
          <a:xfrm>
            <a:off x="179512" y="0"/>
            <a:ext cx="8784976" cy="692696"/>
          </a:xfrm>
          <a:prstGeom prst="rect">
            <a:avLst/>
          </a:prstGeom>
          <a:noFill/>
          <a:ln>
            <a:solidFill>
              <a:schemeClr val="tx2">
                <a:lumMod val="75000"/>
              </a:schemeClr>
            </a:solidFill>
          </a:ln>
        </p:spPr>
        <p:txBody>
          <a:bodyP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12.-   </a:t>
            </a:r>
            <a:r>
              <a:rPr kumimoji="0" lang="es-ES" sz="2400" b="1" i="1" u="none" strike="noStrike" kern="1200" cap="none" spc="0" normalizeH="0" baseline="0" noProof="0" smtClean="0">
                <a:ln>
                  <a:noFill/>
                </a:ln>
                <a:solidFill>
                  <a:srgbClr val="C00000"/>
                </a:solidFill>
                <a:effectLst/>
                <a:uLnTx/>
                <a:uFillTx/>
                <a:latin typeface="+mj-lt"/>
                <a:ea typeface="+mj-ea"/>
                <a:cs typeface="+mj-cs"/>
              </a:rPr>
              <a:t>PREVENCIÓN DEL ESTREÑIMIENTO </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3"/>
          <p:cNvSpPr>
            <a:spLocks noGrp="1" noChangeArrowheads="1"/>
          </p:cNvSpPr>
          <p:nvPr>
            <p:ph type="body" idx="4294967295"/>
          </p:nvPr>
        </p:nvSpPr>
        <p:spPr>
          <a:xfrm>
            <a:off x="161925" y="1023929"/>
            <a:ext cx="3598863" cy="3182311"/>
          </a:xfrm>
          <a:solidFill>
            <a:srgbClr val="99CCFF"/>
          </a:solidFill>
          <a:ln w="12700">
            <a:solidFill>
              <a:srgbClr val="A50021"/>
            </a:solidFill>
          </a:ln>
        </p:spPr>
        <p:txBody>
          <a:bodyPr>
            <a:normAutofit lnSpcReduction="10000"/>
          </a:bodyPr>
          <a:lstStyle/>
          <a:p>
            <a:pPr eaLnBrk="1" hangingPunct="1">
              <a:spcBef>
                <a:spcPct val="0"/>
              </a:spcBef>
            </a:pPr>
            <a:r>
              <a:rPr lang="es-ES" sz="1800" b="1" dirty="0" smtClean="0"/>
              <a:t>Enfermedades sistémicas</a:t>
            </a:r>
            <a:r>
              <a:rPr lang="es-ES" sz="1800" dirty="0" smtClean="0"/>
              <a:t>:</a:t>
            </a:r>
          </a:p>
          <a:p>
            <a:pPr eaLnBrk="1" hangingPunct="1">
              <a:spcBef>
                <a:spcPct val="0"/>
              </a:spcBef>
              <a:buFontTx/>
              <a:buAutoNum type="alphaLcParenR"/>
            </a:pPr>
            <a:r>
              <a:rPr lang="es-ES_tradnl" sz="1600" i="1" dirty="0" smtClean="0"/>
              <a:t>Endocrinas y metabólicas:</a:t>
            </a:r>
          </a:p>
          <a:p>
            <a:pPr eaLnBrk="1" hangingPunct="1">
              <a:spcBef>
                <a:spcPct val="0"/>
              </a:spcBef>
              <a:buFont typeface="Arial" charset="0"/>
              <a:buNone/>
            </a:pPr>
            <a:r>
              <a:rPr lang="es-ES_tradnl" sz="1600" i="1" dirty="0" smtClean="0"/>
              <a:t>	- </a:t>
            </a:r>
            <a:r>
              <a:rPr lang="es-ES" sz="1600" dirty="0" smtClean="0"/>
              <a:t>Diabetes </a:t>
            </a:r>
            <a:r>
              <a:rPr lang="es-ES" sz="1600" dirty="0" err="1" smtClean="0"/>
              <a:t>Mellitus</a:t>
            </a:r>
            <a:endParaRPr lang="es-ES_tradnl" sz="1600" dirty="0" smtClean="0"/>
          </a:p>
          <a:p>
            <a:pPr eaLnBrk="1" hangingPunct="1">
              <a:spcBef>
                <a:spcPct val="0"/>
              </a:spcBef>
              <a:buFontTx/>
              <a:buNone/>
            </a:pPr>
            <a:r>
              <a:rPr lang="es-ES_tradnl" sz="1600" dirty="0" smtClean="0"/>
              <a:t>	- </a:t>
            </a:r>
            <a:r>
              <a:rPr lang="es-ES" sz="1600" dirty="0" smtClean="0"/>
              <a:t>Hipotiroidismo</a:t>
            </a:r>
          </a:p>
          <a:p>
            <a:pPr eaLnBrk="1" hangingPunct="1">
              <a:spcBef>
                <a:spcPct val="0"/>
              </a:spcBef>
              <a:buFontTx/>
              <a:buNone/>
            </a:pPr>
            <a:r>
              <a:rPr lang="es-ES" sz="1600" dirty="0" smtClean="0"/>
              <a:t>	- </a:t>
            </a:r>
            <a:r>
              <a:rPr lang="es-ES_tradnl" sz="1600" dirty="0" smtClean="0"/>
              <a:t>Insuficiencia renal crónica</a:t>
            </a:r>
            <a:r>
              <a:rPr lang="es-ES" sz="1600" dirty="0" smtClean="0"/>
              <a:t>.</a:t>
            </a:r>
          </a:p>
          <a:p>
            <a:pPr eaLnBrk="1" hangingPunct="1">
              <a:spcBef>
                <a:spcPct val="0"/>
              </a:spcBef>
              <a:buFontTx/>
              <a:buNone/>
            </a:pPr>
            <a:r>
              <a:rPr lang="es-ES" sz="1600" dirty="0" smtClean="0"/>
              <a:t>	- Alteraciones iónicas</a:t>
            </a:r>
          </a:p>
          <a:p>
            <a:pPr eaLnBrk="1" hangingPunct="1">
              <a:spcBef>
                <a:spcPct val="0"/>
              </a:spcBef>
              <a:buFontTx/>
              <a:buNone/>
            </a:pPr>
            <a:r>
              <a:rPr lang="es-ES_tradnl" sz="1600" i="1" dirty="0" smtClean="0"/>
              <a:t>b) Neurológicas:</a:t>
            </a:r>
          </a:p>
          <a:p>
            <a:pPr eaLnBrk="1" hangingPunct="1">
              <a:spcBef>
                <a:spcPct val="0"/>
              </a:spcBef>
              <a:buFontTx/>
              <a:buNone/>
            </a:pPr>
            <a:r>
              <a:rPr lang="es-ES_tradnl" sz="1600" dirty="0" smtClean="0"/>
              <a:t>    	- </a:t>
            </a:r>
            <a:r>
              <a:rPr lang="es-ES" sz="1600" dirty="0" smtClean="0"/>
              <a:t>E</a:t>
            </a:r>
            <a:r>
              <a:rPr lang="es-ES_tradnl" sz="1600" dirty="0" err="1" smtClean="0"/>
              <a:t>nfermedad</a:t>
            </a:r>
            <a:r>
              <a:rPr lang="es-ES_tradnl" sz="1600" dirty="0" smtClean="0"/>
              <a:t> Parkinson</a:t>
            </a:r>
          </a:p>
          <a:p>
            <a:pPr eaLnBrk="1" hangingPunct="1">
              <a:spcBef>
                <a:spcPct val="0"/>
              </a:spcBef>
              <a:buFontTx/>
              <a:buNone/>
            </a:pPr>
            <a:r>
              <a:rPr lang="es-ES_tradnl" sz="1600" dirty="0" smtClean="0"/>
              <a:t>    	- Demencia</a:t>
            </a:r>
            <a:r>
              <a:rPr lang="es-ES" sz="1600" dirty="0" smtClean="0"/>
              <a:t>s</a:t>
            </a:r>
            <a:endParaRPr lang="es-ES_tradnl" sz="1600" dirty="0" smtClean="0"/>
          </a:p>
          <a:p>
            <a:pPr eaLnBrk="1" hangingPunct="1">
              <a:spcBef>
                <a:spcPct val="0"/>
              </a:spcBef>
              <a:buFontTx/>
              <a:buNone/>
            </a:pPr>
            <a:r>
              <a:rPr lang="es-ES_tradnl" sz="1600" dirty="0" smtClean="0"/>
              <a:t>    	- </a:t>
            </a:r>
            <a:r>
              <a:rPr lang="es-ES" sz="1600" dirty="0" smtClean="0"/>
              <a:t>Enfermedad </a:t>
            </a:r>
            <a:r>
              <a:rPr lang="es-ES" sz="1600" dirty="0" err="1" smtClean="0"/>
              <a:t>cerebrovascular</a:t>
            </a:r>
            <a:endParaRPr lang="es-ES_tradnl" sz="1600" dirty="0" smtClean="0"/>
          </a:p>
          <a:p>
            <a:pPr eaLnBrk="1" hangingPunct="1">
              <a:spcBef>
                <a:spcPct val="0"/>
              </a:spcBef>
              <a:buFontTx/>
              <a:buNone/>
            </a:pPr>
            <a:r>
              <a:rPr lang="es-ES_tradnl" sz="1600" dirty="0" smtClean="0"/>
              <a:t>    	- Lesiones medulares</a:t>
            </a:r>
          </a:p>
          <a:p>
            <a:pPr eaLnBrk="1" hangingPunct="1">
              <a:spcBef>
                <a:spcPct val="0"/>
              </a:spcBef>
              <a:buFontTx/>
              <a:buNone/>
            </a:pPr>
            <a:r>
              <a:rPr lang="es-ES_tradnl" sz="1600" i="1" u="sng" dirty="0" smtClean="0"/>
              <a:t>c</a:t>
            </a:r>
            <a:r>
              <a:rPr lang="es-ES_tradnl" sz="1600" i="1" dirty="0" smtClean="0"/>
              <a:t>) Neuromusculares:</a:t>
            </a:r>
          </a:p>
          <a:p>
            <a:pPr eaLnBrk="1" hangingPunct="1">
              <a:spcBef>
                <a:spcPct val="0"/>
              </a:spcBef>
              <a:buFontTx/>
              <a:buNone/>
            </a:pPr>
            <a:r>
              <a:rPr lang="es-ES_tradnl" sz="1600" dirty="0" smtClean="0"/>
              <a:t>    	- Neuropatía autonómica</a:t>
            </a:r>
            <a:endParaRPr lang="es-ES" sz="1600" dirty="0" smtClean="0"/>
          </a:p>
        </p:txBody>
      </p:sp>
      <p:pic>
        <p:nvPicPr>
          <p:cNvPr id="18435" name="Picture 5"/>
          <p:cNvPicPr>
            <a:picLocks noGrp="1" noChangeAspect="1" noChangeArrowheads="1"/>
          </p:cNvPicPr>
          <p:nvPr>
            <p:ph sz="quarter" idx="4294967295"/>
          </p:nvPr>
        </p:nvPicPr>
        <p:blipFill>
          <a:blip r:embed="rId3"/>
          <a:srcRect/>
          <a:stretch>
            <a:fillRect/>
          </a:stretch>
        </p:blipFill>
        <p:spPr>
          <a:xfrm>
            <a:off x="9144000" y="2914650"/>
            <a:ext cx="0" cy="0"/>
          </a:xfrm>
        </p:spPr>
      </p:pic>
      <p:pic>
        <p:nvPicPr>
          <p:cNvPr id="18436" name="Picture 10"/>
          <p:cNvPicPr>
            <a:picLocks noChangeAspect="1" noChangeArrowheads="1"/>
          </p:cNvPicPr>
          <p:nvPr/>
        </p:nvPicPr>
        <p:blipFill>
          <a:blip r:embed="rId3"/>
          <a:srcRect/>
          <a:stretch>
            <a:fillRect/>
          </a:stretch>
        </p:blipFill>
        <p:spPr bwMode="auto">
          <a:xfrm>
            <a:off x="4572000" y="3430588"/>
            <a:ext cx="0" cy="0"/>
          </a:xfrm>
          <a:prstGeom prst="rect">
            <a:avLst/>
          </a:prstGeom>
          <a:noFill/>
          <a:ln w="9525">
            <a:noFill/>
            <a:miter lim="800000"/>
            <a:headEnd/>
            <a:tailEnd/>
          </a:ln>
        </p:spPr>
      </p:pic>
      <p:sp>
        <p:nvSpPr>
          <p:cNvPr id="8" name="Rectangle 3"/>
          <p:cNvSpPr txBox="1">
            <a:spLocks noChangeArrowheads="1"/>
          </p:cNvSpPr>
          <p:nvPr/>
        </p:nvSpPr>
        <p:spPr bwMode="auto">
          <a:xfrm>
            <a:off x="1485900" y="4389120"/>
            <a:ext cx="6624638" cy="2207270"/>
          </a:xfrm>
          <a:prstGeom prst="rect">
            <a:avLst/>
          </a:prstGeom>
          <a:solidFill>
            <a:srgbClr val="99CCFF"/>
          </a:solidFill>
          <a:ln w="12700">
            <a:solidFill>
              <a:srgbClr val="A50021"/>
            </a:solidFill>
            <a:miter lim="800000"/>
            <a:headEnd/>
            <a:tailEnd/>
          </a:ln>
        </p:spPr>
        <p:txBody>
          <a:bodyPr/>
          <a:lstStyle/>
          <a:p>
            <a:pPr marL="342900" indent="-342900" defTabSz="914400">
              <a:spcBef>
                <a:spcPts val="0"/>
              </a:spcBef>
              <a:buFont typeface="Arial" charset="0"/>
              <a:buChar char="•"/>
              <a:defRPr/>
            </a:pPr>
            <a:r>
              <a:rPr lang="es-ES" b="1" dirty="0">
                <a:latin typeface="+mn-lt"/>
              </a:rPr>
              <a:t>Farmacológicas:</a:t>
            </a:r>
          </a:p>
          <a:p>
            <a:pPr marL="342900" indent="-342900" defTabSz="914400">
              <a:spcBef>
                <a:spcPts val="0"/>
              </a:spcBef>
              <a:defRPr/>
            </a:pPr>
            <a:r>
              <a:rPr lang="es-ES_tradnl" sz="1600" dirty="0">
                <a:latin typeface="+mn-lt"/>
              </a:rPr>
              <a:t>	- Analgésicos: opiáceos, </a:t>
            </a:r>
            <a:r>
              <a:rPr lang="es-ES_tradnl" sz="1600" dirty="0" err="1">
                <a:latin typeface="+mn-lt"/>
              </a:rPr>
              <a:t>AINEs</a:t>
            </a:r>
            <a:endParaRPr lang="es-ES_tradnl" sz="1600" dirty="0">
              <a:latin typeface="+mn-lt"/>
            </a:endParaRPr>
          </a:p>
          <a:p>
            <a:pPr marL="342900" indent="-342900" defTabSz="914400">
              <a:spcBef>
                <a:spcPts val="0"/>
              </a:spcBef>
              <a:defRPr/>
            </a:pPr>
            <a:r>
              <a:rPr lang="es-ES_tradnl" sz="1600" dirty="0">
                <a:latin typeface="+mn-lt"/>
              </a:rPr>
              <a:t>	- </a:t>
            </a:r>
            <a:r>
              <a:rPr lang="es-ES" sz="1600" dirty="0">
                <a:latin typeface="+mn-lt"/>
              </a:rPr>
              <a:t>Anticolinérgicos</a:t>
            </a:r>
            <a:r>
              <a:rPr lang="es-ES_tradnl" sz="1600" dirty="0">
                <a:latin typeface="+mn-lt"/>
              </a:rPr>
              <a:t>:</a:t>
            </a:r>
            <a:r>
              <a:rPr lang="es-ES" sz="1600" dirty="0">
                <a:latin typeface="+mn-lt"/>
              </a:rPr>
              <a:t> </a:t>
            </a:r>
            <a:r>
              <a:rPr lang="es-ES_tradnl" sz="1600" dirty="0" err="1">
                <a:latin typeface="+mn-lt"/>
              </a:rPr>
              <a:t>tricíclicos</a:t>
            </a:r>
            <a:r>
              <a:rPr lang="es-ES_tradnl" sz="1600" dirty="0">
                <a:latin typeface="+mn-lt"/>
              </a:rPr>
              <a:t>, </a:t>
            </a:r>
            <a:r>
              <a:rPr lang="es-ES" sz="1600" dirty="0" err="1">
                <a:latin typeface="+mn-lt"/>
              </a:rPr>
              <a:t>antiparkinsonianos</a:t>
            </a:r>
            <a:endParaRPr lang="es-ES" sz="1600" dirty="0">
              <a:latin typeface="+mn-lt"/>
            </a:endParaRPr>
          </a:p>
          <a:p>
            <a:pPr marL="342900" indent="-342900" defTabSz="914400">
              <a:spcBef>
                <a:spcPts val="0"/>
              </a:spcBef>
              <a:defRPr/>
            </a:pPr>
            <a:r>
              <a:rPr lang="es-ES" sz="1600" dirty="0">
                <a:latin typeface="+mn-lt"/>
              </a:rPr>
              <a:t>	- Anti</a:t>
            </a:r>
            <a:r>
              <a:rPr lang="es-ES_tradnl" sz="1600" dirty="0" err="1">
                <a:latin typeface="+mn-lt"/>
              </a:rPr>
              <a:t>hipertensivos</a:t>
            </a:r>
            <a:r>
              <a:rPr lang="es-ES_tradnl" sz="1600" dirty="0">
                <a:latin typeface="+mn-lt"/>
              </a:rPr>
              <a:t>: calcioantagonistas, </a:t>
            </a:r>
            <a:r>
              <a:rPr lang="es-ES_tradnl" sz="1600" dirty="0">
                <a:latin typeface="+mn-lt"/>
                <a:cs typeface="Arial" charset="0"/>
              </a:rPr>
              <a:t>α y β bloqueantes</a:t>
            </a:r>
          </a:p>
          <a:p>
            <a:pPr marL="342900" indent="-342900" defTabSz="914400">
              <a:spcBef>
                <a:spcPts val="0"/>
              </a:spcBef>
              <a:defRPr/>
            </a:pPr>
            <a:r>
              <a:rPr lang="es-ES_tradnl" sz="1600" dirty="0">
                <a:latin typeface="+mn-lt"/>
                <a:cs typeface="Arial" charset="0"/>
              </a:rPr>
              <a:t>	- Antiepilépticos </a:t>
            </a:r>
          </a:p>
          <a:p>
            <a:pPr marL="342900" indent="-342900" defTabSz="914400">
              <a:spcBef>
                <a:spcPts val="0"/>
              </a:spcBef>
              <a:defRPr/>
            </a:pPr>
            <a:r>
              <a:rPr lang="es-ES_tradnl" sz="1600" dirty="0">
                <a:latin typeface="+mn-lt"/>
                <a:cs typeface="Arial" charset="0"/>
              </a:rPr>
              <a:t>	- Diuréticos</a:t>
            </a:r>
            <a:endParaRPr lang="es-ES_tradnl" sz="1600" dirty="0">
              <a:latin typeface="+mn-lt"/>
            </a:endParaRPr>
          </a:p>
          <a:p>
            <a:pPr marL="342900" indent="-342900" defTabSz="914400">
              <a:spcBef>
                <a:spcPts val="0"/>
              </a:spcBef>
              <a:defRPr/>
            </a:pPr>
            <a:r>
              <a:rPr lang="es-ES_tradnl" sz="1600" dirty="0">
                <a:latin typeface="+mn-lt"/>
              </a:rPr>
              <a:t>	</a:t>
            </a:r>
            <a:r>
              <a:rPr lang="es-ES" sz="1600" dirty="0">
                <a:latin typeface="+mn-lt"/>
              </a:rPr>
              <a:t>-</a:t>
            </a:r>
            <a:r>
              <a:rPr lang="es-ES_tradnl" sz="1600" dirty="0">
                <a:latin typeface="+mn-lt"/>
              </a:rPr>
              <a:t> </a:t>
            </a:r>
            <a:r>
              <a:rPr lang="es-ES" sz="1600" dirty="0">
                <a:latin typeface="+mn-lt"/>
              </a:rPr>
              <a:t>Antiácidos</a:t>
            </a:r>
            <a:endParaRPr lang="es-ES_tradnl" sz="1600" dirty="0">
              <a:latin typeface="+mn-lt"/>
            </a:endParaRPr>
          </a:p>
          <a:p>
            <a:pPr marL="342900" indent="-342900" defTabSz="914400">
              <a:spcBef>
                <a:spcPts val="0"/>
              </a:spcBef>
              <a:defRPr/>
            </a:pPr>
            <a:r>
              <a:rPr lang="es-ES_tradnl" sz="1600" dirty="0">
                <a:latin typeface="+mn-lt"/>
              </a:rPr>
              <a:t>	- S</a:t>
            </a:r>
            <a:r>
              <a:rPr lang="es-ES" sz="1600" dirty="0" err="1">
                <a:latin typeface="+mn-lt"/>
              </a:rPr>
              <a:t>uplementos</a:t>
            </a:r>
            <a:r>
              <a:rPr lang="es-ES" sz="1600" dirty="0">
                <a:latin typeface="+mn-lt"/>
              </a:rPr>
              <a:t> de </a:t>
            </a:r>
            <a:r>
              <a:rPr lang="es-ES_tradnl" sz="1600" dirty="0">
                <a:latin typeface="+mn-lt"/>
              </a:rPr>
              <a:t>h</a:t>
            </a:r>
            <a:r>
              <a:rPr lang="es-ES" sz="1600" dirty="0" err="1">
                <a:latin typeface="+mn-lt"/>
              </a:rPr>
              <a:t>ierro</a:t>
            </a:r>
            <a:r>
              <a:rPr lang="es-ES" sz="1600" dirty="0">
                <a:latin typeface="+mn-lt"/>
              </a:rPr>
              <a:t> y </a:t>
            </a:r>
            <a:r>
              <a:rPr lang="es-ES_tradnl" sz="1600" dirty="0">
                <a:latin typeface="+mn-lt"/>
              </a:rPr>
              <a:t>c</a:t>
            </a:r>
            <a:r>
              <a:rPr lang="es-ES" sz="1600" dirty="0" err="1">
                <a:latin typeface="+mn-lt"/>
              </a:rPr>
              <a:t>alcio</a:t>
            </a:r>
            <a:endParaRPr lang="es-ES" sz="1600" dirty="0">
              <a:latin typeface="+mn-lt"/>
            </a:endParaRPr>
          </a:p>
          <a:p>
            <a:pPr marL="342900" indent="-342900" defTabSz="914400">
              <a:spcBef>
                <a:spcPts val="0"/>
              </a:spcBef>
              <a:defRPr/>
            </a:pPr>
            <a:r>
              <a:rPr lang="es-ES" sz="1600" dirty="0">
                <a:latin typeface="+mn-lt"/>
              </a:rPr>
              <a:t>	- H</a:t>
            </a:r>
            <a:r>
              <a:rPr lang="es-ES_tradnl" sz="1600" dirty="0" err="1">
                <a:latin typeface="+mn-lt"/>
              </a:rPr>
              <a:t>ipolipemiantes</a:t>
            </a:r>
            <a:r>
              <a:rPr lang="es-ES_tradnl" sz="1600" dirty="0">
                <a:latin typeface="+mn-lt"/>
              </a:rPr>
              <a:t>: </a:t>
            </a:r>
            <a:r>
              <a:rPr lang="es-ES_tradnl" sz="1600" dirty="0" err="1">
                <a:latin typeface="+mn-lt"/>
              </a:rPr>
              <a:t>estatinas</a:t>
            </a:r>
            <a:endParaRPr lang="es-ES" sz="1600" dirty="0">
              <a:latin typeface="+mn-lt"/>
            </a:endParaRPr>
          </a:p>
        </p:txBody>
      </p:sp>
      <p:sp>
        <p:nvSpPr>
          <p:cNvPr id="9" name="Rectangle 3"/>
          <p:cNvSpPr txBox="1">
            <a:spLocks noChangeArrowheads="1"/>
          </p:cNvSpPr>
          <p:nvPr/>
        </p:nvSpPr>
        <p:spPr bwMode="auto">
          <a:xfrm>
            <a:off x="4319146" y="1989931"/>
            <a:ext cx="4645342" cy="1849438"/>
          </a:xfrm>
          <a:prstGeom prst="rect">
            <a:avLst/>
          </a:prstGeom>
          <a:solidFill>
            <a:srgbClr val="99CCFF"/>
          </a:solidFill>
          <a:ln w="12700">
            <a:solidFill>
              <a:srgbClr val="A50021"/>
            </a:solidFill>
            <a:miter lim="800000"/>
            <a:headEnd/>
            <a:tailEnd/>
          </a:ln>
        </p:spPr>
        <p:txBody>
          <a:bodyPr/>
          <a:lstStyle/>
          <a:p>
            <a:pPr marL="342900" indent="-342900" defTabSz="914400">
              <a:lnSpc>
                <a:spcPct val="75000"/>
              </a:lnSpc>
              <a:spcBef>
                <a:spcPct val="30000"/>
              </a:spcBef>
              <a:spcAft>
                <a:spcPct val="30000"/>
              </a:spcAft>
              <a:buFont typeface="Arial" charset="0"/>
              <a:buChar char="•"/>
              <a:defRPr/>
            </a:pPr>
            <a:r>
              <a:rPr lang="es-ES" sz="1600" b="1" dirty="0">
                <a:latin typeface="+mn-lt"/>
              </a:rPr>
              <a:t>Alteraciones estructurales:</a:t>
            </a:r>
          </a:p>
          <a:p>
            <a:pPr marL="342900" indent="-342900" defTabSz="914400">
              <a:spcBef>
                <a:spcPts val="0"/>
              </a:spcBef>
              <a:spcAft>
                <a:spcPts val="0"/>
              </a:spcAft>
              <a:defRPr/>
            </a:pPr>
            <a:r>
              <a:rPr lang="es-ES" sz="1600" dirty="0">
                <a:latin typeface="+mn-lt"/>
              </a:rPr>
              <a:t>	- </a:t>
            </a:r>
            <a:r>
              <a:rPr lang="es-ES_tradnl" sz="1600" dirty="0">
                <a:latin typeface="+mn-lt"/>
              </a:rPr>
              <a:t>Divertículos, neoplasia, bridas</a:t>
            </a:r>
          </a:p>
          <a:p>
            <a:pPr marL="342900" indent="-342900" defTabSz="914400">
              <a:spcBef>
                <a:spcPts val="0"/>
              </a:spcBef>
              <a:spcAft>
                <a:spcPts val="0"/>
              </a:spcAft>
              <a:defRPr/>
            </a:pPr>
            <a:r>
              <a:rPr lang="es-ES_tradnl" sz="1600" dirty="0">
                <a:latin typeface="+mn-lt"/>
              </a:rPr>
              <a:t>	- Estenosis inflamatorias</a:t>
            </a:r>
          </a:p>
          <a:p>
            <a:pPr marL="342900" indent="-342900" defTabSz="914400">
              <a:spcBef>
                <a:spcPts val="0"/>
              </a:spcBef>
              <a:spcAft>
                <a:spcPts val="0"/>
              </a:spcAft>
              <a:defRPr/>
            </a:pPr>
            <a:r>
              <a:rPr lang="es-ES_tradnl" sz="1600" dirty="0">
                <a:latin typeface="+mn-lt"/>
              </a:rPr>
              <a:t>	- </a:t>
            </a:r>
            <a:r>
              <a:rPr lang="es-ES" sz="1600" dirty="0">
                <a:latin typeface="+mn-lt"/>
              </a:rPr>
              <a:t>Trastornos </a:t>
            </a:r>
            <a:r>
              <a:rPr lang="es-ES" sz="1600" dirty="0" err="1">
                <a:latin typeface="+mn-lt"/>
              </a:rPr>
              <a:t>anorectales</a:t>
            </a:r>
            <a:r>
              <a:rPr lang="es-ES" sz="1600" dirty="0">
                <a:latin typeface="+mn-lt"/>
              </a:rPr>
              <a:t> (hemorroides, fisuras</a:t>
            </a:r>
            <a:r>
              <a:rPr lang="es-ES_tradnl" sz="1600" dirty="0">
                <a:latin typeface="+mn-lt"/>
              </a:rPr>
              <a:t>)             </a:t>
            </a:r>
          </a:p>
          <a:p>
            <a:pPr marL="342900" indent="-342900" defTabSz="914400">
              <a:spcBef>
                <a:spcPts val="0"/>
              </a:spcBef>
              <a:spcAft>
                <a:spcPts val="0"/>
              </a:spcAft>
              <a:defRPr/>
            </a:pPr>
            <a:r>
              <a:rPr lang="es-ES_tradnl" sz="1600" dirty="0">
                <a:latin typeface="+mn-lt"/>
              </a:rPr>
              <a:t>	- M</a:t>
            </a:r>
            <a:r>
              <a:rPr lang="es-ES" sz="1600" dirty="0" err="1">
                <a:latin typeface="+mn-lt"/>
              </a:rPr>
              <a:t>egacolon</a:t>
            </a:r>
            <a:r>
              <a:rPr lang="es-ES_tradnl" sz="1600" dirty="0">
                <a:latin typeface="+mn-lt"/>
              </a:rPr>
              <a:t> </a:t>
            </a:r>
          </a:p>
          <a:p>
            <a:pPr marL="342900" indent="-342900" defTabSz="914400">
              <a:spcBef>
                <a:spcPts val="0"/>
              </a:spcBef>
              <a:spcAft>
                <a:spcPts val="0"/>
              </a:spcAft>
              <a:defRPr/>
            </a:pPr>
            <a:endParaRPr lang="es-ES_tradnl" sz="1400" dirty="0">
              <a:latin typeface="+mn-lt"/>
            </a:endParaRPr>
          </a:p>
          <a:p>
            <a:pPr marL="342900" indent="-342900" defTabSz="914400">
              <a:lnSpc>
                <a:spcPct val="75000"/>
              </a:lnSpc>
              <a:spcBef>
                <a:spcPct val="30000"/>
              </a:spcBef>
              <a:spcAft>
                <a:spcPct val="30000"/>
              </a:spcAft>
              <a:buFont typeface="Arial" charset="0"/>
              <a:buChar char="•"/>
              <a:defRPr/>
            </a:pPr>
            <a:r>
              <a:rPr lang="es-ES_tradnl" sz="1600" b="1" dirty="0">
                <a:latin typeface="+mn-lt"/>
              </a:rPr>
              <a:t>Crónico funcional</a:t>
            </a:r>
            <a:r>
              <a:rPr lang="es-ES" sz="1600" b="1" dirty="0">
                <a:latin typeface="+mn-lt"/>
              </a:rPr>
              <a:t>:</a:t>
            </a:r>
            <a:endParaRPr lang="es-ES" sz="1600" dirty="0">
              <a:latin typeface="+mn-lt"/>
            </a:endParaRPr>
          </a:p>
        </p:txBody>
      </p:sp>
      <p:sp>
        <p:nvSpPr>
          <p:cNvPr id="18439" name="Rectangle 10"/>
          <p:cNvSpPr>
            <a:spLocks noChangeArrowheads="1"/>
          </p:cNvSpPr>
          <p:nvPr/>
        </p:nvSpPr>
        <p:spPr bwMode="auto">
          <a:xfrm>
            <a:off x="19050" y="6596390"/>
            <a:ext cx="9124950" cy="261610"/>
          </a:xfrm>
          <a:prstGeom prst="rect">
            <a:avLst/>
          </a:prstGeom>
          <a:noFill/>
          <a:ln w="9525">
            <a:noFill/>
            <a:miter lim="800000"/>
            <a:headEnd/>
            <a:tailEnd/>
          </a:ln>
        </p:spPr>
        <p:txBody>
          <a:bodyPr wrap="square">
            <a:spAutoFit/>
          </a:bodyPr>
          <a:lstStyle/>
          <a:p>
            <a:pPr algn="r" defTabSz="914400">
              <a:spcBef>
                <a:spcPts val="300"/>
              </a:spcBef>
              <a:spcAft>
                <a:spcPts val="300"/>
              </a:spcAft>
            </a:pPr>
            <a:r>
              <a:rPr lang="es-ES" sz="1100" i="1" dirty="0" err="1">
                <a:solidFill>
                  <a:srgbClr val="A50021"/>
                </a:solidFill>
                <a:latin typeface="+mj-lt"/>
                <a:cs typeface="Tahoma" pitchFamily="34" charset="0"/>
              </a:rPr>
              <a:t>Eoff</a:t>
            </a:r>
            <a:r>
              <a:rPr lang="es-ES" sz="1100" i="1" dirty="0">
                <a:solidFill>
                  <a:srgbClr val="A50021"/>
                </a:solidFill>
                <a:latin typeface="+mj-lt"/>
                <a:cs typeface="Tahoma" pitchFamily="34" charset="0"/>
              </a:rPr>
              <a:t> JC, </a:t>
            </a:r>
            <a:r>
              <a:rPr lang="es-ES" sz="1100" i="1" dirty="0" err="1">
                <a:solidFill>
                  <a:srgbClr val="A50021"/>
                </a:solidFill>
                <a:latin typeface="+mj-lt"/>
                <a:cs typeface="Tahoma" pitchFamily="34" charset="0"/>
              </a:rPr>
              <a:t>Lembo</a:t>
            </a:r>
            <a:r>
              <a:rPr lang="es-ES" sz="1100" i="1" dirty="0">
                <a:solidFill>
                  <a:srgbClr val="A50021"/>
                </a:solidFill>
                <a:latin typeface="+mj-lt"/>
                <a:cs typeface="Tahoma" pitchFamily="34" charset="0"/>
              </a:rPr>
              <a:t> AJ. </a:t>
            </a:r>
            <a:r>
              <a:rPr lang="es-ES" sz="1100" i="1" dirty="0" err="1">
                <a:solidFill>
                  <a:srgbClr val="A50021"/>
                </a:solidFill>
                <a:latin typeface="+mj-lt"/>
                <a:cs typeface="Tahoma" pitchFamily="34" charset="0"/>
              </a:rPr>
              <a:t>Optimal</a:t>
            </a:r>
            <a:r>
              <a:rPr lang="es-ES" sz="1100" i="1" dirty="0">
                <a:solidFill>
                  <a:srgbClr val="A50021"/>
                </a:solidFill>
                <a:latin typeface="+mj-lt"/>
                <a:cs typeface="Tahoma" pitchFamily="34" charset="0"/>
              </a:rPr>
              <a:t> </a:t>
            </a:r>
            <a:r>
              <a:rPr lang="es-ES" sz="1100" i="1" dirty="0" err="1">
                <a:solidFill>
                  <a:srgbClr val="A50021"/>
                </a:solidFill>
                <a:latin typeface="+mj-lt"/>
                <a:cs typeface="Tahoma" pitchFamily="34" charset="0"/>
              </a:rPr>
              <a:t>treatment</a:t>
            </a:r>
            <a:r>
              <a:rPr lang="es-ES" sz="1100" i="1" dirty="0">
                <a:solidFill>
                  <a:srgbClr val="A50021"/>
                </a:solidFill>
                <a:latin typeface="+mj-lt"/>
                <a:cs typeface="Tahoma" pitchFamily="34" charset="0"/>
              </a:rPr>
              <a:t> of </a:t>
            </a:r>
            <a:r>
              <a:rPr lang="es-ES" sz="1100" i="1" dirty="0" err="1">
                <a:solidFill>
                  <a:srgbClr val="A50021"/>
                </a:solidFill>
                <a:latin typeface="+mj-lt"/>
                <a:cs typeface="Tahoma" pitchFamily="34" charset="0"/>
              </a:rPr>
              <a:t>Chronic</a:t>
            </a:r>
            <a:r>
              <a:rPr lang="es-ES" sz="1100" i="1" dirty="0">
                <a:solidFill>
                  <a:srgbClr val="A50021"/>
                </a:solidFill>
                <a:latin typeface="+mj-lt"/>
                <a:cs typeface="Tahoma" pitchFamily="34" charset="0"/>
              </a:rPr>
              <a:t> </a:t>
            </a:r>
            <a:r>
              <a:rPr lang="es-ES" sz="1100" i="1" dirty="0" err="1">
                <a:solidFill>
                  <a:srgbClr val="A50021"/>
                </a:solidFill>
                <a:latin typeface="+mj-lt"/>
                <a:cs typeface="Tahoma" pitchFamily="34" charset="0"/>
              </a:rPr>
              <a:t>Constipation</a:t>
            </a:r>
            <a:r>
              <a:rPr lang="es-ES" sz="1100" i="1" dirty="0">
                <a:solidFill>
                  <a:srgbClr val="A50021"/>
                </a:solidFill>
                <a:latin typeface="+mj-lt"/>
                <a:cs typeface="Tahoma" pitchFamily="34" charset="0"/>
              </a:rPr>
              <a:t> in </a:t>
            </a:r>
            <a:r>
              <a:rPr lang="es-ES" sz="1100" i="1" dirty="0" err="1">
                <a:solidFill>
                  <a:srgbClr val="A50021"/>
                </a:solidFill>
                <a:latin typeface="+mj-lt"/>
                <a:cs typeface="Tahoma" pitchFamily="34" charset="0"/>
              </a:rPr>
              <a:t>Managed</a:t>
            </a:r>
            <a:r>
              <a:rPr lang="es-ES" sz="1100" i="1" dirty="0">
                <a:solidFill>
                  <a:srgbClr val="A50021"/>
                </a:solidFill>
                <a:latin typeface="+mj-lt"/>
                <a:cs typeface="Tahoma" pitchFamily="34" charset="0"/>
              </a:rPr>
              <a:t> </a:t>
            </a:r>
            <a:r>
              <a:rPr lang="es-ES" sz="1100" i="1" dirty="0" err="1">
                <a:solidFill>
                  <a:srgbClr val="A50021"/>
                </a:solidFill>
                <a:latin typeface="+mj-lt"/>
                <a:cs typeface="Tahoma" pitchFamily="34" charset="0"/>
              </a:rPr>
              <a:t>care</a:t>
            </a:r>
            <a:r>
              <a:rPr lang="es-ES" sz="1100" i="1" dirty="0" smtClean="0">
                <a:solidFill>
                  <a:srgbClr val="A50021"/>
                </a:solidFill>
                <a:latin typeface="+mj-lt"/>
                <a:cs typeface="Tahoma" pitchFamily="34" charset="0"/>
              </a:rPr>
              <a:t>: </a:t>
            </a:r>
            <a:r>
              <a:rPr lang="es-ES" sz="1100" i="1" dirty="0" err="1">
                <a:solidFill>
                  <a:srgbClr val="A50021"/>
                </a:solidFill>
                <a:latin typeface="+mj-lt"/>
                <a:cs typeface="Tahoma" pitchFamily="34" charset="0"/>
              </a:rPr>
              <a:t>Review</a:t>
            </a:r>
            <a:r>
              <a:rPr lang="es-ES" sz="1100" i="1" dirty="0">
                <a:solidFill>
                  <a:srgbClr val="A50021"/>
                </a:solidFill>
                <a:latin typeface="+mj-lt"/>
                <a:cs typeface="Tahoma" pitchFamily="34" charset="0"/>
              </a:rPr>
              <a:t> and </a:t>
            </a:r>
            <a:r>
              <a:rPr lang="es-ES" sz="1100" i="1" dirty="0" err="1">
                <a:solidFill>
                  <a:srgbClr val="A50021"/>
                </a:solidFill>
                <a:latin typeface="+mj-lt"/>
                <a:cs typeface="Tahoma" pitchFamily="34" charset="0"/>
              </a:rPr>
              <a:t>Roundtable</a:t>
            </a:r>
            <a:r>
              <a:rPr lang="es-ES" sz="1100" i="1" dirty="0">
                <a:solidFill>
                  <a:srgbClr val="A50021"/>
                </a:solidFill>
                <a:latin typeface="+mj-lt"/>
                <a:cs typeface="Tahoma" pitchFamily="34" charset="0"/>
              </a:rPr>
              <a:t> </a:t>
            </a:r>
            <a:r>
              <a:rPr lang="es-ES" sz="1100" i="1" dirty="0" err="1">
                <a:solidFill>
                  <a:srgbClr val="A50021"/>
                </a:solidFill>
                <a:latin typeface="+mj-lt"/>
                <a:cs typeface="Tahoma" pitchFamily="34" charset="0"/>
              </a:rPr>
              <a:t>Discussion</a:t>
            </a:r>
            <a:r>
              <a:rPr lang="es-ES" sz="1100" i="1" dirty="0">
                <a:solidFill>
                  <a:srgbClr val="A50021"/>
                </a:solidFill>
                <a:latin typeface="+mj-lt"/>
                <a:cs typeface="Tahoma" pitchFamily="34" charset="0"/>
              </a:rPr>
              <a:t>. JMCP 2008: 14: </a:t>
            </a:r>
            <a:r>
              <a:rPr lang="es-ES" sz="1100" i="1" dirty="0" err="1">
                <a:solidFill>
                  <a:srgbClr val="A50021"/>
                </a:solidFill>
                <a:latin typeface="+mj-lt"/>
                <a:cs typeface="Tahoma" pitchFamily="34" charset="0"/>
              </a:rPr>
              <a:t>suppl</a:t>
            </a:r>
            <a:r>
              <a:rPr lang="es-ES" sz="1100" i="1" dirty="0">
                <a:solidFill>
                  <a:srgbClr val="A50021"/>
                </a:solidFill>
                <a:latin typeface="+mj-lt"/>
                <a:cs typeface="Tahoma" pitchFamily="34" charset="0"/>
              </a:rPr>
              <a:t> S2-S16C</a:t>
            </a:r>
          </a:p>
        </p:txBody>
      </p:sp>
      <p:sp>
        <p:nvSpPr>
          <p:cNvPr id="10" name="1 Título"/>
          <p:cNvSpPr txBox="1">
            <a:spLocks/>
          </p:cNvSpPr>
          <p:nvPr/>
        </p:nvSpPr>
        <p:spPr>
          <a:xfrm>
            <a:off x="179512" y="0"/>
            <a:ext cx="8784976" cy="692696"/>
          </a:xfrm>
          <a:prstGeom prst="rect">
            <a:avLst/>
          </a:prstGeom>
          <a:noFill/>
          <a:ln>
            <a:solidFill>
              <a:schemeClr val="tx2">
                <a:lumMod val="75000"/>
              </a:schemeClr>
            </a:solidFill>
          </a:ln>
        </p:spPr>
        <p:txBody>
          <a:bodyP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12.-   </a:t>
            </a:r>
            <a:r>
              <a:rPr kumimoji="0" lang="es-ES" sz="2400" b="1" i="1" u="none" strike="noStrike" kern="1200" cap="none" spc="0" normalizeH="0" baseline="0" noProof="0" smtClean="0">
                <a:ln>
                  <a:noFill/>
                </a:ln>
                <a:solidFill>
                  <a:srgbClr val="C00000"/>
                </a:solidFill>
                <a:effectLst/>
                <a:uLnTx/>
                <a:uFillTx/>
                <a:latin typeface="+mj-lt"/>
                <a:ea typeface="+mj-ea"/>
                <a:cs typeface="+mj-cs"/>
              </a:rPr>
              <a:t>PREVENCIÓN DEL ESTREÑIMIENTO </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6 Rectángulo"/>
          <p:cNvSpPr>
            <a:spLocks noChangeArrowheads="1"/>
          </p:cNvSpPr>
          <p:nvPr/>
        </p:nvSpPr>
        <p:spPr bwMode="auto">
          <a:xfrm>
            <a:off x="1310640" y="5360849"/>
            <a:ext cx="7237413" cy="304800"/>
          </a:xfrm>
          <a:prstGeom prst="rect">
            <a:avLst/>
          </a:prstGeom>
          <a:noFill/>
          <a:ln w="9525">
            <a:noFill/>
            <a:miter lim="800000"/>
            <a:headEnd/>
            <a:tailEnd/>
          </a:ln>
        </p:spPr>
        <p:txBody>
          <a:bodyPr>
            <a:spAutoFit/>
          </a:bodyPr>
          <a:lstStyle/>
          <a:p>
            <a:pPr algn="r" defTabSz="914400">
              <a:spcBef>
                <a:spcPts val="300"/>
              </a:spcBef>
              <a:spcAft>
                <a:spcPts val="300"/>
              </a:spcAft>
            </a:pPr>
            <a:r>
              <a:rPr lang="es-ES" sz="1400" i="1" dirty="0" err="1">
                <a:solidFill>
                  <a:srgbClr val="A50021"/>
                </a:solidFill>
                <a:latin typeface="+mn-lt"/>
                <a:cs typeface="Tahoma" pitchFamily="34" charset="0"/>
              </a:rPr>
              <a:t>Bouras</a:t>
            </a:r>
            <a:r>
              <a:rPr lang="es-ES" sz="1400" i="1" dirty="0">
                <a:solidFill>
                  <a:srgbClr val="A50021"/>
                </a:solidFill>
                <a:latin typeface="+mn-lt"/>
                <a:cs typeface="Tahoma" pitchFamily="34" charset="0"/>
              </a:rPr>
              <a:t> EP. </a:t>
            </a:r>
            <a:r>
              <a:rPr lang="es-ES" sz="1400" i="1" dirty="0" err="1">
                <a:solidFill>
                  <a:srgbClr val="A50021"/>
                </a:solidFill>
                <a:latin typeface="+mn-lt"/>
                <a:cs typeface="Tahoma" pitchFamily="34" charset="0"/>
              </a:rPr>
              <a:t>Chronic</a:t>
            </a:r>
            <a:r>
              <a:rPr lang="es-ES" sz="1400" i="1" dirty="0">
                <a:solidFill>
                  <a:srgbClr val="A50021"/>
                </a:solidFill>
                <a:latin typeface="+mn-lt"/>
                <a:cs typeface="Tahoma" pitchFamily="34" charset="0"/>
              </a:rPr>
              <a:t> </a:t>
            </a:r>
            <a:r>
              <a:rPr lang="es-ES" sz="1400" i="1" dirty="0" err="1">
                <a:solidFill>
                  <a:srgbClr val="A50021"/>
                </a:solidFill>
                <a:latin typeface="+mn-lt"/>
                <a:cs typeface="Tahoma" pitchFamily="34" charset="0"/>
              </a:rPr>
              <a:t>constipation</a:t>
            </a:r>
            <a:r>
              <a:rPr lang="es-ES" sz="1400" i="1" dirty="0">
                <a:solidFill>
                  <a:srgbClr val="A50021"/>
                </a:solidFill>
                <a:latin typeface="+mn-lt"/>
                <a:cs typeface="Tahoma" pitchFamily="34" charset="0"/>
              </a:rPr>
              <a:t> in </a:t>
            </a:r>
            <a:r>
              <a:rPr lang="es-ES" sz="1400" i="1" dirty="0" err="1">
                <a:solidFill>
                  <a:srgbClr val="A50021"/>
                </a:solidFill>
                <a:latin typeface="+mn-lt"/>
                <a:cs typeface="Tahoma" pitchFamily="34" charset="0"/>
              </a:rPr>
              <a:t>the</a:t>
            </a:r>
            <a:r>
              <a:rPr lang="es-ES" sz="1400" i="1" dirty="0">
                <a:solidFill>
                  <a:srgbClr val="A50021"/>
                </a:solidFill>
                <a:latin typeface="+mn-lt"/>
                <a:cs typeface="Tahoma" pitchFamily="34" charset="0"/>
              </a:rPr>
              <a:t> </a:t>
            </a:r>
            <a:r>
              <a:rPr lang="es-ES" sz="1400" i="1" dirty="0" err="1">
                <a:solidFill>
                  <a:srgbClr val="A50021"/>
                </a:solidFill>
                <a:latin typeface="+mn-lt"/>
                <a:cs typeface="Tahoma" pitchFamily="34" charset="0"/>
              </a:rPr>
              <a:t>elderly</a:t>
            </a:r>
            <a:r>
              <a:rPr lang="es-ES" sz="1400" i="1" dirty="0">
                <a:solidFill>
                  <a:srgbClr val="A50021"/>
                </a:solidFill>
                <a:latin typeface="+mn-lt"/>
                <a:cs typeface="Tahoma" pitchFamily="34" charset="0"/>
              </a:rPr>
              <a:t>. </a:t>
            </a:r>
            <a:r>
              <a:rPr lang="es-ES" sz="1400" i="1" dirty="0" err="1">
                <a:solidFill>
                  <a:srgbClr val="A50021"/>
                </a:solidFill>
                <a:latin typeface="+mn-lt"/>
                <a:cs typeface="Tahoma" pitchFamily="34" charset="0"/>
              </a:rPr>
              <a:t>Gastroenterol</a:t>
            </a:r>
            <a:r>
              <a:rPr lang="es-ES" sz="1400" i="1" dirty="0">
                <a:solidFill>
                  <a:srgbClr val="A50021"/>
                </a:solidFill>
                <a:latin typeface="+mn-lt"/>
                <a:cs typeface="Tahoma" pitchFamily="34" charset="0"/>
              </a:rPr>
              <a:t> </a:t>
            </a:r>
            <a:r>
              <a:rPr lang="es-ES" sz="1400" i="1" dirty="0" err="1">
                <a:solidFill>
                  <a:srgbClr val="A50021"/>
                </a:solidFill>
                <a:latin typeface="+mn-lt"/>
                <a:cs typeface="Tahoma" pitchFamily="34" charset="0"/>
              </a:rPr>
              <a:t>Clin</a:t>
            </a:r>
            <a:r>
              <a:rPr lang="es-ES" sz="1400" i="1" dirty="0">
                <a:solidFill>
                  <a:srgbClr val="A50021"/>
                </a:solidFill>
                <a:latin typeface="+mn-lt"/>
                <a:cs typeface="Tahoma" pitchFamily="34" charset="0"/>
              </a:rPr>
              <a:t> N Am 2009; 38: 463-80</a:t>
            </a:r>
          </a:p>
        </p:txBody>
      </p:sp>
      <p:sp>
        <p:nvSpPr>
          <p:cNvPr id="19459" name="4 CuadroTexto"/>
          <p:cNvSpPr txBox="1">
            <a:spLocks noChangeArrowheads="1"/>
          </p:cNvSpPr>
          <p:nvPr/>
        </p:nvSpPr>
        <p:spPr bwMode="auto">
          <a:xfrm>
            <a:off x="1310640" y="2190750"/>
            <a:ext cx="7584123" cy="3170099"/>
          </a:xfrm>
          <a:prstGeom prst="rect">
            <a:avLst/>
          </a:prstGeom>
          <a:solidFill>
            <a:schemeClr val="accent3">
              <a:lumMod val="60000"/>
              <a:lumOff val="40000"/>
            </a:schemeClr>
          </a:solidFill>
          <a:ln w="28575">
            <a:solidFill>
              <a:srgbClr val="A50021"/>
            </a:solidFill>
            <a:miter lim="800000"/>
            <a:headEnd/>
            <a:tailEnd/>
          </a:ln>
        </p:spPr>
        <p:txBody>
          <a:bodyPr wrap="square">
            <a:spAutoFit/>
          </a:bodyPr>
          <a:lstStyle/>
          <a:p>
            <a:pPr marL="457200" indent="-457200" defTabSz="914400">
              <a:buClr>
                <a:srgbClr val="C00000"/>
              </a:buClr>
              <a:buFont typeface="+mj-lt"/>
              <a:buAutoNum type="arabicParenR"/>
            </a:pPr>
            <a:r>
              <a:rPr lang="en-GB" sz="2000" b="1" i="1" dirty="0">
                <a:solidFill>
                  <a:srgbClr val="000000"/>
                </a:solidFill>
                <a:cs typeface="Tahoma" pitchFamily="34" charset="0"/>
              </a:rPr>
              <a:t> </a:t>
            </a:r>
            <a:r>
              <a:rPr lang="en-GB" sz="2000" b="1" i="1" dirty="0">
                <a:solidFill>
                  <a:srgbClr val="000000"/>
                </a:solidFill>
                <a:latin typeface="+mj-lt"/>
                <a:cs typeface="Tahoma" pitchFamily="34" charset="0"/>
              </a:rPr>
              <a:t>Drugs </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a:t>
            </a:r>
            <a:r>
              <a:rPr lang="en-GB" sz="2000" b="1" i="1" dirty="0" err="1">
                <a:solidFill>
                  <a:srgbClr val="000000"/>
                </a:solidFill>
                <a:latin typeface="+mj-lt"/>
                <a:cs typeface="Tahoma" pitchFamily="34" charset="0"/>
              </a:rPr>
              <a:t>Defecatory</a:t>
            </a:r>
            <a:r>
              <a:rPr lang="en-GB" sz="2000" b="1" i="1" dirty="0">
                <a:solidFill>
                  <a:srgbClr val="000000"/>
                </a:solidFill>
                <a:latin typeface="+mj-lt"/>
                <a:cs typeface="Tahoma" pitchFamily="34" charset="0"/>
              </a:rPr>
              <a:t> dysfunction</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Degenerative disease</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Decreased dietary intake</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Dementia</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Decreased mobility / activity</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Dependence (on others for assistance)</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Decreased privacy</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Dehydration</a:t>
            </a:r>
          </a:p>
          <a:p>
            <a:pPr marL="457200" indent="-457200" defTabSz="914400">
              <a:buClr>
                <a:srgbClr val="C00000"/>
              </a:buClr>
              <a:buFont typeface="+mj-lt"/>
              <a:buAutoNum type="arabicParenR"/>
            </a:pPr>
            <a:r>
              <a:rPr lang="en-GB" sz="2000" b="1" i="1" dirty="0">
                <a:solidFill>
                  <a:srgbClr val="000000"/>
                </a:solidFill>
                <a:latin typeface="+mj-lt"/>
                <a:cs typeface="Tahoma" pitchFamily="34" charset="0"/>
              </a:rPr>
              <a:t> Depression </a:t>
            </a:r>
          </a:p>
        </p:txBody>
      </p:sp>
      <p:sp>
        <p:nvSpPr>
          <p:cNvPr id="19460" name="5 Rectángulo"/>
          <p:cNvSpPr>
            <a:spLocks noChangeArrowheads="1"/>
          </p:cNvSpPr>
          <p:nvPr/>
        </p:nvSpPr>
        <p:spPr bwMode="auto">
          <a:xfrm>
            <a:off x="1310640" y="1724025"/>
            <a:ext cx="7584123" cy="461665"/>
          </a:xfrm>
          <a:prstGeom prst="rect">
            <a:avLst/>
          </a:prstGeom>
          <a:solidFill>
            <a:srgbClr val="99CCFF"/>
          </a:solidFill>
          <a:ln w="9525">
            <a:solidFill>
              <a:srgbClr val="A50021"/>
            </a:solidFill>
            <a:miter lim="800000"/>
            <a:headEnd/>
            <a:tailEnd/>
          </a:ln>
        </p:spPr>
        <p:txBody>
          <a:bodyPr wrap="square">
            <a:spAutoFit/>
          </a:bodyPr>
          <a:lstStyle/>
          <a:p>
            <a:pPr algn="ctr" defTabSz="914400"/>
            <a:r>
              <a:rPr lang="es-ES" sz="2400" b="1" dirty="0">
                <a:solidFill>
                  <a:srgbClr val="000000"/>
                </a:solidFill>
                <a:latin typeface="+mj-lt"/>
                <a:cs typeface="Tahoma" pitchFamily="34" charset="0"/>
              </a:rPr>
              <a:t>La regla de las 10 “D” del Estreñimiento en los </a:t>
            </a:r>
            <a:r>
              <a:rPr lang="es-ES" sz="2400" b="1" dirty="0" smtClean="0">
                <a:solidFill>
                  <a:srgbClr val="000000"/>
                </a:solidFill>
                <a:latin typeface="+mj-lt"/>
                <a:cs typeface="Tahoma" pitchFamily="34" charset="0"/>
              </a:rPr>
              <a:t>Mayores</a:t>
            </a:r>
            <a:endParaRPr lang="es-ES" sz="2400" b="1" dirty="0">
              <a:solidFill>
                <a:srgbClr val="000000"/>
              </a:solidFill>
              <a:latin typeface="+mj-lt"/>
              <a:cs typeface="Tahoma" pitchFamily="34" charset="0"/>
            </a:endParaRPr>
          </a:p>
        </p:txBody>
      </p:sp>
      <p:sp>
        <p:nvSpPr>
          <p:cNvPr id="5" name="1 Título"/>
          <p:cNvSpPr txBox="1">
            <a:spLocks/>
          </p:cNvSpPr>
          <p:nvPr/>
        </p:nvSpPr>
        <p:spPr>
          <a:xfrm>
            <a:off x="179512" y="346348"/>
            <a:ext cx="8784976" cy="692696"/>
          </a:xfrm>
          <a:prstGeom prst="rect">
            <a:avLst/>
          </a:prstGeom>
          <a:noFill/>
          <a:ln>
            <a:solidFill>
              <a:schemeClr val="tx2">
                <a:lumMod val="75000"/>
              </a:schemeClr>
            </a:solidFill>
          </a:ln>
        </p:spPr>
        <p:txBody>
          <a:bodyP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2400" b="0" i="0" u="none" strike="noStrike" kern="1200" cap="none" spc="0" normalizeH="0" baseline="0" noProof="0" smtClean="0">
                <a:ln>
                  <a:noFill/>
                </a:ln>
                <a:solidFill>
                  <a:schemeClr val="tx2">
                    <a:lumMod val="75000"/>
                  </a:schemeClr>
                </a:solidFill>
                <a:effectLst/>
                <a:uLnTx/>
                <a:uFillTx/>
                <a:latin typeface="+mj-lt"/>
                <a:ea typeface="+mj-ea"/>
                <a:cs typeface="+mj-cs"/>
              </a:rPr>
              <a:t>UNIDAD DIDÁCTICA  12.-   </a:t>
            </a:r>
            <a:r>
              <a:rPr kumimoji="0" lang="es-ES" sz="2400" b="1" i="1" u="none" strike="noStrike" kern="1200" cap="none" spc="0" normalizeH="0" baseline="0" noProof="0" smtClean="0">
                <a:ln>
                  <a:noFill/>
                </a:ln>
                <a:solidFill>
                  <a:srgbClr val="C00000"/>
                </a:solidFill>
                <a:effectLst/>
                <a:uLnTx/>
                <a:uFillTx/>
                <a:latin typeface="+mj-lt"/>
                <a:ea typeface="+mj-ea"/>
                <a:cs typeface="+mj-cs"/>
              </a:rPr>
              <a:t>PREVENCIÓN DEL ESTREÑIMIENTO </a:t>
            </a:r>
            <a:endParaRPr kumimoji="0" lang="es-ES" sz="2400" b="0"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69269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12.-   </a:t>
            </a:r>
            <a:r>
              <a:rPr lang="es-ES" sz="2400" b="1" i="1" dirty="0" smtClean="0">
                <a:solidFill>
                  <a:srgbClr val="C00000"/>
                </a:solidFill>
              </a:rPr>
              <a:t>PREVENCIÓN DEL ESTREÑIMIENTO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67</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836712"/>
            <a:ext cx="9144000" cy="6095836"/>
          </a:xfrm>
          <a:prstGeom prst="rect">
            <a:avLst/>
          </a:prstGeom>
        </p:spPr>
        <p:txBody>
          <a:bodyPr wrap="square">
            <a:spAutoFit/>
          </a:bodyPr>
          <a:lstStyle/>
          <a:p>
            <a:pPr lvl="0">
              <a:lnSpc>
                <a:spcPct val="114000"/>
              </a:lnSpc>
              <a:spcBef>
                <a:spcPts val="600"/>
              </a:spcBef>
              <a:buClr>
                <a:srgbClr val="C00000"/>
              </a:buClr>
              <a:buFont typeface="Arial" pitchFamily="34" charset="0"/>
              <a:buChar char="•"/>
            </a:pPr>
            <a:r>
              <a:rPr lang="es-ES" b="1" dirty="0" smtClean="0">
                <a:solidFill>
                  <a:schemeClr val="tx2">
                    <a:lumMod val="75000"/>
                  </a:schemeClr>
                </a:solidFill>
              </a:rPr>
              <a:t> Prevención del Estreñimiento:</a:t>
            </a:r>
          </a:p>
          <a:p>
            <a:pPr marL="457200" indent="-457200" eaLnBrk="0" hangingPunct="0">
              <a:lnSpc>
                <a:spcPct val="110000"/>
              </a:lnSpc>
              <a:spcBef>
                <a:spcPts val="600"/>
              </a:spcBef>
              <a:spcAft>
                <a:spcPts val="600"/>
              </a:spcAft>
              <a:buClr>
                <a:srgbClr val="C00000"/>
              </a:buClr>
              <a:buFont typeface="Wingdings" pitchFamily="2" charset="2"/>
              <a:buAutoNum type="arabicParenR"/>
              <a:defRPr/>
            </a:pPr>
            <a:r>
              <a:rPr lang="en-GB" dirty="0" err="1" smtClean="0">
                <a:solidFill>
                  <a:srgbClr val="000000"/>
                </a:solidFill>
                <a:cs typeface="Tahoma" pitchFamily="34" charset="0"/>
              </a:rPr>
              <a:t>Medidas</a:t>
            </a:r>
            <a:r>
              <a:rPr lang="en-GB" dirty="0" smtClean="0">
                <a:solidFill>
                  <a:srgbClr val="000000"/>
                </a:solidFill>
                <a:cs typeface="Tahoma" pitchFamily="34" charset="0"/>
              </a:rPr>
              <a:t> </a:t>
            </a:r>
            <a:r>
              <a:rPr lang="en-GB" dirty="0" err="1" smtClean="0">
                <a:solidFill>
                  <a:srgbClr val="000000"/>
                </a:solidFill>
                <a:cs typeface="Tahoma" pitchFamily="34" charset="0"/>
              </a:rPr>
              <a:t>Generales</a:t>
            </a:r>
            <a:r>
              <a:rPr lang="en-GB" dirty="0" smtClean="0">
                <a:solidFill>
                  <a:srgbClr val="000000"/>
                </a:solidFill>
                <a:cs typeface="Tahoma" pitchFamily="34" charset="0"/>
              </a:rPr>
              <a:t> de </a:t>
            </a:r>
            <a:r>
              <a:rPr lang="en-GB" dirty="0" err="1" smtClean="0">
                <a:solidFill>
                  <a:srgbClr val="000000"/>
                </a:solidFill>
                <a:cs typeface="Tahoma" pitchFamily="34" charset="0"/>
              </a:rPr>
              <a:t>Educación</a:t>
            </a:r>
            <a:r>
              <a:rPr lang="en-GB" dirty="0" smtClean="0">
                <a:solidFill>
                  <a:srgbClr val="000000"/>
                </a:solidFill>
                <a:cs typeface="Tahoma" pitchFamily="34" charset="0"/>
              </a:rPr>
              <a:t> Sanitaria: </a:t>
            </a:r>
            <a:r>
              <a:rPr lang="es-ES" dirty="0" smtClean="0"/>
              <a:t>Horario adecuado para la defecación, No reprimir las ganas de ir al WC de forma continuada, Tomarse su tiempo, El WC debe ser un lugar privado, limpio y cómodo,  Dejar de fumar (No fumar mejora el hábito intestinal), Evitar el consumo diario de cerveza (tomar como máximo un vasito de vino de 150 ml. en la comida o cena), Hacer ejercicio físico moderado a diario, Evitar el sobrepeso y la obesidad. </a:t>
            </a:r>
          </a:p>
          <a:p>
            <a:pPr marL="457200" indent="-457200" eaLnBrk="0" hangingPunct="0">
              <a:buClr>
                <a:srgbClr val="C00000"/>
              </a:buClr>
              <a:buFont typeface="Wingdings" pitchFamily="2" charset="2"/>
              <a:buAutoNum type="arabicParenR"/>
              <a:defRPr/>
            </a:pPr>
            <a:r>
              <a:rPr lang="en-GB" dirty="0" err="1" smtClean="0">
                <a:solidFill>
                  <a:srgbClr val="000000"/>
                </a:solidFill>
                <a:cs typeface="Tahoma" pitchFamily="34" charset="0"/>
              </a:rPr>
              <a:t>Medidas</a:t>
            </a:r>
            <a:r>
              <a:rPr lang="en-GB" dirty="0" smtClean="0">
                <a:solidFill>
                  <a:srgbClr val="000000"/>
                </a:solidFill>
                <a:cs typeface="Tahoma" pitchFamily="34" charset="0"/>
              </a:rPr>
              <a:t>  </a:t>
            </a:r>
            <a:r>
              <a:rPr lang="en-GB" dirty="0" err="1" smtClean="0">
                <a:solidFill>
                  <a:srgbClr val="000000"/>
                </a:solidFill>
                <a:cs typeface="Tahoma" pitchFamily="34" charset="0"/>
              </a:rPr>
              <a:t>Higiénico-Dietéticas</a:t>
            </a:r>
            <a:r>
              <a:rPr lang="en-GB" dirty="0" smtClean="0">
                <a:solidFill>
                  <a:srgbClr val="000000"/>
                </a:solidFill>
                <a:cs typeface="Tahoma" pitchFamily="34" charset="0"/>
              </a:rPr>
              <a:t>: </a:t>
            </a:r>
          </a:p>
          <a:p>
            <a:pPr marL="342900" indent="-342900">
              <a:buClr>
                <a:srgbClr val="C00000"/>
              </a:buClr>
              <a:buFont typeface="+mj-lt"/>
              <a:buAutoNum type="alphaLcPeriod"/>
            </a:pPr>
            <a:r>
              <a:rPr lang="es-ES" dirty="0" smtClean="0"/>
              <a:t>Dieta: hacer un buen desayuno completo, las comidas serán también completas y las cenas se harán pronto y ligeras (como un desayuno).</a:t>
            </a:r>
          </a:p>
          <a:p>
            <a:pPr marL="342900" indent="-342900">
              <a:buClr>
                <a:srgbClr val="C00000"/>
              </a:buClr>
              <a:buFont typeface="+mj-lt"/>
              <a:buAutoNum type="alphaLcPeriod"/>
            </a:pPr>
            <a:r>
              <a:rPr lang="es-ES" dirty="0" smtClean="0"/>
              <a:t>Ingesta de fibra: tomar a diario fibra natural en la dieta (20-30 gr./día) en formas variadas: cereales integrales, verduras, hortalizas y legumbres. </a:t>
            </a:r>
          </a:p>
          <a:p>
            <a:pPr marL="342900" indent="-342900">
              <a:buClr>
                <a:srgbClr val="C00000"/>
              </a:buClr>
              <a:buFont typeface="+mj-lt"/>
              <a:buAutoNum type="alphaLcPeriod"/>
            </a:pPr>
            <a:r>
              <a:rPr lang="es-ES" dirty="0" smtClean="0"/>
              <a:t>Ingesta de líquidos: en forma de agua, bebidas poco calóricas o zumos sin azúcar. Tomar diariamente entre 1,5 -2,5 litros/día. </a:t>
            </a:r>
          </a:p>
          <a:p>
            <a:pPr marL="342900" indent="-342900">
              <a:buClr>
                <a:srgbClr val="C00000"/>
              </a:buClr>
              <a:buFont typeface="+mj-lt"/>
              <a:buAutoNum type="alphaLcPeriod"/>
            </a:pPr>
            <a:r>
              <a:rPr lang="es-ES" dirty="0" smtClean="0"/>
              <a:t> Reducir las grasas animales, mantequilla y margarina y los productos de bollería industrial. </a:t>
            </a:r>
          </a:p>
          <a:p>
            <a:pPr marL="457200" indent="-457200" eaLnBrk="0" hangingPunct="0">
              <a:lnSpc>
                <a:spcPct val="110000"/>
              </a:lnSpc>
              <a:spcBef>
                <a:spcPct val="30000"/>
              </a:spcBef>
              <a:spcAft>
                <a:spcPts val="600"/>
              </a:spcAft>
              <a:buClr>
                <a:srgbClr val="FF0000"/>
              </a:buClr>
              <a:buFont typeface="+mj-lt"/>
              <a:buAutoNum type="arabicParenR" startAt="3"/>
              <a:defRPr/>
            </a:pPr>
            <a:r>
              <a:rPr lang="en-GB" dirty="0" err="1" smtClean="0">
                <a:solidFill>
                  <a:srgbClr val="000000"/>
                </a:solidFill>
                <a:cs typeface="Tahoma" pitchFamily="34" charset="0"/>
              </a:rPr>
              <a:t>Actividad</a:t>
            </a:r>
            <a:r>
              <a:rPr lang="en-GB" dirty="0" smtClean="0">
                <a:solidFill>
                  <a:srgbClr val="000000"/>
                </a:solidFill>
                <a:cs typeface="Tahoma" pitchFamily="34" charset="0"/>
              </a:rPr>
              <a:t> </a:t>
            </a:r>
            <a:r>
              <a:rPr lang="en-GB" dirty="0" err="1" smtClean="0">
                <a:solidFill>
                  <a:srgbClr val="000000"/>
                </a:solidFill>
                <a:cs typeface="Tahoma" pitchFamily="34" charset="0"/>
              </a:rPr>
              <a:t>física</a:t>
            </a:r>
            <a:endParaRPr lang="en-GB" dirty="0" smtClean="0">
              <a:solidFill>
                <a:srgbClr val="000000"/>
              </a:solidFill>
              <a:cs typeface="Tahoma" pitchFamily="34" charset="0"/>
            </a:endParaRPr>
          </a:p>
          <a:p>
            <a:pPr marL="457200" indent="-457200" eaLnBrk="0" hangingPunct="0">
              <a:lnSpc>
                <a:spcPct val="110000"/>
              </a:lnSpc>
              <a:spcBef>
                <a:spcPct val="30000"/>
              </a:spcBef>
              <a:spcAft>
                <a:spcPct val="30000"/>
              </a:spcAft>
              <a:buClr>
                <a:srgbClr val="FF0000"/>
              </a:buClr>
              <a:buFont typeface="Wingdings" pitchFamily="2" charset="2"/>
              <a:buAutoNum type="arabicParenR" startAt="3"/>
              <a:defRPr/>
            </a:pPr>
            <a:r>
              <a:rPr lang="en-GB" dirty="0" err="1" smtClean="0">
                <a:solidFill>
                  <a:srgbClr val="000000"/>
                </a:solidFill>
                <a:cs typeface="Tahoma" pitchFamily="34" charset="0"/>
              </a:rPr>
              <a:t>Entrenamiento</a:t>
            </a:r>
            <a:r>
              <a:rPr lang="en-GB" dirty="0" smtClean="0">
                <a:solidFill>
                  <a:srgbClr val="000000"/>
                </a:solidFill>
                <a:cs typeface="Tahoma" pitchFamily="34" charset="0"/>
              </a:rPr>
              <a:t> del </a:t>
            </a:r>
            <a:r>
              <a:rPr lang="en-GB" dirty="0" err="1" smtClean="0">
                <a:solidFill>
                  <a:srgbClr val="000000"/>
                </a:solidFill>
                <a:cs typeface="Tahoma" pitchFamily="34" charset="0"/>
              </a:rPr>
              <a:t>habito</a:t>
            </a:r>
            <a:r>
              <a:rPr lang="en-GB" dirty="0" smtClean="0">
                <a:solidFill>
                  <a:srgbClr val="000000"/>
                </a:solidFill>
                <a:cs typeface="Tahoma" pitchFamily="34" charset="0"/>
              </a:rPr>
              <a:t> intestinal</a:t>
            </a:r>
          </a:p>
          <a:p>
            <a:pPr marL="457200" indent="-457200" eaLnBrk="0" hangingPunct="0">
              <a:lnSpc>
                <a:spcPct val="110000"/>
              </a:lnSpc>
              <a:spcBef>
                <a:spcPct val="30000"/>
              </a:spcBef>
              <a:spcAft>
                <a:spcPct val="30000"/>
              </a:spcAft>
              <a:buClr>
                <a:srgbClr val="FF0000"/>
              </a:buClr>
              <a:buFont typeface="Wingdings" pitchFamily="2" charset="2"/>
              <a:buAutoNum type="arabicParenR" startAt="3"/>
              <a:defRPr/>
            </a:pPr>
            <a:r>
              <a:rPr lang="en-GB" dirty="0" err="1" smtClean="0">
                <a:solidFill>
                  <a:srgbClr val="000000"/>
                </a:solidFill>
                <a:cs typeface="Tahoma" pitchFamily="34" charset="0"/>
              </a:rPr>
              <a:t>Utilización</a:t>
            </a:r>
            <a:r>
              <a:rPr lang="en-GB" dirty="0" smtClean="0">
                <a:solidFill>
                  <a:srgbClr val="000000"/>
                </a:solidFill>
                <a:cs typeface="Tahoma" pitchFamily="34" charset="0"/>
              </a:rPr>
              <a:t> de </a:t>
            </a:r>
            <a:r>
              <a:rPr lang="en-GB" dirty="0" err="1" smtClean="0">
                <a:solidFill>
                  <a:srgbClr val="000000"/>
                </a:solidFill>
                <a:cs typeface="Tahoma" pitchFamily="34" charset="0"/>
              </a:rPr>
              <a:t>ropa</a:t>
            </a:r>
            <a:r>
              <a:rPr lang="en-GB" dirty="0" smtClean="0">
                <a:solidFill>
                  <a:srgbClr val="000000"/>
                </a:solidFill>
                <a:cs typeface="Tahoma" pitchFamily="34" charset="0"/>
              </a:rPr>
              <a:t> </a:t>
            </a:r>
            <a:r>
              <a:rPr lang="en-GB" dirty="0" err="1" smtClean="0">
                <a:solidFill>
                  <a:srgbClr val="000000"/>
                </a:solidFill>
                <a:cs typeface="Tahoma" pitchFamily="34" charset="0"/>
              </a:rPr>
              <a:t>adecuada</a:t>
            </a:r>
            <a:endParaRPr lang="en-GB" dirty="0" smtClean="0">
              <a:solidFill>
                <a:srgbClr val="000000"/>
              </a:solidFill>
              <a:cs typeface="Tahoma" pitchFamily="34" charset="0"/>
            </a:endParaRPr>
          </a:p>
          <a:p>
            <a:pPr marL="457200" indent="-457200" eaLnBrk="0" hangingPunct="0">
              <a:lnSpc>
                <a:spcPct val="110000"/>
              </a:lnSpc>
              <a:spcBef>
                <a:spcPct val="30000"/>
              </a:spcBef>
              <a:spcAft>
                <a:spcPct val="30000"/>
              </a:spcAft>
              <a:buClr>
                <a:srgbClr val="FF0000"/>
              </a:buClr>
              <a:buFont typeface="Wingdings" pitchFamily="2" charset="2"/>
              <a:buAutoNum type="arabicParenR" startAt="3"/>
              <a:defRPr/>
            </a:pPr>
            <a:r>
              <a:rPr lang="en-GB" dirty="0" err="1" smtClean="0">
                <a:solidFill>
                  <a:srgbClr val="000000"/>
                </a:solidFill>
                <a:cs typeface="Tahoma" pitchFamily="34" charset="0"/>
              </a:rPr>
              <a:t>Intervención</a:t>
            </a:r>
            <a:r>
              <a:rPr lang="en-GB" dirty="0" smtClean="0">
                <a:solidFill>
                  <a:srgbClr val="000000"/>
                </a:solidFill>
                <a:cs typeface="Tahoma" pitchFamily="34" charset="0"/>
              </a:rPr>
              <a:t> </a:t>
            </a:r>
            <a:r>
              <a:rPr lang="en-GB" dirty="0" err="1" smtClean="0">
                <a:solidFill>
                  <a:srgbClr val="000000"/>
                </a:solidFill>
                <a:cs typeface="Tahoma" pitchFamily="34" charset="0"/>
              </a:rPr>
              <a:t>ambiental</a:t>
            </a:r>
            <a:endParaRPr lang="en-GB" dirty="0" smtClean="0">
              <a:solidFill>
                <a:srgbClr val="000000"/>
              </a:solidFill>
              <a:latin typeface="+mj-lt"/>
              <a:cs typeface="Tahoma" pitchFamily="34" charset="0"/>
            </a:endParaRP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692696"/>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12.-   </a:t>
            </a:r>
            <a:r>
              <a:rPr lang="es-ES" sz="2400" b="1" i="1" dirty="0" smtClean="0">
                <a:solidFill>
                  <a:srgbClr val="C00000"/>
                </a:solidFill>
              </a:rPr>
              <a:t>PREVENCIÓN DEL ESTREÑIMIENTO </a:t>
            </a:r>
            <a:endParaRPr lang="es-ES" sz="2400" dirty="0">
              <a:solidFill>
                <a:schemeClr val="tx2">
                  <a:lumMod val="75000"/>
                </a:schemeClr>
              </a:solidFill>
            </a:endParaRPr>
          </a:p>
        </p:txBody>
      </p:sp>
      <p:sp>
        <p:nvSpPr>
          <p:cNvPr id="3" name="2 Marcador de contenido"/>
          <p:cNvSpPr>
            <a:spLocks noGrp="1"/>
          </p:cNvSpPr>
          <p:nvPr>
            <p:ph idx="1"/>
          </p:nvPr>
        </p:nvSpPr>
        <p:spPr>
          <a:xfrm>
            <a:off x="0" y="764704"/>
            <a:ext cx="9144000" cy="6093296"/>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68</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7" name="1 Título"/>
          <p:cNvSpPr txBox="1">
            <a:spLocks/>
          </p:cNvSpPr>
          <p:nvPr/>
        </p:nvSpPr>
        <p:spPr>
          <a:xfrm>
            <a:off x="169863" y="1051560"/>
            <a:ext cx="8808619" cy="604283"/>
          </a:xfrm>
          <a:prstGeom prst="rect">
            <a:avLst/>
          </a:prstGeom>
        </p:spPr>
        <p:txBody>
          <a:bodyPr/>
          <a:lstStyle/>
          <a:p>
            <a:pPr algn="ctr" defTabSz="914400">
              <a:defRPr/>
            </a:pPr>
            <a:r>
              <a:rPr lang="es-ES" sz="3200" b="1" dirty="0">
                <a:solidFill>
                  <a:schemeClr val="tx2">
                    <a:lumMod val="75000"/>
                  </a:schemeClr>
                </a:solidFill>
                <a:latin typeface="+mj-lt"/>
                <a:ea typeface="+mj-ea"/>
                <a:cs typeface="+mj-cs"/>
              </a:rPr>
              <a:t>Estreñimiento crónico: cambios del estilo de vida</a:t>
            </a:r>
          </a:p>
        </p:txBody>
      </p:sp>
      <p:graphicFrame>
        <p:nvGraphicFramePr>
          <p:cNvPr id="8" name="7 Tabla"/>
          <p:cNvGraphicFramePr>
            <a:graphicFrameLocks noGrp="1"/>
          </p:cNvGraphicFramePr>
          <p:nvPr/>
        </p:nvGraphicFramePr>
        <p:xfrm>
          <a:off x="169863" y="1655843"/>
          <a:ext cx="8808619" cy="3344782"/>
        </p:xfrm>
        <a:graphic>
          <a:graphicData uri="http://schemas.openxmlformats.org/drawingml/2006/table">
            <a:tbl>
              <a:tblPr firstRow="1" bandRow="1">
                <a:tableStyleId>{5940675A-B579-460E-94D1-54222C63F5DA}</a:tableStyleId>
              </a:tblPr>
              <a:tblGrid>
                <a:gridCol w="2318058"/>
                <a:gridCol w="1931714"/>
                <a:gridCol w="2318058"/>
                <a:gridCol w="2240789"/>
              </a:tblGrid>
              <a:tr h="477826">
                <a:tc>
                  <a:txBody>
                    <a:bodyPr/>
                    <a:lstStyle/>
                    <a:p>
                      <a:endParaRPr lang="es-ES" sz="1800" b="1" dirty="0">
                        <a:solidFill>
                          <a:schemeClr val="bg1"/>
                        </a:solidFill>
                        <a:latin typeface="Calibri" pitchFamily="34" charset="0"/>
                        <a:cs typeface="Calibri" pitchFamily="34" charset="0"/>
                      </a:endParaRPr>
                    </a:p>
                  </a:txBody>
                  <a:tcPr anchor="ctr">
                    <a:solidFill>
                      <a:schemeClr val="accent6"/>
                    </a:solidFill>
                  </a:tcPr>
                </a:tc>
                <a:tc>
                  <a:txBody>
                    <a:bodyPr/>
                    <a:lstStyle/>
                    <a:p>
                      <a:r>
                        <a:rPr lang="es-ES" sz="1800" b="1" baseline="0" dirty="0" smtClean="0"/>
                        <a:t>Fibra en dieta</a:t>
                      </a:r>
                      <a:endParaRPr lang="es-ES" sz="1800" b="1" dirty="0">
                        <a:solidFill>
                          <a:schemeClr val="bg1"/>
                        </a:solidFill>
                        <a:latin typeface="Calibri" pitchFamily="34" charset="0"/>
                        <a:cs typeface="Calibri" pitchFamily="34" charset="0"/>
                      </a:endParaRPr>
                    </a:p>
                  </a:txBody>
                  <a:tcPr anchor="ctr">
                    <a:solidFill>
                      <a:schemeClr val="accent6"/>
                    </a:solidFill>
                  </a:tcPr>
                </a:tc>
                <a:tc>
                  <a:txBody>
                    <a:bodyPr/>
                    <a:lstStyle/>
                    <a:p>
                      <a:r>
                        <a:rPr lang="es-ES" sz="1800" b="1" dirty="0" smtClean="0"/>
                        <a:t>Ingesta líquida</a:t>
                      </a:r>
                      <a:endParaRPr lang="es-ES" sz="1800" b="1" dirty="0">
                        <a:solidFill>
                          <a:schemeClr val="bg1"/>
                        </a:solidFill>
                        <a:latin typeface="Calibri" pitchFamily="34" charset="0"/>
                        <a:cs typeface="Calibri" pitchFamily="34" charset="0"/>
                      </a:endParaRPr>
                    </a:p>
                  </a:txBody>
                  <a:tcPr anchor="ctr">
                    <a:solidFill>
                      <a:schemeClr val="accent6"/>
                    </a:solidFill>
                  </a:tcPr>
                </a:tc>
                <a:tc>
                  <a:txBody>
                    <a:bodyPr/>
                    <a:lstStyle/>
                    <a:p>
                      <a:r>
                        <a:rPr lang="es-ES" sz="1800" b="1" dirty="0" smtClean="0"/>
                        <a:t>Ejercicio físico</a:t>
                      </a:r>
                      <a:endParaRPr lang="es-ES" sz="1800" b="1" dirty="0">
                        <a:solidFill>
                          <a:schemeClr val="bg1"/>
                        </a:solidFill>
                        <a:latin typeface="Calibri" pitchFamily="34" charset="0"/>
                        <a:cs typeface="Calibri" pitchFamily="34" charset="0"/>
                      </a:endParaRPr>
                    </a:p>
                  </a:txBody>
                  <a:tcPr anchor="ctr">
                    <a:solidFill>
                      <a:schemeClr val="accent6"/>
                    </a:solidFill>
                  </a:tcPr>
                </a:tc>
              </a:tr>
              <a:tr h="477826">
                <a:tc>
                  <a:txBody>
                    <a:bodyPr/>
                    <a:lstStyle/>
                    <a:p>
                      <a:r>
                        <a:rPr lang="es-ES" sz="1800" b="1" dirty="0" smtClean="0"/>
                        <a:t>Guía AGA</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No mencionado</a:t>
                      </a:r>
                      <a:endParaRPr lang="es-ES" sz="1800" b="1" dirty="0">
                        <a:solidFill>
                          <a:schemeClr val="tx1"/>
                        </a:solidFill>
                        <a:latin typeface="Calibri" pitchFamily="34" charset="0"/>
                        <a:cs typeface="Calibri" pitchFamily="34" charset="0"/>
                      </a:endParaRPr>
                    </a:p>
                  </a:txBody>
                  <a:tcPr anchor="ctr">
                    <a:solidFill>
                      <a:schemeClr val="accent6">
                        <a:lumMod val="40000"/>
                        <a:lumOff val="60000"/>
                      </a:schemeClr>
                    </a:solidFill>
                  </a:tcPr>
                </a:tc>
                <a:tc>
                  <a:txBody>
                    <a:bodyPr/>
                    <a:lstStyle/>
                    <a:p>
                      <a:r>
                        <a:rPr lang="es-ES" sz="1800" b="1" dirty="0" smtClean="0"/>
                        <a:t>No mencionado</a:t>
                      </a:r>
                      <a:endParaRPr lang="es-ES" sz="1800" b="1" dirty="0">
                        <a:solidFill>
                          <a:schemeClr val="tx1"/>
                        </a:solidFill>
                        <a:latin typeface="Calibri" pitchFamily="34" charset="0"/>
                        <a:cs typeface="Calibri" pitchFamily="34" charset="0"/>
                      </a:endParaRPr>
                    </a:p>
                  </a:txBody>
                  <a:tcPr anchor="ctr">
                    <a:solidFill>
                      <a:schemeClr val="accent6">
                        <a:lumMod val="40000"/>
                        <a:lumOff val="60000"/>
                      </a:schemeClr>
                    </a:solidFill>
                  </a:tcPr>
                </a:tc>
              </a:tr>
              <a:tr h="477826">
                <a:tc>
                  <a:txBody>
                    <a:bodyPr/>
                    <a:lstStyle/>
                    <a:p>
                      <a:r>
                        <a:rPr lang="es-ES" sz="1800" b="1" dirty="0" smtClean="0"/>
                        <a:t>Revisión ACG</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No mencionado</a:t>
                      </a:r>
                      <a:endParaRPr lang="es-ES" sz="1800" b="1" dirty="0" smtClean="0">
                        <a:solidFill>
                          <a:schemeClr val="tx1"/>
                        </a:solidFill>
                        <a:latin typeface="Calibri" pitchFamily="34" charset="0"/>
                        <a:cs typeface="Calibri" pitchFamily="34" charset="0"/>
                      </a:endParaRPr>
                    </a:p>
                  </a:txBody>
                  <a:tcPr anchor="ct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No mencionado</a:t>
                      </a:r>
                      <a:endParaRPr lang="es-ES" sz="1800" b="1" dirty="0" smtClean="0">
                        <a:solidFill>
                          <a:schemeClr val="tx1"/>
                        </a:solidFill>
                        <a:latin typeface="Calibri" pitchFamily="34" charset="0"/>
                        <a:cs typeface="Calibri" pitchFamily="34" charset="0"/>
                      </a:endParaRPr>
                    </a:p>
                  </a:txBody>
                  <a:tcPr anchor="ct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No mencionado</a:t>
                      </a:r>
                      <a:endParaRPr lang="es-ES" sz="1800" b="1" dirty="0" smtClean="0">
                        <a:solidFill>
                          <a:schemeClr val="tx1"/>
                        </a:solidFill>
                        <a:latin typeface="Calibri" pitchFamily="34" charset="0"/>
                        <a:cs typeface="Calibri" pitchFamily="34" charset="0"/>
                      </a:endParaRPr>
                    </a:p>
                  </a:txBody>
                  <a:tcPr anchor="ctr">
                    <a:solidFill>
                      <a:schemeClr val="accent6">
                        <a:lumMod val="40000"/>
                        <a:lumOff val="60000"/>
                      </a:schemeClr>
                    </a:solidFill>
                  </a:tcPr>
                </a:tc>
              </a:tr>
              <a:tr h="477826">
                <a:tc>
                  <a:txBody>
                    <a:bodyPr/>
                    <a:lstStyle/>
                    <a:p>
                      <a:r>
                        <a:rPr lang="es-ES" sz="1800" b="1" dirty="0" smtClean="0"/>
                        <a:t>Guía Canadiense</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Insuficiente Evidencia</a:t>
                      </a:r>
                      <a:endParaRPr lang="es-ES" sz="1800" b="1" dirty="0">
                        <a:solidFill>
                          <a:schemeClr val="tx1"/>
                        </a:solidFill>
                        <a:latin typeface="Calibri" pitchFamily="34" charset="0"/>
                        <a:cs typeface="Calibri" pitchFamily="34" charset="0"/>
                      </a:endParaRPr>
                    </a:p>
                  </a:txBody>
                  <a:tcPr anchor="ctr">
                    <a:solidFill>
                      <a:schemeClr val="accent5">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Insuficiente Evidencia</a:t>
                      </a:r>
                      <a:endParaRPr lang="es-ES" sz="1800" b="1" dirty="0" smtClean="0">
                        <a:solidFill>
                          <a:schemeClr val="tx1"/>
                        </a:solidFill>
                        <a:latin typeface="Calibri" pitchFamily="34" charset="0"/>
                        <a:cs typeface="Calibri" pitchFamily="34" charset="0"/>
                      </a:endParaRPr>
                    </a:p>
                  </a:txBody>
                  <a:tcPr anchor="ctr">
                    <a:solidFill>
                      <a:schemeClr val="accent5">
                        <a:lumMod val="40000"/>
                        <a:lumOff val="60000"/>
                      </a:schemeClr>
                    </a:solidFill>
                  </a:tcPr>
                </a:tc>
              </a:tr>
              <a:tr h="477826">
                <a:tc>
                  <a:txBody>
                    <a:bodyPr/>
                    <a:lstStyle/>
                    <a:p>
                      <a:r>
                        <a:rPr lang="es-ES" sz="1800" b="1" dirty="0" smtClean="0"/>
                        <a:t>Guía Latinoamericana</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Insuficiente Evidencia</a:t>
                      </a:r>
                      <a:endParaRPr lang="es-ES" sz="1800" b="1" dirty="0">
                        <a:solidFill>
                          <a:schemeClr val="tx1"/>
                        </a:solidFill>
                        <a:latin typeface="Calibri" pitchFamily="34" charset="0"/>
                        <a:cs typeface="Calibri" pitchFamily="34" charset="0"/>
                      </a:endParaRPr>
                    </a:p>
                  </a:txBody>
                  <a:tcPr anchor="ctr">
                    <a:solidFill>
                      <a:schemeClr val="accent5">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Insuficiente Evidencia</a:t>
                      </a:r>
                      <a:endParaRPr lang="es-ES" sz="1800" b="1" dirty="0" smtClean="0">
                        <a:solidFill>
                          <a:schemeClr val="tx1"/>
                        </a:solidFill>
                        <a:latin typeface="Calibri" pitchFamily="34" charset="0"/>
                        <a:cs typeface="Calibri" pitchFamily="34" charset="0"/>
                      </a:endParaRPr>
                    </a:p>
                  </a:txBody>
                  <a:tcPr anchor="ctr">
                    <a:solidFill>
                      <a:schemeClr val="accent5">
                        <a:lumMod val="40000"/>
                        <a:lumOff val="60000"/>
                      </a:schemeClr>
                    </a:solidFill>
                  </a:tcPr>
                </a:tc>
              </a:tr>
              <a:tr h="477826">
                <a:tc>
                  <a:txBody>
                    <a:bodyPr/>
                    <a:lstStyle/>
                    <a:p>
                      <a:r>
                        <a:rPr lang="es-ES" sz="1800" b="1" dirty="0" smtClean="0"/>
                        <a:t>Guía ASCRS</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r>
              <a:tr h="477826">
                <a:tc>
                  <a:txBody>
                    <a:bodyPr/>
                    <a:lstStyle/>
                    <a:p>
                      <a:r>
                        <a:rPr lang="es-ES" sz="1800" b="1" dirty="0" smtClean="0"/>
                        <a:t>Guía Francesa</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Recomendado</a:t>
                      </a:r>
                      <a:endParaRPr lang="es-ES" sz="1800" b="1" dirty="0">
                        <a:solidFill>
                          <a:schemeClr val="tx1"/>
                        </a:solidFill>
                        <a:latin typeface="Calibri" pitchFamily="34" charset="0"/>
                        <a:cs typeface="Calibri" pitchFamily="34" charset="0"/>
                      </a:endParaRPr>
                    </a:p>
                  </a:txBody>
                  <a:tcPr anchor="ctr">
                    <a:solidFill>
                      <a:schemeClr val="accent3">
                        <a:lumMod val="40000"/>
                        <a:lumOff val="60000"/>
                      </a:schemeClr>
                    </a:solidFill>
                  </a:tcPr>
                </a:tc>
                <a:tc>
                  <a:txBody>
                    <a:bodyPr/>
                    <a:lstStyle/>
                    <a:p>
                      <a:r>
                        <a:rPr lang="es-ES" sz="1800" b="1" dirty="0" smtClean="0"/>
                        <a:t>Insuficiente Evidencia</a:t>
                      </a:r>
                      <a:endParaRPr lang="es-ES" sz="1800" b="1" dirty="0">
                        <a:solidFill>
                          <a:schemeClr val="tx1"/>
                        </a:solidFill>
                        <a:latin typeface="Calibri" pitchFamily="34" charset="0"/>
                        <a:cs typeface="Calibri" pitchFamily="34" charset="0"/>
                      </a:endParaRPr>
                    </a:p>
                  </a:txBody>
                  <a:tcPr anchor="ctr">
                    <a:solidFill>
                      <a:schemeClr val="accent5">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1" dirty="0" smtClean="0"/>
                        <a:t>Insuficiente Evidencia</a:t>
                      </a:r>
                      <a:endParaRPr lang="es-ES" sz="1800" b="1" dirty="0" smtClean="0">
                        <a:solidFill>
                          <a:schemeClr val="tx1"/>
                        </a:solidFill>
                        <a:latin typeface="Calibri" pitchFamily="34" charset="0"/>
                        <a:cs typeface="Calibri" pitchFamily="34" charset="0"/>
                      </a:endParaRPr>
                    </a:p>
                  </a:txBody>
                  <a:tcPr anchor="ctr">
                    <a:solidFill>
                      <a:schemeClr val="accent5">
                        <a:lumMod val="40000"/>
                        <a:lumOff val="60000"/>
                      </a:schemeClr>
                    </a:solidFill>
                  </a:tcPr>
                </a:tc>
              </a:tr>
            </a:tbl>
          </a:graphicData>
        </a:graphic>
      </p:graphicFrame>
      <p:sp>
        <p:nvSpPr>
          <p:cNvPr id="9" name="8 Rectángulo"/>
          <p:cNvSpPr/>
          <p:nvPr/>
        </p:nvSpPr>
        <p:spPr>
          <a:xfrm>
            <a:off x="2148840" y="5000625"/>
            <a:ext cx="6950710" cy="1768475"/>
          </a:xfrm>
          <a:prstGeom prst="rect">
            <a:avLst/>
          </a:prstGeom>
        </p:spPr>
        <p:txBody>
          <a:bodyPr wrap="square">
            <a:spAutoFit/>
          </a:bodyPr>
          <a:lstStyle/>
          <a:p>
            <a:pPr algn="r" defTabSz="914400" fontAlgn="auto">
              <a:spcBef>
                <a:spcPts val="300"/>
              </a:spcBef>
              <a:spcAft>
                <a:spcPts val="300"/>
              </a:spcAft>
              <a:defRPr/>
            </a:pPr>
            <a:r>
              <a:rPr lang="es-ES" sz="1400" i="1" kern="0" dirty="0" err="1">
                <a:solidFill>
                  <a:srgbClr val="C00000"/>
                </a:solidFill>
                <a:latin typeface="Arial" pitchFamily="34" charset="0"/>
                <a:cs typeface="Arial" pitchFamily="34" charset="0"/>
              </a:rPr>
              <a:t>Gastroenterology</a:t>
            </a:r>
            <a:r>
              <a:rPr lang="es-ES" sz="1400" i="1" kern="0" dirty="0">
                <a:solidFill>
                  <a:srgbClr val="C00000"/>
                </a:solidFill>
                <a:latin typeface="Arial" pitchFamily="34" charset="0"/>
                <a:cs typeface="Arial" pitchFamily="34" charset="0"/>
              </a:rPr>
              <a:t> 2000;119:1761–1778</a:t>
            </a:r>
          </a:p>
          <a:p>
            <a:pPr algn="r" defTabSz="914400" fontAlgn="auto">
              <a:spcBef>
                <a:spcPts val="300"/>
              </a:spcBef>
              <a:spcAft>
                <a:spcPts val="300"/>
              </a:spcAft>
              <a:defRPr/>
            </a:pPr>
            <a:r>
              <a:rPr lang="es-ES" sz="1400" i="1" kern="0" dirty="0">
                <a:solidFill>
                  <a:srgbClr val="C00000"/>
                </a:solidFill>
                <a:latin typeface="Arial" pitchFamily="34" charset="0"/>
                <a:cs typeface="Arial" pitchFamily="34" charset="0"/>
              </a:rPr>
              <a:t>Am J </a:t>
            </a:r>
            <a:r>
              <a:rPr lang="es-ES" sz="1400" i="1" kern="0" dirty="0" err="1">
                <a:solidFill>
                  <a:srgbClr val="C00000"/>
                </a:solidFill>
                <a:latin typeface="Arial" pitchFamily="34" charset="0"/>
                <a:cs typeface="Arial" pitchFamily="34" charset="0"/>
              </a:rPr>
              <a:t>Gastro</a:t>
            </a:r>
            <a:r>
              <a:rPr lang="es-ES" sz="1400" i="1" kern="0" dirty="0">
                <a:solidFill>
                  <a:srgbClr val="C00000"/>
                </a:solidFill>
                <a:latin typeface="Arial" pitchFamily="34" charset="0"/>
                <a:cs typeface="Arial" pitchFamily="34" charset="0"/>
              </a:rPr>
              <a:t> 2005; 100:S1</a:t>
            </a:r>
            <a:endParaRPr lang="fr-FR" sz="1400" i="1" kern="0" dirty="0">
              <a:solidFill>
                <a:srgbClr val="C00000"/>
              </a:solidFill>
              <a:latin typeface="Arial" pitchFamily="34" charset="0"/>
              <a:cs typeface="Arial" pitchFamily="34" charset="0"/>
            </a:endParaRPr>
          </a:p>
          <a:p>
            <a:pPr algn="r" defTabSz="914400" fontAlgn="auto">
              <a:spcBef>
                <a:spcPts val="300"/>
              </a:spcBef>
              <a:spcAft>
                <a:spcPts val="300"/>
              </a:spcAft>
              <a:defRPr/>
            </a:pPr>
            <a:r>
              <a:rPr lang="es-ES" sz="1400" i="1" kern="0" dirty="0">
                <a:solidFill>
                  <a:srgbClr val="C00000"/>
                </a:solidFill>
                <a:latin typeface="Arial" pitchFamily="34" charset="0"/>
                <a:cs typeface="Arial" pitchFamily="34" charset="0"/>
              </a:rPr>
              <a:t>Can J </a:t>
            </a:r>
            <a:r>
              <a:rPr lang="es-ES" sz="1400" i="1" kern="0" dirty="0" err="1">
                <a:solidFill>
                  <a:srgbClr val="C00000"/>
                </a:solidFill>
                <a:latin typeface="Arial" pitchFamily="34" charset="0"/>
                <a:cs typeface="Arial" pitchFamily="34" charset="0"/>
              </a:rPr>
              <a:t>Gastroenterol</a:t>
            </a:r>
            <a:r>
              <a:rPr lang="es-ES" sz="1400" i="1" kern="0" dirty="0">
                <a:solidFill>
                  <a:srgbClr val="C00000"/>
                </a:solidFill>
                <a:latin typeface="Arial" pitchFamily="34" charset="0"/>
                <a:cs typeface="Arial" pitchFamily="34" charset="0"/>
              </a:rPr>
              <a:t> 2007;21(</a:t>
            </a:r>
            <a:r>
              <a:rPr lang="es-ES" sz="1400" i="1" kern="0" dirty="0" err="1">
                <a:solidFill>
                  <a:srgbClr val="C00000"/>
                </a:solidFill>
                <a:latin typeface="Arial" pitchFamily="34" charset="0"/>
                <a:cs typeface="Arial" pitchFamily="34" charset="0"/>
              </a:rPr>
              <a:t>Suppl</a:t>
            </a:r>
            <a:r>
              <a:rPr lang="es-ES" sz="1400" i="1" kern="0" dirty="0">
                <a:solidFill>
                  <a:srgbClr val="C00000"/>
                </a:solidFill>
                <a:latin typeface="Arial" pitchFamily="34" charset="0"/>
                <a:cs typeface="Arial" pitchFamily="34" charset="0"/>
              </a:rPr>
              <a:t> B):3B-22B </a:t>
            </a:r>
          </a:p>
          <a:p>
            <a:pPr algn="r" defTabSz="914400" fontAlgn="auto">
              <a:spcBef>
                <a:spcPts val="300"/>
              </a:spcBef>
              <a:spcAft>
                <a:spcPts val="300"/>
              </a:spcAft>
              <a:defRPr/>
            </a:pPr>
            <a:r>
              <a:rPr lang="es-ES" sz="1400" i="1" kern="0" dirty="0" err="1">
                <a:solidFill>
                  <a:srgbClr val="C00000"/>
                </a:solidFill>
                <a:latin typeface="Arial" pitchFamily="34" charset="0"/>
                <a:cs typeface="Arial" pitchFamily="34" charset="0"/>
              </a:rPr>
              <a:t>Gastroenterol</a:t>
            </a:r>
            <a:r>
              <a:rPr lang="es-ES" sz="1400" i="1" kern="0" dirty="0">
                <a:solidFill>
                  <a:srgbClr val="C00000"/>
                </a:solidFill>
                <a:latin typeface="Arial" pitchFamily="34" charset="0"/>
                <a:cs typeface="Arial" pitchFamily="34" charset="0"/>
              </a:rPr>
              <a:t> </a:t>
            </a:r>
            <a:r>
              <a:rPr lang="es-ES" sz="1400" i="1" kern="0" dirty="0" err="1">
                <a:solidFill>
                  <a:srgbClr val="C00000"/>
                </a:solidFill>
                <a:latin typeface="Arial" pitchFamily="34" charset="0"/>
                <a:cs typeface="Arial" pitchFamily="34" charset="0"/>
              </a:rPr>
              <a:t>Hepatol</a:t>
            </a:r>
            <a:r>
              <a:rPr lang="es-ES" sz="1400" i="1" kern="0" dirty="0">
                <a:solidFill>
                  <a:srgbClr val="C00000"/>
                </a:solidFill>
                <a:latin typeface="Arial" pitchFamily="34" charset="0"/>
                <a:cs typeface="Arial" pitchFamily="34" charset="0"/>
              </a:rPr>
              <a:t> 2008;31:59-74</a:t>
            </a:r>
            <a:endParaRPr lang="fr-FR" sz="1400" i="1" kern="0" dirty="0">
              <a:solidFill>
                <a:srgbClr val="C00000"/>
              </a:solidFill>
              <a:latin typeface="Arial" pitchFamily="34" charset="0"/>
              <a:cs typeface="Arial" pitchFamily="34" charset="0"/>
            </a:endParaRPr>
          </a:p>
          <a:p>
            <a:pPr algn="r" defTabSz="914400" fontAlgn="auto">
              <a:spcBef>
                <a:spcPts val="300"/>
              </a:spcBef>
              <a:spcAft>
                <a:spcPts val="300"/>
              </a:spcAft>
              <a:defRPr/>
            </a:pPr>
            <a:r>
              <a:rPr lang="fr-FR" sz="1400" i="1" kern="0" dirty="0">
                <a:solidFill>
                  <a:srgbClr val="C00000"/>
                </a:solidFill>
                <a:latin typeface="Arial" pitchFamily="34" charset="0"/>
                <a:cs typeface="Arial" pitchFamily="34" charset="0"/>
              </a:rPr>
              <a:t>Dis Colon Rectum 2007; 50: 2013–2022</a:t>
            </a:r>
            <a:endParaRPr lang="es-ES" sz="1400" i="1" kern="0" dirty="0">
              <a:solidFill>
                <a:srgbClr val="C00000"/>
              </a:solidFill>
              <a:latin typeface="Arial" pitchFamily="34" charset="0"/>
              <a:cs typeface="Arial" pitchFamily="34" charset="0"/>
            </a:endParaRPr>
          </a:p>
          <a:p>
            <a:pPr algn="r" defTabSz="914400" fontAlgn="auto">
              <a:spcBef>
                <a:spcPts val="300"/>
              </a:spcBef>
              <a:spcAft>
                <a:spcPts val="300"/>
              </a:spcAft>
              <a:defRPr/>
            </a:pPr>
            <a:r>
              <a:rPr lang="es-ES" sz="1400" i="1" kern="0" dirty="0" err="1">
                <a:solidFill>
                  <a:srgbClr val="C00000"/>
                </a:solidFill>
                <a:latin typeface="Arial" pitchFamily="34" charset="0"/>
                <a:cs typeface="Arial" pitchFamily="34" charset="0"/>
              </a:rPr>
              <a:t>Gastroenterol</a:t>
            </a:r>
            <a:r>
              <a:rPr lang="es-ES" sz="1400" i="1" kern="0" dirty="0">
                <a:solidFill>
                  <a:srgbClr val="C00000"/>
                </a:solidFill>
                <a:latin typeface="Arial" pitchFamily="34" charset="0"/>
                <a:cs typeface="Arial" pitchFamily="34" charset="0"/>
              </a:rPr>
              <a:t> </a:t>
            </a:r>
            <a:r>
              <a:rPr lang="es-ES" sz="1400" i="1" kern="0" dirty="0" err="1">
                <a:solidFill>
                  <a:srgbClr val="C00000"/>
                </a:solidFill>
                <a:latin typeface="Arial" pitchFamily="34" charset="0"/>
                <a:cs typeface="Arial" pitchFamily="34" charset="0"/>
              </a:rPr>
              <a:t>Clin</a:t>
            </a:r>
            <a:r>
              <a:rPr lang="es-ES" sz="1400" i="1" kern="0" dirty="0">
                <a:solidFill>
                  <a:srgbClr val="C00000"/>
                </a:solidFill>
                <a:latin typeface="Arial" pitchFamily="34" charset="0"/>
                <a:cs typeface="Arial" pitchFamily="34" charset="0"/>
              </a:rPr>
              <a:t> </a:t>
            </a:r>
            <a:r>
              <a:rPr lang="es-ES" sz="1400" i="1" kern="0" dirty="0" err="1">
                <a:solidFill>
                  <a:srgbClr val="C00000"/>
                </a:solidFill>
                <a:latin typeface="Arial" pitchFamily="34" charset="0"/>
                <a:cs typeface="Arial" pitchFamily="34" charset="0"/>
              </a:rPr>
              <a:t>Biol</a:t>
            </a:r>
            <a:r>
              <a:rPr lang="es-ES" sz="1400" i="1" kern="0" dirty="0">
                <a:solidFill>
                  <a:srgbClr val="C00000"/>
                </a:solidFill>
                <a:latin typeface="Arial" pitchFamily="34" charset="0"/>
                <a:cs typeface="Arial" pitchFamily="34" charset="0"/>
              </a:rPr>
              <a:t> 2007; 31:125-135</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1" y="0"/>
            <a:ext cx="8892480"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13.-  </a:t>
            </a:r>
            <a:r>
              <a:rPr lang="es-ES" sz="2400" b="1" i="1" dirty="0" smtClean="0">
                <a:solidFill>
                  <a:srgbClr val="C00000"/>
                </a:solidFill>
              </a:rPr>
              <a:t>PREVENCIÓN DE LAS CAÍDAS</a:t>
            </a:r>
            <a:endParaRPr lang="es-ES" sz="2400" b="1" i="1" dirty="0">
              <a:solidFill>
                <a:srgbClr val="C00000"/>
              </a:solidFill>
            </a:endParaRPr>
          </a:p>
        </p:txBody>
      </p:sp>
      <p:sp>
        <p:nvSpPr>
          <p:cNvPr id="4" name="3 Marcador de número de diapositiva"/>
          <p:cNvSpPr>
            <a:spLocks noGrp="1"/>
          </p:cNvSpPr>
          <p:nvPr>
            <p:ph type="sldNum" sz="quarter" idx="12"/>
          </p:nvPr>
        </p:nvSpPr>
        <p:spPr/>
        <p:txBody>
          <a:bodyPr/>
          <a:lstStyle/>
          <a:p>
            <a:pPr>
              <a:defRPr/>
            </a:pPr>
            <a:fld id="{58F680A6-B84C-44C4-8256-A953BBEC2FC1}" type="slidenum">
              <a:rPr lang="es-ES"/>
              <a:pPr>
                <a:defRPr/>
              </a:pPr>
              <a:t>69</a:t>
            </a:fld>
            <a:endParaRPr lang="es-ES"/>
          </a:p>
        </p:txBody>
      </p:sp>
      <p:sp>
        <p:nvSpPr>
          <p:cNvPr id="3076"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077" name="2 Marcador de contenido"/>
          <p:cNvSpPr txBox="1">
            <a:spLocks/>
          </p:cNvSpPr>
          <p:nvPr/>
        </p:nvSpPr>
        <p:spPr bwMode="auto">
          <a:xfrm>
            <a:off x="-504825" y="2214563"/>
            <a:ext cx="8964613" cy="4959350"/>
          </a:xfrm>
          <a:prstGeom prst="rect">
            <a:avLst/>
          </a:prstGeom>
          <a:noFill/>
          <a:ln w="9525">
            <a:noFill/>
            <a:miter lim="800000"/>
            <a:headEnd/>
            <a:tailEnd/>
          </a:ln>
        </p:spPr>
        <p:txBody>
          <a:bodyPr/>
          <a:lstStyle/>
          <a:p>
            <a:pPr marL="457200" indent="-457200">
              <a:lnSpc>
                <a:spcPct val="125000"/>
              </a:lnSpc>
              <a:spcBef>
                <a:spcPct val="20000"/>
              </a:spcBef>
              <a:buClr>
                <a:srgbClr val="C00000"/>
              </a:buClr>
              <a:buFont typeface="Calibri" pitchFamily="34" charset="0"/>
              <a:buAutoNum type="arabicParenR" startAt="7"/>
            </a:pPr>
            <a:endParaRPr lang="es-ES" sz="1100"/>
          </a:p>
          <a:p>
            <a:pPr marL="457200" indent="-457200">
              <a:spcBef>
                <a:spcPct val="20000"/>
              </a:spcBef>
              <a:buClr>
                <a:srgbClr val="C00000"/>
              </a:buClr>
              <a:buFont typeface="Arial" charset="0"/>
              <a:buNone/>
            </a:pPr>
            <a:endParaRPr lang="es-ES" sz="1100"/>
          </a:p>
        </p:txBody>
      </p:sp>
      <p:pic>
        <p:nvPicPr>
          <p:cNvPr id="3078" name="Picture 7"/>
          <p:cNvPicPr>
            <a:picLocks noChangeAspect="1" noChangeArrowheads="1"/>
          </p:cNvPicPr>
          <p:nvPr/>
        </p:nvPicPr>
        <p:blipFill>
          <a:blip r:embed="rId3" cstate="print"/>
          <a:srcRect/>
          <a:stretch>
            <a:fillRect/>
          </a:stretch>
        </p:blipFill>
        <p:spPr bwMode="auto">
          <a:xfrm>
            <a:off x="5795963" y="2060848"/>
            <a:ext cx="3348037" cy="3528392"/>
          </a:xfrm>
          <a:prstGeom prst="rect">
            <a:avLst/>
          </a:prstGeom>
          <a:noFill/>
          <a:ln w="9525">
            <a:noFill/>
            <a:miter lim="800000"/>
            <a:headEnd/>
            <a:tailEnd/>
          </a:ln>
          <a:effectLst/>
        </p:spPr>
      </p:pic>
      <p:pic>
        <p:nvPicPr>
          <p:cNvPr id="3079" name="Picture 10"/>
          <p:cNvPicPr>
            <a:picLocks noChangeAspect="1" noChangeArrowheads="1"/>
          </p:cNvPicPr>
          <p:nvPr/>
        </p:nvPicPr>
        <p:blipFill>
          <a:blip r:embed="rId4" cstate="print"/>
          <a:srcRect/>
          <a:stretch>
            <a:fillRect/>
          </a:stretch>
        </p:blipFill>
        <p:spPr bwMode="auto">
          <a:xfrm>
            <a:off x="0" y="2132856"/>
            <a:ext cx="2268537" cy="788987"/>
          </a:xfrm>
          <a:prstGeom prst="rect">
            <a:avLst/>
          </a:prstGeom>
          <a:noFill/>
          <a:ln w="9525">
            <a:noFill/>
            <a:miter lim="800000"/>
            <a:headEnd/>
            <a:tailEnd/>
          </a:ln>
          <a:effectLst/>
        </p:spPr>
      </p:pic>
      <p:pic>
        <p:nvPicPr>
          <p:cNvPr id="3080" name="Picture 11"/>
          <p:cNvPicPr>
            <a:picLocks noChangeAspect="1" noChangeArrowheads="1"/>
          </p:cNvPicPr>
          <p:nvPr/>
        </p:nvPicPr>
        <p:blipFill>
          <a:blip r:embed="rId5" cstate="print"/>
          <a:srcRect/>
          <a:stretch>
            <a:fillRect/>
          </a:stretch>
        </p:blipFill>
        <p:spPr bwMode="auto">
          <a:xfrm>
            <a:off x="1547664" y="2132856"/>
            <a:ext cx="2880320" cy="703262"/>
          </a:xfrm>
          <a:prstGeom prst="rect">
            <a:avLst/>
          </a:prstGeom>
          <a:noFill/>
          <a:ln w="9525">
            <a:noFill/>
            <a:miter lim="800000"/>
            <a:headEnd/>
            <a:tailEnd/>
          </a:ln>
          <a:effectLst/>
        </p:spPr>
      </p:pic>
      <p:pic>
        <p:nvPicPr>
          <p:cNvPr id="3081" name="Picture 12"/>
          <p:cNvPicPr>
            <a:picLocks noChangeAspect="1" noChangeArrowheads="1"/>
          </p:cNvPicPr>
          <p:nvPr/>
        </p:nvPicPr>
        <p:blipFill>
          <a:blip r:embed="rId6" cstate="print"/>
          <a:srcRect/>
          <a:stretch>
            <a:fillRect/>
          </a:stretch>
        </p:blipFill>
        <p:spPr bwMode="auto">
          <a:xfrm>
            <a:off x="1043608" y="2636912"/>
            <a:ext cx="2178050" cy="747712"/>
          </a:xfrm>
          <a:prstGeom prst="rect">
            <a:avLst/>
          </a:prstGeom>
          <a:noFill/>
          <a:ln w="9525">
            <a:noFill/>
            <a:miter lim="800000"/>
            <a:headEnd/>
            <a:tailEnd/>
          </a:ln>
          <a:effectLst/>
        </p:spPr>
      </p:pic>
      <p:pic>
        <p:nvPicPr>
          <p:cNvPr id="3082" name="Picture 13"/>
          <p:cNvPicPr>
            <a:picLocks noChangeAspect="1" noChangeArrowheads="1"/>
          </p:cNvPicPr>
          <p:nvPr/>
        </p:nvPicPr>
        <p:blipFill>
          <a:blip r:embed="rId7" cstate="print"/>
          <a:srcRect/>
          <a:stretch>
            <a:fillRect/>
          </a:stretch>
        </p:blipFill>
        <p:spPr bwMode="auto">
          <a:xfrm>
            <a:off x="1187624" y="2924944"/>
            <a:ext cx="1952625" cy="352425"/>
          </a:xfrm>
          <a:prstGeom prst="rect">
            <a:avLst/>
          </a:prstGeom>
          <a:noFill/>
          <a:ln w="9525">
            <a:noFill/>
            <a:miter lim="800000"/>
            <a:headEnd/>
            <a:tailEnd/>
          </a:ln>
          <a:effectLst/>
        </p:spPr>
      </p:pic>
      <p:pic>
        <p:nvPicPr>
          <p:cNvPr id="3083" name="Picture 14"/>
          <p:cNvPicPr>
            <a:picLocks noChangeAspect="1" noChangeArrowheads="1"/>
          </p:cNvPicPr>
          <p:nvPr/>
        </p:nvPicPr>
        <p:blipFill>
          <a:blip r:embed="rId8" cstate="print"/>
          <a:srcRect/>
          <a:stretch>
            <a:fillRect/>
          </a:stretch>
        </p:blipFill>
        <p:spPr bwMode="auto">
          <a:xfrm>
            <a:off x="2195736" y="2132856"/>
            <a:ext cx="1944216" cy="692150"/>
          </a:xfrm>
          <a:prstGeom prst="rect">
            <a:avLst/>
          </a:prstGeom>
          <a:noFill/>
          <a:ln w="9525">
            <a:noFill/>
            <a:miter lim="800000"/>
            <a:headEnd/>
            <a:tailEnd/>
          </a:ln>
          <a:effectLst/>
        </p:spPr>
      </p:pic>
      <p:pic>
        <p:nvPicPr>
          <p:cNvPr id="3084" name="Picture 15"/>
          <p:cNvPicPr>
            <a:picLocks noChangeAspect="1" noChangeArrowheads="1"/>
          </p:cNvPicPr>
          <p:nvPr/>
        </p:nvPicPr>
        <p:blipFill>
          <a:blip r:embed="rId9" cstate="print"/>
          <a:srcRect/>
          <a:stretch>
            <a:fillRect/>
          </a:stretch>
        </p:blipFill>
        <p:spPr bwMode="auto">
          <a:xfrm>
            <a:off x="323528" y="2276872"/>
            <a:ext cx="1495425" cy="695325"/>
          </a:xfrm>
          <a:prstGeom prst="rect">
            <a:avLst/>
          </a:prstGeom>
          <a:noFill/>
          <a:ln w="9525">
            <a:noFill/>
            <a:miter lim="800000"/>
            <a:headEnd/>
            <a:tailEnd/>
          </a:ln>
        </p:spPr>
      </p:pic>
      <p:pic>
        <p:nvPicPr>
          <p:cNvPr id="3085" name="Picture 16"/>
          <p:cNvPicPr>
            <a:picLocks noChangeAspect="1" noChangeArrowheads="1"/>
          </p:cNvPicPr>
          <p:nvPr/>
        </p:nvPicPr>
        <p:blipFill>
          <a:blip r:embed="rId10" cstate="print"/>
          <a:srcRect/>
          <a:stretch>
            <a:fillRect/>
          </a:stretch>
        </p:blipFill>
        <p:spPr bwMode="auto">
          <a:xfrm>
            <a:off x="1619672" y="1988840"/>
            <a:ext cx="809625" cy="314325"/>
          </a:xfrm>
          <a:prstGeom prst="rect">
            <a:avLst/>
          </a:prstGeom>
          <a:noFill/>
          <a:ln w="9525">
            <a:noFill/>
            <a:miter lim="800000"/>
            <a:headEnd/>
            <a:tailEnd/>
          </a:ln>
        </p:spPr>
      </p:pic>
      <p:pic>
        <p:nvPicPr>
          <p:cNvPr id="3086" name="Picture 17"/>
          <p:cNvPicPr>
            <a:picLocks noChangeAspect="1" noChangeArrowheads="1"/>
          </p:cNvPicPr>
          <p:nvPr/>
        </p:nvPicPr>
        <p:blipFill>
          <a:blip r:embed="rId11" cstate="print"/>
          <a:srcRect/>
          <a:stretch>
            <a:fillRect/>
          </a:stretch>
        </p:blipFill>
        <p:spPr bwMode="auto">
          <a:xfrm>
            <a:off x="4788024" y="5788025"/>
            <a:ext cx="3889375" cy="1069975"/>
          </a:xfrm>
          <a:prstGeom prst="rect">
            <a:avLst/>
          </a:prstGeom>
          <a:noFill/>
          <a:ln w="9525">
            <a:noFill/>
            <a:miter lim="800000"/>
            <a:headEnd/>
            <a:tailEnd/>
          </a:ln>
          <a:effectLst/>
        </p:spPr>
      </p:pic>
      <p:sp>
        <p:nvSpPr>
          <p:cNvPr id="3087" name="2 CuadroTexto"/>
          <p:cNvSpPr txBox="1">
            <a:spLocks noChangeArrowheads="1"/>
          </p:cNvSpPr>
          <p:nvPr/>
        </p:nvSpPr>
        <p:spPr bwMode="auto">
          <a:xfrm>
            <a:off x="4788024" y="5661248"/>
            <a:ext cx="792163" cy="369888"/>
          </a:xfrm>
          <a:prstGeom prst="rect">
            <a:avLst/>
          </a:prstGeom>
          <a:solidFill>
            <a:srgbClr val="FF0000"/>
          </a:solidFill>
          <a:ln w="9525">
            <a:noFill/>
            <a:miter lim="800000"/>
            <a:headEnd/>
            <a:tailEnd/>
          </a:ln>
        </p:spPr>
        <p:txBody>
          <a:bodyPr>
            <a:spAutoFit/>
          </a:bodyPr>
          <a:lstStyle/>
          <a:p>
            <a:r>
              <a:rPr lang="es-ES"/>
              <a:t>silla</a:t>
            </a:r>
          </a:p>
        </p:txBody>
      </p:sp>
      <p:sp>
        <p:nvSpPr>
          <p:cNvPr id="3088" name="4 CuadroTexto"/>
          <p:cNvSpPr txBox="1">
            <a:spLocks noChangeArrowheads="1"/>
          </p:cNvSpPr>
          <p:nvPr/>
        </p:nvSpPr>
        <p:spPr bwMode="auto">
          <a:xfrm>
            <a:off x="6444208" y="6021288"/>
            <a:ext cx="1439862" cy="368300"/>
          </a:xfrm>
          <a:prstGeom prst="rect">
            <a:avLst/>
          </a:prstGeom>
          <a:solidFill>
            <a:srgbClr val="FF0000"/>
          </a:solidFill>
          <a:ln w="9525">
            <a:noFill/>
            <a:miter lim="800000"/>
            <a:headEnd/>
            <a:tailEnd/>
          </a:ln>
        </p:spPr>
        <p:txBody>
          <a:bodyPr>
            <a:spAutoFit/>
          </a:bodyPr>
          <a:lstStyle/>
          <a:p>
            <a:r>
              <a:rPr lang="es-ES"/>
              <a:t>3 metros</a:t>
            </a:r>
          </a:p>
        </p:txBody>
      </p:sp>
      <p:sp>
        <p:nvSpPr>
          <p:cNvPr id="3089" name="5 CuadroTexto"/>
          <p:cNvSpPr txBox="1">
            <a:spLocks noChangeArrowheads="1"/>
          </p:cNvSpPr>
          <p:nvPr/>
        </p:nvSpPr>
        <p:spPr bwMode="auto">
          <a:xfrm>
            <a:off x="8100392" y="5733256"/>
            <a:ext cx="719137" cy="368300"/>
          </a:xfrm>
          <a:prstGeom prst="rect">
            <a:avLst/>
          </a:prstGeom>
          <a:solidFill>
            <a:srgbClr val="FF0000"/>
          </a:solidFill>
          <a:ln w="9525">
            <a:noFill/>
            <a:miter lim="800000"/>
            <a:headEnd/>
            <a:tailEnd/>
          </a:ln>
        </p:spPr>
        <p:txBody>
          <a:bodyPr>
            <a:spAutoFit/>
          </a:bodyPr>
          <a:lstStyle/>
          <a:p>
            <a:r>
              <a:rPr lang="es-ES" dirty="0" err="1"/>
              <a:t>Linea</a:t>
            </a:r>
            <a:endParaRPr lang="es-ES" dirty="0"/>
          </a:p>
        </p:txBody>
      </p:sp>
      <p:sp>
        <p:nvSpPr>
          <p:cNvPr id="3090" name="6 CuadroTexto"/>
          <p:cNvSpPr txBox="1">
            <a:spLocks noChangeArrowheads="1"/>
          </p:cNvSpPr>
          <p:nvPr/>
        </p:nvSpPr>
        <p:spPr bwMode="auto">
          <a:xfrm>
            <a:off x="5796136" y="5589240"/>
            <a:ext cx="2481263" cy="461665"/>
          </a:xfrm>
          <a:prstGeom prst="rect">
            <a:avLst/>
          </a:prstGeom>
          <a:noFill/>
          <a:ln w="9525">
            <a:noFill/>
            <a:miter lim="800000"/>
            <a:headEnd/>
            <a:tailEnd/>
          </a:ln>
        </p:spPr>
        <p:txBody>
          <a:bodyPr>
            <a:spAutoFit/>
          </a:bodyPr>
          <a:lstStyle/>
          <a:p>
            <a:r>
              <a:rPr lang="es-ES" sz="1200" b="1" dirty="0"/>
              <a:t>Test </a:t>
            </a:r>
            <a:r>
              <a:rPr lang="es-ES" sz="1200" b="1" dirty="0" err="1"/>
              <a:t>timed</a:t>
            </a:r>
            <a:r>
              <a:rPr lang="es-ES" sz="1200" b="1" dirty="0"/>
              <a:t> up and </a:t>
            </a:r>
            <a:r>
              <a:rPr lang="es-ES" sz="1200" b="1" dirty="0" err="1"/>
              <a:t>go</a:t>
            </a:r>
            <a:r>
              <a:rPr lang="es-ES" sz="1200" b="1" dirty="0"/>
              <a:t>  &gt;29 </a:t>
            </a:r>
            <a:r>
              <a:rPr lang="es-ES" sz="1200" b="1" dirty="0" err="1"/>
              <a:t>sg</a:t>
            </a:r>
            <a:r>
              <a:rPr lang="es-ES" sz="1200" b="1" dirty="0"/>
              <a:t>: alto riesgo de </a:t>
            </a:r>
            <a:r>
              <a:rPr lang="es-ES" sz="1200" b="1" dirty="0" err="1"/>
              <a:t>caidas</a:t>
            </a:r>
            <a:endParaRPr lang="es-ES" sz="1200" b="1" dirty="0"/>
          </a:p>
        </p:txBody>
      </p:sp>
      <p:sp>
        <p:nvSpPr>
          <p:cNvPr id="3091" name="2 CuadroTexto"/>
          <p:cNvSpPr txBox="1">
            <a:spLocks noChangeArrowheads="1"/>
          </p:cNvSpPr>
          <p:nvPr/>
        </p:nvSpPr>
        <p:spPr bwMode="auto">
          <a:xfrm>
            <a:off x="-15875" y="908720"/>
            <a:ext cx="8785225" cy="1200329"/>
          </a:xfrm>
          <a:prstGeom prst="rect">
            <a:avLst/>
          </a:prstGeom>
          <a:noFill/>
          <a:ln w="9525">
            <a:noFill/>
            <a:miter lim="800000"/>
            <a:headEnd/>
            <a:tailEnd/>
          </a:ln>
        </p:spPr>
        <p:txBody>
          <a:bodyPr wrap="square">
            <a:spAutoFit/>
          </a:bodyPr>
          <a:lstStyle/>
          <a:p>
            <a:r>
              <a:rPr lang="es-ES" sz="1200" b="1" dirty="0"/>
              <a:t>EPIDEMIOLOGIA: </a:t>
            </a:r>
            <a:r>
              <a:rPr lang="es-ES" sz="1200" dirty="0"/>
              <a:t> Un tercio de las personas mayores que viven en la comunidad sufre, al menos una caída al año y la mitad de ellas se caen más de una vez. Estas cifras aumentan con la edad y también en los ancianos frágiles y en los que viven fuera del entorno familiar.</a:t>
            </a:r>
          </a:p>
          <a:p>
            <a:r>
              <a:rPr lang="es-ES" sz="1200" b="1" dirty="0"/>
              <a:t>CONSECUENCIAS: </a:t>
            </a:r>
            <a:r>
              <a:rPr lang="es-ES" sz="1200" dirty="0"/>
              <a:t> Las caídas de repetición son marcadores de fragilidad y discapacidad. Pueden suponer causa directa de muerte para el individuo o bien a través de sus complicaciones mórbidas ( fracturas, TCE., </a:t>
            </a:r>
            <a:r>
              <a:rPr lang="es-ES" sz="1200" dirty="0" smtClean="0"/>
              <a:t>hemorragias</a:t>
            </a:r>
            <a:r>
              <a:rPr lang="es-ES" sz="1200" dirty="0"/>
              <a:t>, contusiones).</a:t>
            </a:r>
          </a:p>
          <a:p>
            <a:r>
              <a:rPr lang="es-ES" sz="1200" b="1" dirty="0"/>
              <a:t>FACTORES DE RIESGO: INTRINSECOS (</a:t>
            </a:r>
            <a:r>
              <a:rPr lang="es-ES" sz="1200" dirty="0"/>
              <a:t> relacionados con el propio paciente) o EXTRINSECOS ( derivados de la actividad o del entorno):</a:t>
            </a:r>
            <a:endParaRPr lang="es-ES" sz="1200" b="1" dirty="0"/>
          </a:p>
          <a:p>
            <a:endParaRPr lang="es-ES" sz="1200" b="1" dirty="0"/>
          </a:p>
        </p:txBody>
      </p:sp>
      <p:pic>
        <p:nvPicPr>
          <p:cNvPr id="3092" name="Picture 20"/>
          <p:cNvPicPr>
            <a:picLocks noChangeAspect="1" noChangeArrowheads="1"/>
          </p:cNvPicPr>
          <p:nvPr/>
        </p:nvPicPr>
        <p:blipFill>
          <a:blip r:embed="rId12" cstate="print"/>
          <a:srcRect/>
          <a:stretch>
            <a:fillRect/>
          </a:stretch>
        </p:blipFill>
        <p:spPr bwMode="auto">
          <a:xfrm>
            <a:off x="0" y="3573016"/>
            <a:ext cx="3025775" cy="3513137"/>
          </a:xfrm>
          <a:prstGeom prst="rect">
            <a:avLst/>
          </a:prstGeom>
          <a:noFill/>
          <a:ln w="9525">
            <a:noFill/>
            <a:miter lim="800000"/>
            <a:headEnd/>
            <a:tailEnd/>
          </a:ln>
          <a:effectLst/>
        </p:spPr>
      </p:pic>
      <p:pic>
        <p:nvPicPr>
          <p:cNvPr id="3093" name="Picture 21"/>
          <p:cNvPicPr>
            <a:picLocks noChangeAspect="1" noChangeArrowheads="1"/>
          </p:cNvPicPr>
          <p:nvPr/>
        </p:nvPicPr>
        <p:blipFill>
          <a:blip r:embed="rId13" cstate="print"/>
          <a:srcRect/>
          <a:stretch>
            <a:fillRect/>
          </a:stretch>
        </p:blipFill>
        <p:spPr bwMode="auto">
          <a:xfrm>
            <a:off x="3059832" y="3429000"/>
            <a:ext cx="2652712" cy="2039937"/>
          </a:xfrm>
          <a:prstGeom prst="rect">
            <a:avLst/>
          </a:prstGeom>
          <a:noFill/>
          <a:ln w="9525">
            <a:noFill/>
            <a:miter lim="800000"/>
            <a:headEnd/>
            <a:tailEnd/>
          </a:ln>
          <a:effectLst/>
        </p:spPr>
      </p:pic>
      <p:sp>
        <p:nvSpPr>
          <p:cNvPr id="3094" name="4 CuadroTexto"/>
          <p:cNvSpPr txBox="1">
            <a:spLocks noChangeArrowheads="1"/>
          </p:cNvSpPr>
          <p:nvPr/>
        </p:nvSpPr>
        <p:spPr bwMode="auto">
          <a:xfrm>
            <a:off x="3275856" y="2780928"/>
            <a:ext cx="2255837" cy="596900"/>
          </a:xfrm>
          <a:prstGeom prst="rect">
            <a:avLst/>
          </a:prstGeom>
          <a:noFill/>
          <a:ln w="9525">
            <a:noFill/>
            <a:miter lim="800000"/>
            <a:headEnd/>
            <a:tailEnd/>
          </a:ln>
        </p:spPr>
        <p:txBody>
          <a:bodyPr>
            <a:spAutoFit/>
          </a:bodyPr>
          <a:lstStyle/>
          <a:p>
            <a:r>
              <a:rPr lang="es-ES" sz="1100" b="1" dirty="0"/>
              <a:t>Fármacos que pueden predisponer a caídas en ancianos.</a:t>
            </a:r>
          </a:p>
        </p:txBody>
      </p:sp>
      <p:sp>
        <p:nvSpPr>
          <p:cNvPr id="3095" name="5 CuadroTexto"/>
          <p:cNvSpPr txBox="1">
            <a:spLocks noChangeArrowheads="1"/>
          </p:cNvSpPr>
          <p:nvPr/>
        </p:nvSpPr>
        <p:spPr bwMode="auto">
          <a:xfrm>
            <a:off x="0" y="3284984"/>
            <a:ext cx="3086100" cy="260350"/>
          </a:xfrm>
          <a:prstGeom prst="rect">
            <a:avLst/>
          </a:prstGeom>
          <a:noFill/>
          <a:ln w="9525">
            <a:noFill/>
            <a:miter lim="800000"/>
            <a:headEnd/>
            <a:tailEnd/>
          </a:ln>
        </p:spPr>
        <p:txBody>
          <a:bodyPr>
            <a:spAutoFit/>
          </a:bodyPr>
          <a:lstStyle/>
          <a:p>
            <a:r>
              <a:rPr lang="es-ES" sz="1100" b="1" dirty="0"/>
              <a:t>Enfermedades que favorecen las </a:t>
            </a:r>
            <a:r>
              <a:rPr lang="es-ES" sz="1100" b="1" dirty="0" err="1"/>
              <a:t>caidas</a:t>
            </a:r>
            <a:endParaRPr lang="es-ES" sz="1100" b="1" dirty="0"/>
          </a:p>
        </p:txBody>
      </p:sp>
      <p:sp>
        <p:nvSpPr>
          <p:cNvPr id="3096" name="Text Box 26"/>
          <p:cNvSpPr txBox="1">
            <a:spLocks noChangeArrowheads="1"/>
          </p:cNvSpPr>
          <p:nvPr/>
        </p:nvSpPr>
        <p:spPr bwMode="auto">
          <a:xfrm>
            <a:off x="2987824" y="5445224"/>
            <a:ext cx="1749425" cy="1384995"/>
          </a:xfrm>
          <a:prstGeom prst="rect">
            <a:avLst/>
          </a:prstGeom>
          <a:noFill/>
          <a:ln w="9525">
            <a:noFill/>
            <a:miter lim="800000"/>
            <a:headEnd/>
            <a:tailEnd/>
          </a:ln>
          <a:effectLst/>
        </p:spPr>
        <p:txBody>
          <a:bodyPr>
            <a:spAutoFit/>
          </a:bodyPr>
          <a:lstStyle/>
          <a:p>
            <a:r>
              <a:rPr lang="es-ES" sz="1200" b="1" dirty="0"/>
              <a:t>La identificación de patologías que</a:t>
            </a:r>
          </a:p>
          <a:p>
            <a:r>
              <a:rPr lang="es-ES" sz="1200" b="1" dirty="0"/>
              <a:t> favorecen las </a:t>
            </a:r>
            <a:r>
              <a:rPr lang="es-ES" sz="1200" b="1" dirty="0" err="1"/>
              <a:t>caidas</a:t>
            </a:r>
            <a:r>
              <a:rPr lang="es-ES" sz="1200" b="1" dirty="0"/>
              <a:t> </a:t>
            </a:r>
          </a:p>
          <a:p>
            <a:r>
              <a:rPr lang="es-ES" sz="1200" b="1" dirty="0"/>
              <a:t>y el tratamiento adecuado de las mismas previene el</a:t>
            </a:r>
          </a:p>
          <a:p>
            <a:r>
              <a:rPr lang="es-ES" sz="1200" b="1" dirty="0"/>
              <a:t>riesgo de nuevas caídas</a:t>
            </a:r>
          </a:p>
        </p:txBody>
      </p:sp>
      <p:sp>
        <p:nvSpPr>
          <p:cNvPr id="3097" name="2 CuadroTexto"/>
          <p:cNvSpPr txBox="1">
            <a:spLocks noChangeArrowheads="1"/>
          </p:cNvSpPr>
          <p:nvPr/>
        </p:nvSpPr>
        <p:spPr bwMode="auto">
          <a:xfrm>
            <a:off x="899592" y="2780928"/>
            <a:ext cx="1600200" cy="215900"/>
          </a:xfrm>
          <a:prstGeom prst="rect">
            <a:avLst/>
          </a:prstGeom>
          <a:noFill/>
          <a:ln w="9525">
            <a:noFill/>
            <a:miter lim="800000"/>
            <a:headEnd/>
            <a:tailEnd/>
          </a:ln>
        </p:spPr>
        <p:txBody>
          <a:bodyPr>
            <a:spAutoFit/>
          </a:bodyPr>
          <a:lstStyle/>
          <a:p>
            <a:r>
              <a:rPr lang="es-ES" sz="800" dirty="0"/>
              <a:t>Calzado inadecuado</a:t>
            </a:r>
          </a:p>
        </p:txBody>
      </p:sp>
      <p:sp>
        <p:nvSpPr>
          <p:cNvPr id="3098" name="4 CuadroTexto"/>
          <p:cNvSpPr txBox="1">
            <a:spLocks noChangeArrowheads="1"/>
          </p:cNvSpPr>
          <p:nvPr/>
        </p:nvSpPr>
        <p:spPr bwMode="auto">
          <a:xfrm>
            <a:off x="5724525" y="2770188"/>
            <a:ext cx="1717675" cy="584200"/>
          </a:xfrm>
          <a:prstGeom prst="rect">
            <a:avLst/>
          </a:prstGeom>
          <a:noFill/>
          <a:ln w="9525">
            <a:noFill/>
            <a:miter lim="800000"/>
            <a:headEnd/>
            <a:tailEnd/>
          </a:ln>
        </p:spPr>
        <p:txBody>
          <a:bodyPr>
            <a:spAutoFit/>
          </a:bodyPr>
          <a:lstStyle/>
          <a:p>
            <a:r>
              <a:rPr lang="es-ES" sz="800" b="1"/>
              <a:t>Escalas: </a:t>
            </a:r>
          </a:p>
          <a:p>
            <a:r>
              <a:rPr lang="es-ES" sz="800" b="1"/>
              <a:t>Katz. Lawton, Barthtel</a:t>
            </a:r>
          </a:p>
          <a:p>
            <a:r>
              <a:rPr lang="es-ES" sz="800" b="1"/>
              <a:t> Mini-Mental State  /Confusion Assessment Method / Yessavage</a:t>
            </a:r>
          </a:p>
        </p:txBody>
      </p:sp>
      <p:sp>
        <p:nvSpPr>
          <p:cNvPr id="3099" name="5 CuadroTexto"/>
          <p:cNvSpPr txBox="1">
            <a:spLocks noChangeArrowheads="1"/>
          </p:cNvSpPr>
          <p:nvPr/>
        </p:nvSpPr>
        <p:spPr bwMode="auto">
          <a:xfrm>
            <a:off x="8101013" y="4694238"/>
            <a:ext cx="863600" cy="214312"/>
          </a:xfrm>
          <a:prstGeom prst="rect">
            <a:avLst/>
          </a:prstGeom>
          <a:noFill/>
          <a:ln w="9525">
            <a:noFill/>
            <a:miter lim="800000"/>
            <a:headEnd/>
            <a:tailEnd/>
          </a:ln>
        </p:spPr>
        <p:txBody>
          <a:bodyPr>
            <a:spAutoFit/>
          </a:bodyPr>
          <a:lstStyle/>
          <a:p>
            <a:r>
              <a:rPr lang="es-ES" sz="800"/>
              <a:t>Sangre y orina</a:t>
            </a:r>
          </a:p>
        </p:txBody>
      </p:sp>
      <p:sp>
        <p:nvSpPr>
          <p:cNvPr id="3100" name="6 CuadroTexto"/>
          <p:cNvSpPr txBox="1">
            <a:spLocks noChangeArrowheads="1"/>
          </p:cNvSpPr>
          <p:nvPr/>
        </p:nvSpPr>
        <p:spPr bwMode="auto">
          <a:xfrm>
            <a:off x="5795963" y="4545013"/>
            <a:ext cx="1212850" cy="215900"/>
          </a:xfrm>
          <a:prstGeom prst="rect">
            <a:avLst/>
          </a:prstGeom>
          <a:noFill/>
          <a:ln w="9525">
            <a:noFill/>
            <a:miter lim="800000"/>
            <a:headEnd/>
            <a:tailEnd/>
          </a:ln>
        </p:spPr>
        <p:txBody>
          <a:bodyPr>
            <a:spAutoFit/>
          </a:bodyPr>
          <a:lstStyle/>
          <a:p>
            <a:r>
              <a:rPr lang="es-ES" sz="800"/>
              <a:t>Valoración del calzado</a:t>
            </a:r>
          </a:p>
        </p:txBody>
      </p:sp>
      <p:sp>
        <p:nvSpPr>
          <p:cNvPr id="3101" name="7 CuadroTexto"/>
          <p:cNvSpPr txBox="1">
            <a:spLocks noChangeArrowheads="1"/>
          </p:cNvSpPr>
          <p:nvPr/>
        </p:nvSpPr>
        <p:spPr bwMode="auto">
          <a:xfrm>
            <a:off x="5795963" y="2457450"/>
            <a:ext cx="1646237" cy="215900"/>
          </a:xfrm>
          <a:prstGeom prst="rect">
            <a:avLst/>
          </a:prstGeom>
          <a:noFill/>
          <a:ln w="9525">
            <a:noFill/>
            <a:miter lim="800000"/>
            <a:headEnd/>
            <a:tailEnd/>
          </a:ln>
        </p:spPr>
        <p:txBody>
          <a:bodyPr>
            <a:spAutoFit/>
          </a:bodyPr>
          <a:lstStyle/>
          <a:p>
            <a:r>
              <a:rPr lang="es-ES" sz="800" b="1"/>
              <a:t>Características y Consecuencias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836712"/>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a)  ALIMENTACIÓN  - NUTRICIÓN  E HIDRATACIÓN</a:t>
            </a:r>
            <a:endParaRPr lang="es-ES" sz="2400" b="1" i="1" dirty="0">
              <a:solidFill>
                <a:srgbClr val="C00000"/>
              </a:solidFill>
            </a:endParaRPr>
          </a:p>
        </p:txBody>
      </p:sp>
      <p:sp>
        <p:nvSpPr>
          <p:cNvPr id="3" name="2 Marcador de contenido"/>
          <p:cNvSpPr>
            <a:spLocks noGrp="1"/>
          </p:cNvSpPr>
          <p:nvPr>
            <p:ph idx="1"/>
          </p:nvPr>
        </p:nvSpPr>
        <p:spPr>
          <a:xfrm>
            <a:off x="179512" y="1916832"/>
            <a:ext cx="8964488" cy="4741987"/>
          </a:xfrm>
        </p:spPr>
        <p:txBody>
          <a:bodyPr>
            <a:normAutofit/>
          </a:bodyPr>
          <a:lstStyle/>
          <a:p>
            <a:pPr marL="457200" indent="-457200">
              <a:lnSpc>
                <a:spcPct val="125000"/>
              </a:lnSpc>
              <a:buClr>
                <a:srgbClr val="C00000"/>
              </a:buClr>
              <a:buNone/>
            </a:pPr>
            <a:endParaRPr lang="es-ES" sz="1600" dirty="0" smtClean="0"/>
          </a:p>
          <a:p>
            <a:pPr marL="457200" indent="-457200">
              <a:lnSpc>
                <a:spcPct val="125000"/>
              </a:lnSpc>
              <a:buClr>
                <a:srgbClr val="C00000"/>
              </a:buClr>
              <a:buNone/>
            </a:pPr>
            <a:endParaRPr lang="es-ES" sz="1600" dirty="0" smtClean="0"/>
          </a:p>
          <a:p>
            <a:pPr marL="457200" indent="-457200">
              <a:lnSpc>
                <a:spcPct val="125000"/>
              </a:lnSpc>
              <a:buClr>
                <a:srgbClr val="C00000"/>
              </a:buClr>
              <a:buNone/>
            </a:pPr>
            <a:endParaRPr lang="es-ES" sz="1600" dirty="0" smtClean="0"/>
          </a:p>
          <a:p>
            <a:pPr marL="457200" indent="-457200">
              <a:lnSpc>
                <a:spcPct val="125000"/>
              </a:lnSpc>
              <a:buClr>
                <a:srgbClr val="C00000"/>
              </a:buClr>
              <a:buNone/>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7</a:t>
            </a:fld>
            <a:endParaRPr lang="es-ES"/>
          </a:p>
        </p:txBody>
      </p:sp>
      <p:sp>
        <p:nvSpPr>
          <p:cNvPr id="61441" name="Rectangle 1"/>
          <p:cNvSpPr>
            <a:spLocks noChangeArrowheads="1"/>
          </p:cNvSpPr>
          <p:nvPr/>
        </p:nvSpPr>
        <p:spPr bwMode="auto">
          <a:xfrm>
            <a:off x="0" y="836712"/>
            <a:ext cx="9144000" cy="62053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H. Carbono Simples o Refinados (</a:t>
            </a:r>
            <a:r>
              <a:rPr lang="es-ES" sz="1400" b="1" i="1" dirty="0" smtClean="0">
                <a:solidFill>
                  <a:schemeClr val="tx2">
                    <a:lumMod val="75000"/>
                  </a:schemeClr>
                </a:solidFill>
                <a:ea typeface="Calibri" pitchFamily="34" charset="0"/>
                <a:cs typeface="Calibri" pitchFamily="34" charset="0"/>
              </a:rPr>
              <a:t>Azúcares)</a:t>
            </a:r>
            <a:r>
              <a:rPr lang="es-ES" sz="1400" b="1" dirty="0" smtClean="0">
                <a:solidFill>
                  <a:schemeClr val="tx2">
                    <a:lumMod val="75000"/>
                  </a:schemeClr>
                </a:solidFill>
                <a:ea typeface="Calibri" pitchFamily="34" charset="0"/>
                <a:cs typeface="Calibri" pitchFamily="34" charset="0"/>
              </a:rPr>
              <a:t>: &lt;10-12%. Absorción rápida</a:t>
            </a:r>
            <a:r>
              <a:rPr lang="es-ES" sz="1400" dirty="0" smtClean="0">
                <a:ea typeface="Calibri" pitchFamily="34" charset="0"/>
                <a:cs typeface="Calibri" pitchFamily="34" charset="0"/>
              </a:rPr>
              <a:t>, elevan glucemia de forma rápida =</a:t>
            </a:r>
            <a:r>
              <a:rPr lang="es-ES" sz="1400" b="1" i="1" dirty="0" smtClean="0">
                <a:solidFill>
                  <a:schemeClr val="tx2">
                    <a:lumMod val="75000"/>
                  </a:schemeClr>
                </a:solidFill>
                <a:ea typeface="Calibri" pitchFamily="34" charset="0"/>
                <a:cs typeface="Calibri" pitchFamily="34" charset="0"/>
              </a:rPr>
              <a:t>Índice </a:t>
            </a:r>
            <a:r>
              <a:rPr lang="es-ES" sz="1400" b="1" i="1" dirty="0" err="1" smtClean="0">
                <a:solidFill>
                  <a:schemeClr val="tx2">
                    <a:lumMod val="75000"/>
                  </a:schemeClr>
                </a:solidFill>
                <a:ea typeface="Calibri" pitchFamily="34" charset="0"/>
                <a:cs typeface="Calibri" pitchFamily="34" charset="0"/>
              </a:rPr>
              <a:t>Glicémico</a:t>
            </a:r>
            <a:r>
              <a:rPr lang="es-ES" sz="1400" b="1" i="1" dirty="0" smtClean="0">
                <a:solidFill>
                  <a:schemeClr val="tx2">
                    <a:lumMod val="75000"/>
                  </a:schemeClr>
                </a:solidFill>
                <a:ea typeface="Calibri" pitchFamily="34" charset="0"/>
                <a:cs typeface="Calibri" pitchFamily="34" charset="0"/>
              </a:rPr>
              <a:t> Alto</a:t>
            </a:r>
            <a:r>
              <a:rPr lang="es-ES" sz="1400" b="1" i="1" dirty="0" smtClean="0">
                <a:ea typeface="Calibri" pitchFamily="34" charset="0"/>
                <a:cs typeface="Calibri" pitchFamily="34" charset="0"/>
              </a:rPr>
              <a:t>.</a:t>
            </a:r>
            <a:r>
              <a:rPr lang="es-ES" sz="1400" dirty="0" smtClean="0">
                <a:ea typeface="Calibri" pitchFamily="34" charset="0"/>
                <a:cs typeface="Calibri" pitchFamily="34" charset="0"/>
              </a:rPr>
              <a:t> Alto valor calórico 400-500 </a:t>
            </a:r>
            <a:r>
              <a:rPr lang="es-ES" sz="1400" dirty="0" err="1" smtClean="0">
                <a:ea typeface="Calibri" pitchFamily="34" charset="0"/>
                <a:cs typeface="Calibri" pitchFamily="34" charset="0"/>
              </a:rPr>
              <a:t>Kilocal</a:t>
            </a:r>
            <a:r>
              <a:rPr lang="es-ES" sz="1400" dirty="0" smtClean="0">
                <a:ea typeface="Calibri" pitchFamily="34" charset="0"/>
                <a:cs typeface="Calibri" pitchFamily="34" charset="0"/>
              </a:rPr>
              <a:t>./100 gr. No aportan otros nutrientes = </a:t>
            </a:r>
            <a:r>
              <a:rPr lang="es-ES" sz="1400" b="1" dirty="0" smtClean="0">
                <a:ea typeface="Calibri" pitchFamily="34" charset="0"/>
                <a:cs typeface="Calibri" pitchFamily="34" charset="0"/>
              </a:rPr>
              <a:t>“Calorías Vacías”.</a:t>
            </a:r>
            <a:endParaRPr lang="es-ES" sz="1400" dirty="0" smtClean="0"/>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H. Carbono Complejos (</a:t>
            </a:r>
            <a:r>
              <a:rPr lang="es-ES" sz="1400" b="1" i="1" dirty="0" smtClean="0">
                <a:solidFill>
                  <a:schemeClr val="tx2">
                    <a:lumMod val="75000"/>
                  </a:schemeClr>
                </a:solidFill>
                <a:ea typeface="Calibri" pitchFamily="34" charset="0"/>
                <a:cs typeface="Calibri" pitchFamily="34" charset="0"/>
              </a:rPr>
              <a:t>Almidones)</a:t>
            </a:r>
            <a:r>
              <a:rPr lang="es-ES" sz="1400" b="1" dirty="0" smtClean="0">
                <a:solidFill>
                  <a:schemeClr val="tx2">
                    <a:lumMod val="75000"/>
                  </a:schemeClr>
                </a:solidFill>
                <a:ea typeface="Calibri" pitchFamily="34" charset="0"/>
                <a:cs typeface="Calibri" pitchFamily="34" charset="0"/>
              </a:rPr>
              <a:t>: 85-90%</a:t>
            </a:r>
            <a:r>
              <a:rPr lang="es-ES" sz="1400" dirty="0" smtClean="0">
                <a:ea typeface="Calibri" pitchFamily="34" charset="0"/>
                <a:cs typeface="Calibri" pitchFamily="34" charset="0"/>
              </a:rPr>
              <a:t>. </a:t>
            </a:r>
            <a:r>
              <a:rPr lang="es-ES" sz="1400" b="1" dirty="0" smtClean="0">
                <a:solidFill>
                  <a:schemeClr val="tx2">
                    <a:lumMod val="75000"/>
                  </a:schemeClr>
                </a:solidFill>
                <a:ea typeface="Calibri" pitchFamily="34" charset="0"/>
                <a:cs typeface="Calibri" pitchFamily="34" charset="0"/>
              </a:rPr>
              <a:t>Absorción lenta</a:t>
            </a:r>
            <a:r>
              <a:rPr lang="es-ES" sz="1400" dirty="0" smtClean="0">
                <a:ea typeface="Calibri" pitchFamily="34" charset="0"/>
                <a:cs typeface="Calibri" pitchFamily="34" charset="0"/>
              </a:rPr>
              <a:t>, elevan glucemia de forma gradual, menos intensa= </a:t>
            </a:r>
            <a:r>
              <a:rPr lang="es-ES" sz="1400" b="1" i="1" dirty="0" smtClean="0">
                <a:solidFill>
                  <a:schemeClr val="tx2">
                    <a:lumMod val="75000"/>
                  </a:schemeClr>
                </a:solidFill>
                <a:ea typeface="Calibri" pitchFamily="34" charset="0"/>
                <a:cs typeface="Calibri" pitchFamily="34" charset="0"/>
              </a:rPr>
              <a:t>Índice </a:t>
            </a:r>
            <a:r>
              <a:rPr lang="es-ES" sz="1400" b="1" i="1" dirty="0" err="1" smtClean="0">
                <a:solidFill>
                  <a:schemeClr val="tx2">
                    <a:lumMod val="75000"/>
                  </a:schemeClr>
                </a:solidFill>
                <a:ea typeface="Calibri" pitchFamily="34" charset="0"/>
                <a:cs typeface="Calibri" pitchFamily="34" charset="0"/>
              </a:rPr>
              <a:t>Glicémico</a:t>
            </a:r>
            <a:r>
              <a:rPr lang="es-ES" sz="1400" b="1" i="1" dirty="0" smtClean="0">
                <a:solidFill>
                  <a:schemeClr val="tx2">
                    <a:lumMod val="75000"/>
                  </a:schemeClr>
                </a:solidFill>
                <a:ea typeface="Calibri" pitchFamily="34" charset="0"/>
                <a:cs typeface="Calibri" pitchFamily="34" charset="0"/>
              </a:rPr>
              <a:t> Bajo</a:t>
            </a:r>
            <a:r>
              <a:rPr lang="es-ES" sz="1400" dirty="0" smtClean="0">
                <a:ea typeface="Calibri" pitchFamily="34" charset="0"/>
                <a:cs typeface="Calibri" pitchFamily="34" charset="0"/>
              </a:rPr>
              <a:t>.</a:t>
            </a:r>
          </a:p>
          <a:p>
            <a:pPr marL="108000" lvl="0" indent="180000" algn="just" eaLnBrk="0" fontAlgn="base" hangingPunct="0">
              <a:lnSpc>
                <a:spcPct val="125000"/>
              </a:lnSpc>
              <a:spcBef>
                <a:spcPct val="0"/>
              </a:spcBef>
              <a:spcAft>
                <a:spcPct val="0"/>
              </a:spcAft>
              <a:buClr>
                <a:srgbClr val="C00000"/>
              </a:buClr>
            </a:pPr>
            <a:endParaRPr lang="es-ES" sz="900" dirty="0" smtClean="0">
              <a:ea typeface="Calibri" pitchFamily="34" charset="0"/>
              <a:cs typeface="Calibri" pitchFamily="34" charset="0"/>
            </a:endParaRPr>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Grasas</a:t>
            </a:r>
            <a:r>
              <a:rPr lang="es-ES" sz="1400" dirty="0" smtClean="0">
                <a:ea typeface="Calibri" pitchFamily="34" charset="0"/>
                <a:cs typeface="Calibri" pitchFamily="34" charset="0"/>
              </a:rPr>
              <a:t>: S</a:t>
            </a:r>
            <a:r>
              <a:rPr lang="es-ES" sz="1400" b="1" dirty="0" smtClean="0">
                <a:solidFill>
                  <a:schemeClr val="tx2">
                    <a:lumMod val="75000"/>
                  </a:schemeClr>
                </a:solidFill>
                <a:ea typeface="Calibri" pitchFamily="34" charset="0"/>
                <a:cs typeface="Calibri" pitchFamily="34" charset="0"/>
              </a:rPr>
              <a:t>aturadas </a:t>
            </a:r>
            <a:r>
              <a:rPr lang="es-ES" sz="1400" dirty="0" smtClean="0">
                <a:solidFill>
                  <a:schemeClr val="tx2">
                    <a:lumMod val="75000"/>
                  </a:schemeClr>
                </a:solidFill>
                <a:ea typeface="Calibri" pitchFamily="34" charset="0"/>
                <a:cs typeface="Calibri" pitchFamily="34" charset="0"/>
              </a:rPr>
              <a:t>de origen animal </a:t>
            </a:r>
            <a:r>
              <a:rPr lang="es-ES" sz="1400" dirty="0" smtClean="0">
                <a:ea typeface="Calibri" pitchFamily="34" charset="0"/>
                <a:cs typeface="Calibri" pitchFamily="34" charset="0"/>
              </a:rPr>
              <a:t>(carne, embutidos, leche entera, mantequilla) y de origen vegetal (coco y palma), ≤</a:t>
            </a:r>
            <a:r>
              <a:rPr lang="es-ES" sz="1400" b="1" dirty="0" smtClean="0">
                <a:solidFill>
                  <a:schemeClr val="tx2">
                    <a:lumMod val="75000"/>
                  </a:schemeClr>
                </a:solidFill>
                <a:ea typeface="Calibri" pitchFamily="34" charset="0"/>
                <a:cs typeface="Calibri" pitchFamily="34" charset="0"/>
              </a:rPr>
              <a:t>7-10% </a:t>
            </a:r>
            <a:r>
              <a:rPr lang="es-ES" sz="1400" dirty="0" smtClean="0">
                <a:ea typeface="Calibri" pitchFamily="34" charset="0"/>
                <a:cs typeface="Calibri" pitchFamily="34" charset="0"/>
              </a:rPr>
              <a:t>del aporte energético. Resto de las grasas de origen vegetal o animal </a:t>
            </a:r>
            <a:r>
              <a:rPr lang="es-ES" sz="1400" dirty="0" err="1" smtClean="0">
                <a:ea typeface="Calibri" pitchFamily="34" charset="0"/>
                <a:cs typeface="Calibri" pitchFamily="34" charset="0"/>
              </a:rPr>
              <a:t>monoinsaturadas</a:t>
            </a:r>
            <a:r>
              <a:rPr lang="es-ES" sz="1400" dirty="0" smtClean="0">
                <a:ea typeface="Calibri" pitchFamily="34" charset="0"/>
                <a:cs typeface="Calibri" pitchFamily="34" charset="0"/>
              </a:rPr>
              <a:t> (aceite de oliva y de colza, pollo) y </a:t>
            </a:r>
            <a:r>
              <a:rPr lang="es-ES" sz="1400" dirty="0" err="1" smtClean="0">
                <a:ea typeface="Calibri" pitchFamily="34" charset="0"/>
                <a:cs typeface="Calibri" pitchFamily="34" charset="0"/>
              </a:rPr>
              <a:t>poliinsaturadas</a:t>
            </a:r>
            <a:r>
              <a:rPr lang="es-ES" sz="1400" dirty="0" smtClean="0">
                <a:ea typeface="Calibri" pitchFamily="34" charset="0"/>
                <a:cs typeface="Calibri" pitchFamily="34" charset="0"/>
              </a:rPr>
              <a:t> (aceite de girasol, de soja, cacahuetes , pescado azul).</a:t>
            </a:r>
          </a:p>
          <a:p>
            <a:pPr marL="108000" lvl="0" indent="180000" algn="just" eaLnBrk="0" fontAlgn="base" hangingPunct="0">
              <a:lnSpc>
                <a:spcPct val="125000"/>
              </a:lnSpc>
              <a:spcBef>
                <a:spcPct val="0"/>
              </a:spcBef>
              <a:spcAft>
                <a:spcPct val="0"/>
              </a:spcAft>
              <a:buClr>
                <a:srgbClr val="C00000"/>
              </a:buClr>
            </a:pPr>
            <a:endParaRPr lang="es-ES" sz="900" dirty="0" smtClean="0"/>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Proteínas</a:t>
            </a:r>
            <a:r>
              <a:rPr lang="es-ES" sz="1400" dirty="0" smtClean="0">
                <a:ea typeface="Calibri" pitchFamily="34" charset="0"/>
                <a:cs typeface="Calibri" pitchFamily="34" charset="0"/>
              </a:rPr>
              <a:t>: relación entre </a:t>
            </a:r>
            <a:r>
              <a:rPr lang="es-ES" sz="1400" b="1" dirty="0" smtClean="0">
                <a:solidFill>
                  <a:schemeClr val="tx2">
                    <a:lumMod val="75000"/>
                  </a:schemeClr>
                </a:solidFill>
                <a:ea typeface="Calibri" pitchFamily="34" charset="0"/>
                <a:cs typeface="Calibri" pitchFamily="34" charset="0"/>
              </a:rPr>
              <a:t>Proteínas Animales </a:t>
            </a:r>
            <a:r>
              <a:rPr lang="es-ES" sz="1400" dirty="0" smtClean="0">
                <a:ea typeface="Calibri" pitchFamily="34" charset="0"/>
                <a:cs typeface="Calibri" pitchFamily="34" charset="0"/>
              </a:rPr>
              <a:t>con aminoácidos esenciales (carne, pescados, huevos, leche) </a:t>
            </a:r>
            <a:r>
              <a:rPr lang="es-ES" sz="1400" b="1" dirty="0" smtClean="0">
                <a:solidFill>
                  <a:schemeClr val="tx2">
                    <a:lumMod val="75000"/>
                  </a:schemeClr>
                </a:solidFill>
                <a:ea typeface="Calibri" pitchFamily="34" charset="0"/>
                <a:cs typeface="Calibri" pitchFamily="34" charset="0"/>
              </a:rPr>
              <a:t>y  Proteínas Vegetales </a:t>
            </a:r>
            <a:r>
              <a:rPr lang="es-ES" sz="1400" dirty="0" smtClean="0">
                <a:ea typeface="Calibri" pitchFamily="34" charset="0"/>
                <a:cs typeface="Calibri" pitchFamily="34" charset="0"/>
              </a:rPr>
              <a:t>(legumbres, patatas, pan, pasta, arroz y cereales),  debe ser al menos </a:t>
            </a:r>
            <a:r>
              <a:rPr lang="es-ES" sz="1400" b="1" dirty="0" smtClean="0">
                <a:solidFill>
                  <a:schemeClr val="tx2">
                    <a:lumMod val="75000"/>
                  </a:schemeClr>
                </a:solidFill>
                <a:ea typeface="Calibri" pitchFamily="34" charset="0"/>
                <a:cs typeface="Calibri" pitchFamily="34" charset="0"/>
              </a:rPr>
              <a:t>60/40%</a:t>
            </a:r>
            <a:r>
              <a:rPr lang="es-ES" sz="1400" dirty="0" smtClean="0">
                <a:ea typeface="Calibri" pitchFamily="34" charset="0"/>
                <a:cs typeface="Calibri" pitchFamily="34" charset="0"/>
              </a:rPr>
              <a:t>; lo óptimo es una relación = 1.</a:t>
            </a:r>
          </a:p>
          <a:p>
            <a:pPr marL="108000" lvl="0" indent="180000" algn="just" eaLnBrk="0" fontAlgn="base" hangingPunct="0">
              <a:lnSpc>
                <a:spcPct val="125000"/>
              </a:lnSpc>
              <a:spcBef>
                <a:spcPct val="0"/>
              </a:spcBef>
              <a:spcAft>
                <a:spcPct val="0"/>
              </a:spcAft>
              <a:buClr>
                <a:srgbClr val="C00000"/>
              </a:buClr>
            </a:pPr>
            <a:endParaRPr lang="es-ES" sz="900" dirty="0" smtClean="0"/>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Fibra: 20-35 gr.. </a:t>
            </a:r>
            <a:r>
              <a:rPr lang="es-ES" sz="1400" dirty="0" smtClean="0">
                <a:ea typeface="Calibri" pitchFamily="34" charset="0"/>
                <a:cs typeface="Calibri" pitchFamily="34" charset="0"/>
              </a:rPr>
              <a:t>Regula la glucemia, controla el colesterol y las grasas y previene el estreñimiento, etc..  La fibra se encuentra en los cereales integrales, frutas, verduras, hortalizas y leguminosas.</a:t>
            </a:r>
          </a:p>
          <a:p>
            <a:pPr marL="108000" lvl="0" indent="180000" algn="just" eaLnBrk="0" fontAlgn="base" hangingPunct="0">
              <a:lnSpc>
                <a:spcPct val="125000"/>
              </a:lnSpc>
              <a:spcBef>
                <a:spcPct val="0"/>
              </a:spcBef>
              <a:spcAft>
                <a:spcPct val="0"/>
              </a:spcAft>
              <a:buClr>
                <a:srgbClr val="C00000"/>
              </a:buClr>
            </a:pPr>
            <a:endParaRPr lang="es-ES" sz="900" dirty="0" smtClean="0">
              <a:ea typeface="Calibri" pitchFamily="34" charset="0"/>
              <a:cs typeface="Calibri" pitchFamily="34" charset="0"/>
            </a:endParaRPr>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Minerales y Vitaminas</a:t>
            </a:r>
            <a:r>
              <a:rPr lang="es-ES" sz="1400" dirty="0" smtClean="0">
                <a:ea typeface="Calibri" pitchFamily="34" charset="0"/>
                <a:cs typeface="Calibri" pitchFamily="34" charset="0"/>
              </a:rPr>
              <a:t>: necesidades pueden modificarse por problemas de salud (malnutrición, alcoholismo, etc.), o por  algunos medicamentos (antiácidos, </a:t>
            </a:r>
            <a:r>
              <a:rPr lang="es-ES" sz="1400" dirty="0" err="1" smtClean="0">
                <a:ea typeface="Calibri" pitchFamily="34" charset="0"/>
                <a:cs typeface="Calibri" pitchFamily="34" charset="0"/>
              </a:rPr>
              <a:t>colchicina</a:t>
            </a:r>
            <a:r>
              <a:rPr lang="es-ES" sz="1400" dirty="0" smtClean="0">
                <a:ea typeface="Calibri" pitchFamily="34" charset="0"/>
                <a:cs typeface="Calibri" pitchFamily="34" charset="0"/>
              </a:rPr>
              <a:t>, cimetidina, </a:t>
            </a:r>
            <a:r>
              <a:rPr lang="es-ES" sz="1400" dirty="0" err="1" smtClean="0">
                <a:ea typeface="Calibri" pitchFamily="34" charset="0"/>
                <a:cs typeface="Calibri" pitchFamily="34" charset="0"/>
              </a:rPr>
              <a:t>fenitoina</a:t>
            </a:r>
            <a:r>
              <a:rPr lang="es-ES" sz="1400" dirty="0" smtClean="0">
                <a:ea typeface="Calibri" pitchFamily="34" charset="0"/>
                <a:cs typeface="Calibri" pitchFamily="34" charset="0"/>
              </a:rPr>
              <a:t>, diuréticos, etc.).</a:t>
            </a:r>
          </a:p>
          <a:p>
            <a:pPr marL="108000" lvl="0" indent="180000" algn="just" eaLnBrk="0" fontAlgn="base" hangingPunct="0">
              <a:lnSpc>
                <a:spcPct val="125000"/>
              </a:lnSpc>
              <a:spcBef>
                <a:spcPct val="0"/>
              </a:spcBef>
              <a:spcAft>
                <a:spcPct val="0"/>
              </a:spcAft>
              <a:buClr>
                <a:srgbClr val="C00000"/>
              </a:buClr>
            </a:pPr>
            <a:endParaRPr lang="es-ES" sz="900" dirty="0" smtClean="0"/>
          </a:p>
          <a:p>
            <a:pPr marL="108000" lvl="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ea typeface="Calibri" pitchFamily="34" charset="0"/>
                <a:cs typeface="Calibri" pitchFamily="34" charset="0"/>
              </a:rPr>
              <a:t>Calcio</a:t>
            </a:r>
            <a:r>
              <a:rPr lang="es-ES" sz="1400" dirty="0" smtClean="0">
                <a:ea typeface="Calibri" pitchFamily="34" charset="0"/>
                <a:cs typeface="Calibri" pitchFamily="34" charset="0"/>
              </a:rPr>
              <a:t>: 1200 </a:t>
            </a:r>
            <a:r>
              <a:rPr lang="es-ES" sz="1400" dirty="0" err="1" smtClean="0">
                <a:ea typeface="Calibri" pitchFamily="34" charset="0"/>
                <a:cs typeface="Calibri" pitchFamily="34" charset="0"/>
              </a:rPr>
              <a:t>mg.</a:t>
            </a:r>
            <a:r>
              <a:rPr lang="es-ES" sz="1400" dirty="0" smtClean="0">
                <a:ea typeface="Calibri" pitchFamily="34" charset="0"/>
                <a:cs typeface="Calibri" pitchFamily="34" charset="0"/>
              </a:rPr>
              <a:t> en hombre y 1300 </a:t>
            </a:r>
            <a:r>
              <a:rPr lang="es-ES" sz="1400" dirty="0" err="1" smtClean="0">
                <a:ea typeface="Calibri" pitchFamily="34" charset="0"/>
                <a:cs typeface="Calibri" pitchFamily="34" charset="0"/>
              </a:rPr>
              <a:t>mg.</a:t>
            </a:r>
            <a:r>
              <a:rPr lang="es-ES" sz="1400" dirty="0" smtClean="0">
                <a:ea typeface="Calibri" pitchFamily="34" charset="0"/>
                <a:cs typeface="Calibri" pitchFamily="34" charset="0"/>
              </a:rPr>
              <a:t> en mujer. Esencial en prevención de osteoporosis en mujer. No superar  2500 </a:t>
            </a:r>
            <a:r>
              <a:rPr lang="es-ES" sz="1400" dirty="0" err="1" smtClean="0">
                <a:ea typeface="Calibri" pitchFamily="34" charset="0"/>
                <a:cs typeface="Calibri" pitchFamily="34" charset="0"/>
              </a:rPr>
              <a:t>mg.</a:t>
            </a:r>
            <a:r>
              <a:rPr lang="es-ES" sz="1400" dirty="0" smtClean="0">
                <a:ea typeface="Calibri" pitchFamily="34" charset="0"/>
                <a:cs typeface="Calibri" pitchFamily="34" charset="0"/>
              </a:rPr>
              <a:t>/día por  riesgo de cálculos renales.</a:t>
            </a:r>
          </a:p>
          <a:p>
            <a:pPr marL="108000" lvl="0" indent="180000" algn="just" eaLnBrk="0" fontAlgn="base" hangingPunct="0">
              <a:lnSpc>
                <a:spcPct val="125000"/>
              </a:lnSpc>
              <a:spcBef>
                <a:spcPct val="0"/>
              </a:spcBef>
              <a:spcAft>
                <a:spcPct val="0"/>
              </a:spcAft>
              <a:buClr>
                <a:srgbClr val="C00000"/>
              </a:buClr>
            </a:pPr>
            <a:endParaRPr lang="es-ES" sz="900" dirty="0" smtClean="0">
              <a:ea typeface="Calibri" pitchFamily="34" charset="0"/>
              <a:cs typeface="Calibri" pitchFamily="34" charset="0"/>
            </a:endParaRPr>
          </a:p>
          <a:p>
            <a:pPr marL="10800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rPr>
              <a:t>Sal: &lt;6 gr./día</a:t>
            </a:r>
            <a:r>
              <a:rPr lang="es-ES" sz="1400" dirty="0" smtClean="0"/>
              <a:t>. Controlar especias y condimentos. </a:t>
            </a:r>
            <a:r>
              <a:rPr lang="es-ES" sz="1400" b="1" dirty="0" smtClean="0">
                <a:solidFill>
                  <a:schemeClr val="tx2">
                    <a:lumMod val="75000"/>
                  </a:schemeClr>
                </a:solidFill>
              </a:rPr>
              <a:t>Alcohol: 20-25 gr./día (1 vasito pequeño de vino en comida y cena), </a:t>
            </a:r>
            <a:r>
              <a:rPr lang="es-ES" sz="1400" dirty="0" smtClean="0"/>
              <a:t>si no está contraindicado. </a:t>
            </a:r>
          </a:p>
          <a:p>
            <a:pPr marL="108000" indent="180000" algn="just" eaLnBrk="0" fontAlgn="base" hangingPunct="0">
              <a:lnSpc>
                <a:spcPct val="125000"/>
              </a:lnSpc>
              <a:spcBef>
                <a:spcPct val="0"/>
              </a:spcBef>
              <a:spcAft>
                <a:spcPct val="0"/>
              </a:spcAft>
              <a:buClr>
                <a:srgbClr val="C00000"/>
              </a:buClr>
              <a:buFontTx/>
              <a:buChar char="•"/>
            </a:pPr>
            <a:r>
              <a:rPr lang="es-ES" sz="1400" b="1" dirty="0" smtClean="0">
                <a:solidFill>
                  <a:schemeClr val="tx2">
                    <a:lumMod val="75000"/>
                  </a:schemeClr>
                </a:solidFill>
              </a:rPr>
              <a:t>Relación recíproca entre enfermedad y malnutrición</a:t>
            </a:r>
            <a:r>
              <a:rPr lang="es-ES" sz="1400" dirty="0" smtClean="0"/>
              <a:t>.</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 y="0"/>
            <a:ext cx="9144000"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13.-  </a:t>
            </a:r>
            <a:r>
              <a:rPr lang="es-ES" sz="2400" b="1" i="1" dirty="0" smtClean="0">
                <a:solidFill>
                  <a:srgbClr val="C00000"/>
                </a:solidFill>
              </a:rPr>
              <a:t>PREVENCIÓN DE CAÍDAS </a:t>
            </a:r>
            <a:endParaRPr lang="es-ES" sz="2400" b="1" i="1" dirty="0">
              <a:solidFill>
                <a:srgbClr val="C00000"/>
              </a:solidFill>
            </a:endParaRPr>
          </a:p>
        </p:txBody>
      </p:sp>
      <p:sp>
        <p:nvSpPr>
          <p:cNvPr id="4099" name="2 Marcador de contenido"/>
          <p:cNvSpPr>
            <a:spLocks noGrp="1"/>
          </p:cNvSpPr>
          <p:nvPr>
            <p:ph idx="1"/>
          </p:nvPr>
        </p:nvSpPr>
        <p:spPr>
          <a:xfrm>
            <a:off x="179388" y="1700213"/>
            <a:ext cx="8964612" cy="4959350"/>
          </a:xfrm>
        </p:spPr>
        <p:txBody>
          <a:bodyPr/>
          <a:lstStyle/>
          <a:p>
            <a:pPr marL="457200" indent="-457200" eaLnBrk="1" hangingPunct="1">
              <a:lnSpc>
                <a:spcPct val="125000"/>
              </a:lnSpc>
              <a:buClr>
                <a:srgbClr val="C00000"/>
              </a:buClr>
              <a:buFont typeface="Calibri" pitchFamily="34" charset="0"/>
              <a:buAutoNum type="arabicParenR" startAt="7"/>
            </a:pPr>
            <a:endParaRPr lang="es-ES" sz="1600" smtClean="0"/>
          </a:p>
          <a:p>
            <a:pPr marL="457200" indent="-457200" eaLnBrk="1" hangingPunct="1">
              <a:buClr>
                <a:srgbClr val="C00000"/>
              </a:buClr>
              <a:buFont typeface="Arial" charset="0"/>
              <a:buNone/>
            </a:pPr>
            <a:endParaRPr lang="es-ES" sz="2000" smtClean="0"/>
          </a:p>
        </p:txBody>
      </p:sp>
      <p:sp>
        <p:nvSpPr>
          <p:cNvPr id="4" name="3 Marcador de número de diapositiva"/>
          <p:cNvSpPr>
            <a:spLocks noGrp="1"/>
          </p:cNvSpPr>
          <p:nvPr>
            <p:ph type="sldNum" sz="quarter" idx="12"/>
          </p:nvPr>
        </p:nvSpPr>
        <p:spPr/>
        <p:txBody>
          <a:bodyPr/>
          <a:lstStyle/>
          <a:p>
            <a:pPr>
              <a:defRPr/>
            </a:pPr>
            <a:fld id="{242B70A1-6C5A-4B0F-9F7C-8DD9F239AC74}" type="slidenum">
              <a:rPr lang="es-ES"/>
              <a:pPr>
                <a:defRPr/>
              </a:pPr>
              <a:t>70</a:t>
            </a:fld>
            <a:endParaRPr lang="es-ES"/>
          </a:p>
        </p:txBody>
      </p:sp>
      <p:sp>
        <p:nvSpPr>
          <p:cNvPr id="4101"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 name="2 CuadroTexto"/>
          <p:cNvSpPr txBox="1"/>
          <p:nvPr/>
        </p:nvSpPr>
        <p:spPr>
          <a:xfrm>
            <a:off x="0" y="908720"/>
            <a:ext cx="9144000" cy="5973943"/>
          </a:xfrm>
          <a:prstGeom prst="rect">
            <a:avLst/>
          </a:prstGeom>
          <a:noFill/>
        </p:spPr>
        <p:txBody>
          <a:bodyPr wrap="square">
            <a:spAutoFit/>
          </a:bodyPr>
          <a:lstStyle/>
          <a:p>
            <a:pPr>
              <a:lnSpc>
                <a:spcPct val="120000"/>
              </a:lnSpc>
              <a:spcAft>
                <a:spcPts val="600"/>
              </a:spcAft>
              <a:defRPr/>
            </a:pPr>
            <a:r>
              <a:rPr lang="es-ES" b="1" dirty="0">
                <a:solidFill>
                  <a:schemeClr val="tx2">
                    <a:lumMod val="75000"/>
                  </a:schemeClr>
                </a:solidFill>
              </a:rPr>
              <a:t>1.- PREVENCIÓN PRIMARIA. MEDIDAS PREVENTIVAS (EVITAR LA PRIMERA CAIDA</a:t>
            </a:r>
            <a:r>
              <a:rPr lang="es-ES" b="1" dirty="0" smtClean="0">
                <a:solidFill>
                  <a:schemeClr val="tx2">
                    <a:lumMod val="75000"/>
                  </a:schemeClr>
                </a:solidFill>
              </a:rPr>
              <a:t>):</a:t>
            </a:r>
            <a:endParaRPr lang="es-ES" b="1" dirty="0">
              <a:solidFill>
                <a:schemeClr val="tx2">
                  <a:lumMod val="75000"/>
                </a:schemeClr>
              </a:solidFill>
            </a:endParaRPr>
          </a:p>
          <a:p>
            <a:pPr>
              <a:lnSpc>
                <a:spcPct val="120000"/>
              </a:lnSpc>
              <a:spcAft>
                <a:spcPts val="600"/>
              </a:spcAft>
              <a:defRPr/>
            </a:pPr>
            <a:r>
              <a:rPr lang="es-ES" b="1" dirty="0">
                <a:solidFill>
                  <a:schemeClr val="tx2">
                    <a:lumMod val="75000"/>
                  </a:schemeClr>
                </a:solidFill>
              </a:rPr>
              <a:t>1.1.- EDUCACIÓN PARA LA SALUD Y PROMOCIÓN DE HÁBITOS </a:t>
            </a:r>
            <a:r>
              <a:rPr lang="es-ES" b="1" dirty="0" smtClean="0">
                <a:solidFill>
                  <a:schemeClr val="tx2">
                    <a:lumMod val="75000"/>
                  </a:schemeClr>
                </a:solidFill>
              </a:rPr>
              <a:t>SALUDABLES</a:t>
            </a:r>
            <a:r>
              <a:rPr lang="es-ES" b="1" dirty="0" smtClean="0"/>
              <a:t>: </a:t>
            </a:r>
            <a:r>
              <a:rPr lang="es-ES" dirty="0"/>
              <a:t>Dieta </a:t>
            </a:r>
            <a:r>
              <a:rPr lang="es-ES" dirty="0" smtClean="0"/>
              <a:t>equilibrada, rica </a:t>
            </a:r>
            <a:r>
              <a:rPr lang="es-ES" dirty="0"/>
              <a:t>en Calcio y Vitamina D.  </a:t>
            </a:r>
            <a:r>
              <a:rPr lang="es-ES" dirty="0" smtClean="0"/>
              <a:t>Sueño-descanso </a:t>
            </a:r>
            <a:r>
              <a:rPr lang="es-ES" dirty="0"/>
              <a:t>adecuado. Actividad </a:t>
            </a:r>
            <a:r>
              <a:rPr lang="es-ES" dirty="0" smtClean="0"/>
              <a:t>física (acorde </a:t>
            </a:r>
            <a:r>
              <a:rPr lang="es-ES" dirty="0"/>
              <a:t>a cada </a:t>
            </a:r>
            <a:r>
              <a:rPr lang="es-ES" dirty="0" smtClean="0"/>
              <a:t>persona</a:t>
            </a:r>
            <a:r>
              <a:rPr lang="es-ES" dirty="0"/>
              <a:t>, </a:t>
            </a:r>
            <a:r>
              <a:rPr lang="es-ES" dirty="0" smtClean="0"/>
              <a:t>según su edad,  grado </a:t>
            </a:r>
            <a:r>
              <a:rPr lang="es-ES" dirty="0"/>
              <a:t>de </a:t>
            </a:r>
            <a:r>
              <a:rPr lang="es-ES" dirty="0" smtClean="0"/>
              <a:t>resistencia</a:t>
            </a:r>
            <a:r>
              <a:rPr lang="es-ES" dirty="0"/>
              <a:t>, estado y problemas de salud). Relaciones sociales y ocio. </a:t>
            </a:r>
            <a:endParaRPr lang="es-ES" b="1" dirty="0"/>
          </a:p>
          <a:p>
            <a:pPr>
              <a:lnSpc>
                <a:spcPct val="120000"/>
              </a:lnSpc>
              <a:spcAft>
                <a:spcPts val="600"/>
              </a:spcAft>
              <a:defRPr/>
            </a:pPr>
            <a:r>
              <a:rPr lang="es-ES" b="1" dirty="0">
                <a:solidFill>
                  <a:schemeClr val="tx2">
                    <a:lumMod val="75000"/>
                  </a:schemeClr>
                </a:solidFill>
              </a:rPr>
              <a:t>1.2.- MEDIDAS </a:t>
            </a:r>
            <a:r>
              <a:rPr lang="es-ES" b="1" dirty="0" smtClean="0">
                <a:solidFill>
                  <a:schemeClr val="tx2">
                    <a:lumMod val="75000"/>
                  </a:schemeClr>
                </a:solidFill>
              </a:rPr>
              <a:t>AMBIENTALES</a:t>
            </a:r>
            <a:r>
              <a:rPr lang="es-ES" b="1" dirty="0" smtClean="0"/>
              <a:t>: </a:t>
            </a:r>
            <a:r>
              <a:rPr lang="es-ES" dirty="0"/>
              <a:t>Las </a:t>
            </a:r>
            <a:r>
              <a:rPr lang="es-ES" dirty="0" smtClean="0"/>
              <a:t>modificaciones  </a:t>
            </a:r>
            <a:r>
              <a:rPr lang="es-ES" dirty="0"/>
              <a:t>ambientales que se recomiendan en el domicilio para prevenir caídas son las siguientes:</a:t>
            </a:r>
          </a:p>
          <a:p>
            <a:pPr marL="171450" indent="-171450">
              <a:lnSpc>
                <a:spcPct val="120000"/>
              </a:lnSpc>
              <a:buFont typeface="Wingdings" pitchFamily="2" charset="2"/>
              <a:buChar char="Ø"/>
              <a:defRPr/>
            </a:pPr>
            <a:r>
              <a:rPr lang="es-ES" b="1" dirty="0"/>
              <a:t>Portal y escaleras:</a:t>
            </a:r>
            <a:r>
              <a:rPr lang="es-ES" dirty="0"/>
              <a:t> Se recomienda rampa para evitar las escaleras</a:t>
            </a:r>
            <a:r>
              <a:rPr lang="es-ES" dirty="0" smtClean="0"/>
              <a:t>. Es </a:t>
            </a:r>
            <a:r>
              <a:rPr lang="es-ES" dirty="0"/>
              <a:t>importante la presencia de barandillas a ambos lados.</a:t>
            </a:r>
            <a:endParaRPr lang="es-ES" b="1" dirty="0"/>
          </a:p>
          <a:p>
            <a:pPr marL="171450" indent="-171450">
              <a:lnSpc>
                <a:spcPct val="120000"/>
              </a:lnSpc>
              <a:buFont typeface="Wingdings" pitchFamily="2" charset="2"/>
              <a:buChar char="Ø"/>
              <a:defRPr/>
            </a:pPr>
            <a:r>
              <a:rPr lang="es-ES" b="1" dirty="0"/>
              <a:t>Suelos: </a:t>
            </a:r>
            <a:r>
              <a:rPr lang="es-ES" dirty="0"/>
              <a:t>Procurar superficies antideslizantes, evitar suelos encerados y mojados. Evitar irregularidades y desniveles</a:t>
            </a:r>
            <a:r>
              <a:rPr lang="es-ES" dirty="0" smtClean="0"/>
              <a:t>. Retirar </a:t>
            </a:r>
            <a:r>
              <a:rPr lang="es-ES" dirty="0"/>
              <a:t>alfombras y cables .</a:t>
            </a:r>
            <a:endParaRPr lang="es-ES" b="1" dirty="0"/>
          </a:p>
          <a:p>
            <a:pPr marL="171450" indent="-171450">
              <a:lnSpc>
                <a:spcPct val="120000"/>
              </a:lnSpc>
              <a:buFont typeface="Wingdings" pitchFamily="2" charset="2"/>
              <a:buChar char="Ø"/>
              <a:defRPr/>
            </a:pPr>
            <a:r>
              <a:rPr lang="es-ES" b="1" dirty="0"/>
              <a:t>Dormitorio</a:t>
            </a:r>
            <a:r>
              <a:rPr lang="es-ES" b="1" dirty="0" smtClean="0"/>
              <a:t>: </a:t>
            </a:r>
            <a:r>
              <a:rPr lang="es-ES" dirty="0" smtClean="0"/>
              <a:t>Cama </a:t>
            </a:r>
            <a:r>
              <a:rPr lang="es-ES" dirty="0"/>
              <a:t>adecuada a las necesidades personales. Mesilla de noche firme y a una altura que evite las inclinaciones para su acceso.</a:t>
            </a:r>
            <a:endParaRPr lang="es-ES" b="1" dirty="0"/>
          </a:p>
          <a:p>
            <a:pPr marL="171450" indent="-171450">
              <a:lnSpc>
                <a:spcPct val="120000"/>
              </a:lnSpc>
              <a:buFont typeface="Wingdings" pitchFamily="2" charset="2"/>
              <a:buChar char="Ø"/>
              <a:defRPr/>
            </a:pPr>
            <a:r>
              <a:rPr lang="es-ES" b="1" dirty="0"/>
              <a:t>Cuarto de baño: </a:t>
            </a:r>
            <a:r>
              <a:rPr lang="es-ES" dirty="0"/>
              <a:t>Suelo </a:t>
            </a:r>
            <a:r>
              <a:rPr lang="es-ES" dirty="0" smtClean="0"/>
              <a:t>antideslizante. Sustituir </a:t>
            </a:r>
            <a:r>
              <a:rPr lang="es-ES" dirty="0"/>
              <a:t>la bañera por plato de ducha o un sumidero. Colocar barras de apoyo.</a:t>
            </a:r>
          </a:p>
          <a:p>
            <a:pPr marL="171450" indent="-171450">
              <a:lnSpc>
                <a:spcPct val="120000"/>
              </a:lnSpc>
              <a:buFont typeface="Wingdings" pitchFamily="2" charset="2"/>
              <a:buChar char="Ø"/>
              <a:defRPr/>
            </a:pPr>
            <a:r>
              <a:rPr lang="es-ES" b="1" dirty="0"/>
              <a:t>Iluminación: </a:t>
            </a:r>
            <a:r>
              <a:rPr lang="es-ES" dirty="0"/>
              <a:t>Debe ser amplia e indirecta en todas las áreas</a:t>
            </a:r>
            <a:r>
              <a:rPr lang="es-ES" dirty="0" smtClean="0"/>
              <a:t>. Se </a:t>
            </a:r>
            <a:r>
              <a:rPr lang="es-ES" dirty="0"/>
              <a:t>debe mantener una luz piloto encendida durante la noche colocada en diferentes puertas que permita la visión y los desplazamientos de riesgo</a:t>
            </a:r>
            <a:r>
              <a:rPr lang="es-ES" dirty="0" smtClean="0"/>
              <a:t>.</a:t>
            </a:r>
            <a:endParaRPr lang="es-ES" b="1"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 y="0"/>
            <a:ext cx="9144000"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13.-  </a:t>
            </a:r>
            <a:r>
              <a:rPr lang="es-ES" sz="2400" b="1" i="1" dirty="0" smtClean="0">
                <a:solidFill>
                  <a:srgbClr val="C00000"/>
                </a:solidFill>
              </a:rPr>
              <a:t>PREVENCIÓN DE CAÍDAS </a:t>
            </a:r>
            <a:endParaRPr lang="es-ES" sz="2400" b="1" i="1" dirty="0">
              <a:solidFill>
                <a:srgbClr val="C00000"/>
              </a:solidFill>
            </a:endParaRPr>
          </a:p>
        </p:txBody>
      </p:sp>
      <p:sp>
        <p:nvSpPr>
          <p:cNvPr id="4099" name="2 Marcador de contenido"/>
          <p:cNvSpPr>
            <a:spLocks noGrp="1"/>
          </p:cNvSpPr>
          <p:nvPr>
            <p:ph idx="1"/>
          </p:nvPr>
        </p:nvSpPr>
        <p:spPr>
          <a:xfrm>
            <a:off x="179388" y="1700213"/>
            <a:ext cx="8964612" cy="4959350"/>
          </a:xfrm>
        </p:spPr>
        <p:txBody>
          <a:bodyPr/>
          <a:lstStyle/>
          <a:p>
            <a:pPr marL="457200" indent="-457200" eaLnBrk="1" hangingPunct="1">
              <a:lnSpc>
                <a:spcPct val="125000"/>
              </a:lnSpc>
              <a:buClr>
                <a:srgbClr val="C00000"/>
              </a:buClr>
              <a:buFont typeface="Calibri" pitchFamily="34" charset="0"/>
              <a:buAutoNum type="arabicParenR" startAt="7"/>
            </a:pPr>
            <a:endParaRPr lang="es-ES" sz="1600" dirty="0" smtClean="0"/>
          </a:p>
          <a:p>
            <a:pPr marL="457200" indent="-457200" eaLnBrk="1" hangingPunct="1">
              <a:buClr>
                <a:srgbClr val="C00000"/>
              </a:buClr>
              <a:buFont typeface="Arial" charset="0"/>
              <a:buNone/>
            </a:pPr>
            <a:endParaRPr lang="es-ES" sz="2000" dirty="0" smtClean="0"/>
          </a:p>
        </p:txBody>
      </p:sp>
      <p:sp>
        <p:nvSpPr>
          <p:cNvPr id="4" name="3 Marcador de número de diapositiva"/>
          <p:cNvSpPr>
            <a:spLocks noGrp="1"/>
          </p:cNvSpPr>
          <p:nvPr>
            <p:ph type="sldNum" sz="quarter" idx="12"/>
          </p:nvPr>
        </p:nvSpPr>
        <p:spPr/>
        <p:txBody>
          <a:bodyPr/>
          <a:lstStyle/>
          <a:p>
            <a:pPr>
              <a:defRPr/>
            </a:pPr>
            <a:fld id="{242B70A1-6C5A-4B0F-9F7C-8DD9F239AC74}" type="slidenum">
              <a:rPr lang="es-ES"/>
              <a:pPr>
                <a:defRPr/>
              </a:pPr>
              <a:t>71</a:t>
            </a:fld>
            <a:endParaRPr lang="es-ES"/>
          </a:p>
        </p:txBody>
      </p:sp>
      <p:sp>
        <p:nvSpPr>
          <p:cNvPr id="4101"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 name="2 CuadroTexto"/>
          <p:cNvSpPr txBox="1"/>
          <p:nvPr/>
        </p:nvSpPr>
        <p:spPr>
          <a:xfrm>
            <a:off x="0" y="764704"/>
            <a:ext cx="9144000" cy="4978286"/>
          </a:xfrm>
          <a:prstGeom prst="rect">
            <a:avLst/>
          </a:prstGeom>
          <a:noFill/>
        </p:spPr>
        <p:txBody>
          <a:bodyPr wrap="square">
            <a:spAutoFit/>
          </a:bodyPr>
          <a:lstStyle/>
          <a:p>
            <a:pPr>
              <a:lnSpc>
                <a:spcPct val="125000"/>
              </a:lnSpc>
              <a:spcAft>
                <a:spcPts val="600"/>
              </a:spcAft>
              <a:defRPr/>
            </a:pPr>
            <a:r>
              <a:rPr lang="es-ES" b="1" dirty="0">
                <a:solidFill>
                  <a:schemeClr val="tx2">
                    <a:lumMod val="75000"/>
                  </a:schemeClr>
                </a:solidFill>
              </a:rPr>
              <a:t>1.- PREVENCIÓN PRIMARIA. MEDIDAS PREVENTIVAS (EVITAR LA PRIMERA CAIDA</a:t>
            </a:r>
            <a:r>
              <a:rPr lang="es-ES" b="1" dirty="0" smtClean="0">
                <a:solidFill>
                  <a:schemeClr val="tx2">
                    <a:lumMod val="75000"/>
                  </a:schemeClr>
                </a:solidFill>
              </a:rPr>
              <a:t>):</a:t>
            </a:r>
          </a:p>
          <a:p>
            <a:pPr>
              <a:lnSpc>
                <a:spcPct val="125000"/>
              </a:lnSpc>
              <a:spcAft>
                <a:spcPts val="600"/>
              </a:spcAft>
              <a:defRPr/>
            </a:pPr>
            <a:endParaRPr lang="es-ES" b="1" dirty="0">
              <a:solidFill>
                <a:schemeClr val="tx2">
                  <a:lumMod val="75000"/>
                </a:schemeClr>
              </a:solidFill>
            </a:endParaRPr>
          </a:p>
          <a:p>
            <a:pPr>
              <a:lnSpc>
                <a:spcPct val="125000"/>
              </a:lnSpc>
              <a:spcAft>
                <a:spcPts val="600"/>
              </a:spcAft>
              <a:defRPr/>
            </a:pPr>
            <a:r>
              <a:rPr lang="es-ES" b="1" dirty="0" smtClean="0">
                <a:solidFill>
                  <a:schemeClr val="tx2">
                    <a:lumMod val="75000"/>
                  </a:schemeClr>
                </a:solidFill>
              </a:rPr>
              <a:t>1.3</a:t>
            </a:r>
            <a:r>
              <a:rPr lang="es-ES" b="1" dirty="0">
                <a:solidFill>
                  <a:schemeClr val="tx2">
                    <a:lumMod val="75000"/>
                  </a:schemeClr>
                </a:solidFill>
              </a:rPr>
              <a:t>.- DETECCIÓN PRECOZ DE FACTORES DE RIESGO:</a:t>
            </a:r>
            <a:r>
              <a:rPr lang="es-ES" dirty="0"/>
              <a:t> Es importante la revisión de la visión y audición periódicamente. Determinados fármacos pueden predisponer a caídas</a:t>
            </a:r>
            <a:r>
              <a:rPr lang="es-ES" dirty="0" smtClean="0"/>
              <a:t>. El </a:t>
            </a:r>
            <a:r>
              <a:rPr lang="es-ES" dirty="0"/>
              <a:t>uso irresponsable de los  fármacos puede conducir a una situación de riesgo</a:t>
            </a:r>
            <a:r>
              <a:rPr lang="es-ES" dirty="0" smtClean="0"/>
              <a:t>.</a:t>
            </a:r>
          </a:p>
          <a:p>
            <a:pPr>
              <a:lnSpc>
                <a:spcPct val="125000"/>
              </a:lnSpc>
              <a:spcAft>
                <a:spcPts val="600"/>
              </a:spcAft>
              <a:defRPr/>
            </a:pPr>
            <a:endParaRPr lang="es-ES" b="1" dirty="0"/>
          </a:p>
          <a:p>
            <a:pPr>
              <a:lnSpc>
                <a:spcPct val="125000"/>
              </a:lnSpc>
              <a:spcAft>
                <a:spcPts val="600"/>
              </a:spcAft>
              <a:defRPr/>
            </a:pPr>
            <a:r>
              <a:rPr lang="es-ES" b="1" dirty="0">
                <a:solidFill>
                  <a:schemeClr val="tx2">
                    <a:lumMod val="75000"/>
                  </a:schemeClr>
                </a:solidFill>
              </a:rPr>
              <a:t>2.- PREVENCIÓN SECUNDARIA. MEDIDAS PREVENTIVAS </a:t>
            </a:r>
            <a:r>
              <a:rPr lang="es-ES" b="1" dirty="0" smtClean="0">
                <a:solidFill>
                  <a:schemeClr val="tx2">
                    <a:lumMod val="75000"/>
                  </a:schemeClr>
                </a:solidFill>
              </a:rPr>
              <a:t>(EVITAR </a:t>
            </a:r>
            <a:r>
              <a:rPr lang="es-ES" b="1" dirty="0">
                <a:solidFill>
                  <a:schemeClr val="tx2">
                    <a:lumMod val="75000"/>
                  </a:schemeClr>
                </a:solidFill>
              </a:rPr>
              <a:t>NUEVAS CAIDAS</a:t>
            </a:r>
            <a:r>
              <a:rPr lang="es-ES" b="1" dirty="0" smtClean="0">
                <a:solidFill>
                  <a:schemeClr val="tx2">
                    <a:lumMod val="75000"/>
                  </a:schemeClr>
                </a:solidFill>
              </a:rPr>
              <a:t>):</a:t>
            </a:r>
            <a:endParaRPr lang="es-ES" b="1" dirty="0">
              <a:solidFill>
                <a:schemeClr val="tx2">
                  <a:lumMod val="75000"/>
                </a:schemeClr>
              </a:solidFill>
            </a:endParaRPr>
          </a:p>
          <a:p>
            <a:pPr>
              <a:lnSpc>
                <a:spcPct val="125000"/>
              </a:lnSpc>
              <a:defRPr/>
            </a:pPr>
            <a:r>
              <a:rPr lang="es-ES" dirty="0"/>
              <a:t>Para prevenir nuevas caídas debemos identificar el mayor número de factores de riesgo tras una valoración cuidadosa </a:t>
            </a:r>
            <a:r>
              <a:rPr lang="es-ES" dirty="0" smtClean="0"/>
              <a:t>(intrínsecos </a:t>
            </a:r>
            <a:r>
              <a:rPr lang="es-ES" dirty="0"/>
              <a:t>y extrínsecos).</a:t>
            </a:r>
          </a:p>
          <a:p>
            <a:pPr>
              <a:lnSpc>
                <a:spcPct val="125000"/>
              </a:lnSpc>
              <a:defRPr/>
            </a:pPr>
            <a:r>
              <a:rPr lang="es-ES" dirty="0"/>
              <a:t>Además de modificar el entorno, es importante recordar que un número elevado de caídas es evitable si mantenemos un control sobre las enfermedades y sobre los medicamentos</a:t>
            </a:r>
            <a:r>
              <a:rPr lang="es-ES" dirty="0" smtClean="0"/>
              <a:t>. Se </a:t>
            </a:r>
            <a:r>
              <a:rPr lang="es-ES" dirty="0"/>
              <a:t>debe intervenir sobre los factores de riesgo relacionados con el envejecimiento, con el deterioro de la </a:t>
            </a:r>
            <a:r>
              <a:rPr lang="es-ES" dirty="0" err="1" smtClean="0"/>
              <a:t>moviIidad</a:t>
            </a:r>
            <a:r>
              <a:rPr lang="es-ES" dirty="0" smtClean="0"/>
              <a:t>  y </a:t>
            </a:r>
            <a:r>
              <a:rPr lang="es-ES" dirty="0"/>
              <a:t>la </a:t>
            </a:r>
            <a:r>
              <a:rPr lang="es-ES" dirty="0" smtClean="0"/>
              <a:t>marcha con </a:t>
            </a:r>
            <a:r>
              <a:rPr lang="es-ES" dirty="0"/>
              <a:t>determinadas enfermedades y  con la medicación prescrita</a:t>
            </a:r>
            <a:r>
              <a:rPr lang="es-ES" dirty="0" smtClean="0"/>
              <a:t>.</a:t>
            </a:r>
            <a:endParaRPr lang="es-ES" b="1"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 y="0"/>
            <a:ext cx="9144000"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13.-  </a:t>
            </a:r>
            <a:r>
              <a:rPr lang="es-ES" sz="2400" b="1" i="1" dirty="0" smtClean="0">
                <a:solidFill>
                  <a:srgbClr val="C00000"/>
                </a:solidFill>
              </a:rPr>
              <a:t>PREVENCIÓN DE CAÍDAS </a:t>
            </a:r>
            <a:endParaRPr lang="es-ES" sz="2400" b="1" i="1" dirty="0">
              <a:solidFill>
                <a:srgbClr val="C00000"/>
              </a:solidFill>
            </a:endParaRPr>
          </a:p>
        </p:txBody>
      </p:sp>
      <p:sp>
        <p:nvSpPr>
          <p:cNvPr id="4099" name="2 Marcador de contenido"/>
          <p:cNvSpPr>
            <a:spLocks noGrp="1"/>
          </p:cNvSpPr>
          <p:nvPr>
            <p:ph idx="1"/>
          </p:nvPr>
        </p:nvSpPr>
        <p:spPr>
          <a:xfrm>
            <a:off x="0" y="1700213"/>
            <a:ext cx="9144000" cy="4959350"/>
          </a:xfrm>
        </p:spPr>
        <p:txBody>
          <a:bodyPr/>
          <a:lstStyle/>
          <a:p>
            <a:pPr marL="457200" indent="-457200" eaLnBrk="1" hangingPunct="1">
              <a:lnSpc>
                <a:spcPct val="125000"/>
              </a:lnSpc>
              <a:buClr>
                <a:srgbClr val="C00000"/>
              </a:buClr>
              <a:buFont typeface="Calibri" pitchFamily="34" charset="0"/>
              <a:buAutoNum type="arabicParenR" startAt="7"/>
            </a:pPr>
            <a:endParaRPr lang="es-ES" sz="1600" dirty="0" smtClean="0"/>
          </a:p>
          <a:p>
            <a:pPr marL="457200" indent="-457200" eaLnBrk="1" hangingPunct="1">
              <a:buClr>
                <a:srgbClr val="C00000"/>
              </a:buClr>
              <a:buFont typeface="Arial" charset="0"/>
              <a:buNone/>
            </a:pPr>
            <a:endParaRPr lang="es-ES" sz="2000" dirty="0" smtClean="0"/>
          </a:p>
        </p:txBody>
      </p:sp>
      <p:sp>
        <p:nvSpPr>
          <p:cNvPr id="4" name="3 Marcador de número de diapositiva"/>
          <p:cNvSpPr>
            <a:spLocks noGrp="1"/>
          </p:cNvSpPr>
          <p:nvPr>
            <p:ph type="sldNum" sz="quarter" idx="12"/>
          </p:nvPr>
        </p:nvSpPr>
        <p:spPr/>
        <p:txBody>
          <a:bodyPr/>
          <a:lstStyle/>
          <a:p>
            <a:pPr>
              <a:defRPr/>
            </a:pPr>
            <a:fld id="{242B70A1-6C5A-4B0F-9F7C-8DD9F239AC74}" type="slidenum">
              <a:rPr lang="es-ES"/>
              <a:pPr>
                <a:defRPr/>
              </a:pPr>
              <a:t>72</a:t>
            </a:fld>
            <a:endParaRPr lang="es-ES"/>
          </a:p>
        </p:txBody>
      </p:sp>
      <p:sp>
        <p:nvSpPr>
          <p:cNvPr id="4101"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pic>
        <p:nvPicPr>
          <p:cNvPr id="4102" name="Picture 2"/>
          <p:cNvPicPr>
            <a:picLocks noChangeAspect="1" noChangeArrowheads="1"/>
          </p:cNvPicPr>
          <p:nvPr/>
        </p:nvPicPr>
        <p:blipFill>
          <a:blip r:embed="rId3" cstate="print"/>
          <a:srcRect/>
          <a:stretch>
            <a:fillRect/>
          </a:stretch>
        </p:blipFill>
        <p:spPr bwMode="auto">
          <a:xfrm>
            <a:off x="0" y="4869160"/>
            <a:ext cx="4978329" cy="3068960"/>
          </a:xfrm>
          <a:prstGeom prst="rect">
            <a:avLst/>
          </a:prstGeom>
          <a:noFill/>
          <a:ln w="9525">
            <a:noFill/>
            <a:miter lim="800000"/>
            <a:headEnd/>
            <a:tailEnd/>
          </a:ln>
          <a:effectLst/>
        </p:spPr>
      </p:pic>
      <p:pic>
        <p:nvPicPr>
          <p:cNvPr id="4103" name="Picture 3"/>
          <p:cNvPicPr>
            <a:picLocks noChangeAspect="1" noChangeArrowheads="1"/>
          </p:cNvPicPr>
          <p:nvPr/>
        </p:nvPicPr>
        <p:blipFill>
          <a:blip r:embed="rId4" cstate="print"/>
          <a:srcRect/>
          <a:stretch>
            <a:fillRect/>
          </a:stretch>
        </p:blipFill>
        <p:spPr bwMode="auto">
          <a:xfrm>
            <a:off x="5292080" y="4797152"/>
            <a:ext cx="3851920" cy="2060848"/>
          </a:xfrm>
          <a:prstGeom prst="rect">
            <a:avLst/>
          </a:prstGeom>
          <a:noFill/>
          <a:ln w="9525">
            <a:noFill/>
            <a:miter lim="800000"/>
            <a:headEnd/>
            <a:tailEnd/>
          </a:ln>
          <a:effectLst/>
        </p:spPr>
      </p:pic>
      <p:sp>
        <p:nvSpPr>
          <p:cNvPr id="3" name="2 CuadroTexto"/>
          <p:cNvSpPr txBox="1"/>
          <p:nvPr/>
        </p:nvSpPr>
        <p:spPr>
          <a:xfrm>
            <a:off x="0" y="1124744"/>
            <a:ext cx="9144000" cy="3531736"/>
          </a:xfrm>
          <a:prstGeom prst="rect">
            <a:avLst/>
          </a:prstGeom>
          <a:noFill/>
        </p:spPr>
        <p:txBody>
          <a:bodyPr wrap="square">
            <a:spAutoFit/>
          </a:bodyPr>
          <a:lstStyle/>
          <a:p>
            <a:pPr>
              <a:lnSpc>
                <a:spcPct val="125000"/>
              </a:lnSpc>
              <a:spcAft>
                <a:spcPts val="600"/>
              </a:spcAft>
              <a:defRPr/>
            </a:pPr>
            <a:r>
              <a:rPr lang="es-ES" b="1" dirty="0" smtClean="0">
                <a:solidFill>
                  <a:schemeClr val="tx2">
                    <a:lumMod val="75000"/>
                  </a:schemeClr>
                </a:solidFill>
              </a:rPr>
              <a:t>3</a:t>
            </a:r>
            <a:r>
              <a:rPr lang="es-ES" b="1" dirty="0">
                <a:solidFill>
                  <a:schemeClr val="tx2">
                    <a:lumMod val="75000"/>
                  </a:schemeClr>
                </a:solidFill>
              </a:rPr>
              <a:t>.- PREVENCIÓN TERCIARIA. MEDIAS PREVENTIVAS ( MINIMIZAR LAS COMPLICACIONES): </a:t>
            </a:r>
            <a:r>
              <a:rPr lang="es-ES" sz="1600" dirty="0">
                <a:solidFill>
                  <a:schemeClr val="tx2">
                    <a:lumMod val="75000"/>
                  </a:schemeClr>
                </a:solidFill>
              </a:rPr>
              <a:t> </a:t>
            </a:r>
            <a:r>
              <a:rPr lang="es-ES" dirty="0"/>
              <a:t>Levantarse tras una caída </a:t>
            </a:r>
            <a:r>
              <a:rPr lang="es-ES" dirty="0" smtClean="0"/>
              <a:t>(Técnica</a:t>
            </a:r>
            <a:r>
              <a:rPr lang="es-ES" dirty="0"/>
              <a:t>): </a:t>
            </a:r>
            <a:endParaRPr lang="es-ES" dirty="0" smtClean="0"/>
          </a:p>
          <a:p>
            <a:pPr marL="342900" indent="-342900">
              <a:lnSpc>
                <a:spcPct val="125000"/>
              </a:lnSpc>
              <a:buFont typeface="+mj-lt"/>
              <a:buAutoNum type="arabicPeriod"/>
              <a:defRPr/>
            </a:pPr>
            <a:r>
              <a:rPr lang="es-ES" dirty="0" smtClean="0"/>
              <a:t>Girar </a:t>
            </a:r>
            <a:r>
              <a:rPr lang="es-ES" dirty="0"/>
              <a:t>hasta adoptar la posición de decúbito </a:t>
            </a:r>
            <a:r>
              <a:rPr lang="es-ES" dirty="0" smtClean="0"/>
              <a:t>prono.</a:t>
            </a:r>
          </a:p>
          <a:p>
            <a:pPr marL="342900" indent="-342900">
              <a:lnSpc>
                <a:spcPct val="125000"/>
              </a:lnSpc>
              <a:buFont typeface="+mj-lt"/>
              <a:buAutoNum type="arabicPeriod"/>
              <a:defRPr/>
            </a:pPr>
            <a:r>
              <a:rPr lang="es-ES" dirty="0" smtClean="0"/>
              <a:t>Apoyar </a:t>
            </a:r>
            <a:r>
              <a:rPr lang="es-ES" dirty="0"/>
              <a:t>después las rodillas hasta colocarse en posición de gateo y buscar con la mirada un elemento de apoyo firme y acercarse a </a:t>
            </a:r>
            <a:r>
              <a:rPr lang="es-ES" dirty="0" smtClean="0"/>
              <a:t>él.</a:t>
            </a:r>
          </a:p>
          <a:p>
            <a:pPr marL="342900" indent="-342900">
              <a:lnSpc>
                <a:spcPct val="125000"/>
              </a:lnSpc>
              <a:buFont typeface="+mj-lt"/>
              <a:buAutoNum type="arabicPeriod"/>
              <a:defRPr/>
            </a:pPr>
            <a:r>
              <a:rPr lang="es-ES" dirty="0" smtClean="0"/>
              <a:t>Apoyándose </a:t>
            </a:r>
            <a:r>
              <a:rPr lang="es-ES" dirty="0"/>
              <a:t>en el mueble y ayudándose de los antebrazos elevarse hasta conseguir la bipedestación. </a:t>
            </a:r>
          </a:p>
          <a:p>
            <a:pPr>
              <a:lnSpc>
                <a:spcPct val="125000"/>
              </a:lnSpc>
              <a:spcAft>
                <a:spcPts val="600"/>
              </a:spcAft>
              <a:defRPr/>
            </a:pPr>
            <a:r>
              <a:rPr lang="es-ES" dirty="0"/>
              <a:t>Es importante la REHABILITACIÓN  de la marcha y el equilibrio tras las consecuencias físicas de las caídas y la psicoterapia si presenta el paciente síndrome </a:t>
            </a:r>
            <a:r>
              <a:rPr lang="es-ES" dirty="0" err="1" smtClean="0"/>
              <a:t>postcaída</a:t>
            </a:r>
            <a:r>
              <a:rPr lang="es-ES" dirty="0"/>
              <a:t>.</a:t>
            </a:r>
          </a:p>
          <a:p>
            <a:pPr>
              <a:defRPr/>
            </a:pPr>
            <a:endParaRPr lang="es-ES" sz="1100" b="1" u="sng" dirty="0">
              <a:effectLst>
                <a:outerShdw blurRad="38100" dist="38100" dir="2700000" algn="tl">
                  <a:srgbClr val="000000">
                    <a:alpha val="43137"/>
                  </a:srgbClr>
                </a:outerShdw>
              </a:effectLst>
            </a:endParaRPr>
          </a:p>
        </p:txBody>
      </p:sp>
      <p:sp>
        <p:nvSpPr>
          <p:cNvPr id="4105" name="4 CuadroTexto"/>
          <p:cNvSpPr txBox="1">
            <a:spLocks noChangeArrowheads="1"/>
          </p:cNvSpPr>
          <p:nvPr/>
        </p:nvSpPr>
        <p:spPr bwMode="auto">
          <a:xfrm>
            <a:off x="179512" y="4437112"/>
            <a:ext cx="8712200" cy="338554"/>
          </a:xfrm>
          <a:prstGeom prst="rect">
            <a:avLst/>
          </a:prstGeom>
          <a:solidFill>
            <a:srgbClr val="C00000"/>
          </a:solidFill>
          <a:ln w="9525">
            <a:noFill/>
            <a:miter lim="800000"/>
            <a:headEnd/>
            <a:tailEnd/>
          </a:ln>
        </p:spPr>
        <p:txBody>
          <a:bodyPr wrap="square">
            <a:spAutoFit/>
          </a:bodyPr>
          <a:lstStyle/>
          <a:p>
            <a:pPr algn="ctr"/>
            <a:r>
              <a:rPr lang="es-ES" sz="1600" b="1" dirty="0">
                <a:solidFill>
                  <a:schemeClr val="bg1"/>
                </a:solidFill>
              </a:rPr>
              <a:t>EFICACIA DE LAS INTERVENCIONES PARA PREVENCION DE CAIDAS. GRADO DE RECOMENDACIÓN</a:t>
            </a:r>
          </a:p>
        </p:txBody>
      </p:sp>
      <p:sp>
        <p:nvSpPr>
          <p:cNvPr id="141313" name="Rectangle 1"/>
          <p:cNvSpPr>
            <a:spLocks noChangeArrowheads="1"/>
          </p:cNvSpPr>
          <p:nvPr/>
        </p:nvSpPr>
        <p:spPr bwMode="auto">
          <a:xfrm>
            <a:off x="0" y="-40704"/>
            <a:ext cx="184731" cy="53860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50" y="1"/>
            <a:ext cx="9150350" cy="620687"/>
          </a:xfrm>
          <a:ln>
            <a:solidFill>
              <a:schemeClr val="tx2">
                <a:lumMod val="75000"/>
              </a:schemeClr>
            </a:solidFill>
          </a:ln>
        </p:spPr>
        <p:txBody>
          <a:bodyPr rtlCol="0">
            <a:normAutofit fontScale="90000"/>
          </a:bodyPr>
          <a:lstStyle/>
          <a:p>
            <a:pPr eaLnBrk="1" fontAlgn="auto" hangingPunct="1">
              <a:spcAft>
                <a:spcPts val="0"/>
              </a:spcAft>
              <a:defRPr/>
            </a:pPr>
            <a:r>
              <a:rPr lang="es-ES" sz="2400" dirty="0" smtClean="0">
                <a:solidFill>
                  <a:schemeClr val="tx2">
                    <a:lumMod val="75000"/>
                  </a:schemeClr>
                </a:solidFill>
              </a:rPr>
              <a:t/>
            </a:r>
            <a:br>
              <a:rPr lang="es-ES" sz="2400" dirty="0" smtClean="0">
                <a:solidFill>
                  <a:schemeClr val="tx2">
                    <a:lumMod val="75000"/>
                  </a:schemeClr>
                </a:solidFill>
              </a:rPr>
            </a:br>
            <a:r>
              <a:rPr lang="es-ES" sz="2400" dirty="0">
                <a:solidFill>
                  <a:schemeClr val="tx2">
                    <a:lumMod val="75000"/>
                  </a:schemeClr>
                </a:solidFill>
              </a:rPr>
              <a:t/>
            </a:r>
            <a:br>
              <a:rPr lang="es-ES" sz="2400" dirty="0">
                <a:solidFill>
                  <a:schemeClr val="tx2">
                    <a:lumMod val="75000"/>
                  </a:schemeClr>
                </a:solidFill>
              </a:rPr>
            </a:br>
            <a:r>
              <a:rPr lang="es-ES" sz="2400" dirty="0" smtClean="0">
                <a:solidFill>
                  <a:schemeClr val="tx2">
                    <a:lumMod val="75000"/>
                  </a:schemeClr>
                </a:solidFill>
              </a:rPr>
              <a:t>UNIDAD DIDÁCTICA 13</a:t>
            </a:r>
            <a:r>
              <a:rPr lang="es-ES" sz="2400" i="1" dirty="0" smtClean="0">
                <a:solidFill>
                  <a:schemeClr val="tx2">
                    <a:lumMod val="75000"/>
                  </a:schemeClr>
                </a:solidFill>
              </a:rPr>
              <a:t>.-</a:t>
            </a:r>
            <a:r>
              <a:rPr lang="es-ES" sz="2400" i="1" dirty="0" smtClean="0">
                <a:solidFill>
                  <a:srgbClr val="C00000"/>
                </a:solidFill>
              </a:rPr>
              <a:t> </a:t>
            </a:r>
            <a:r>
              <a:rPr lang="es-ES" sz="2400" b="1" i="1" dirty="0" smtClean="0">
                <a:solidFill>
                  <a:srgbClr val="C00000"/>
                </a:solidFill>
              </a:rPr>
              <a:t>PREVENIR CAIDAS</a:t>
            </a:r>
            <a:br>
              <a:rPr lang="es-ES" sz="2400" b="1" i="1" dirty="0" smtClean="0">
                <a:solidFill>
                  <a:srgbClr val="C00000"/>
                </a:solidFill>
              </a:rPr>
            </a:br>
            <a:r>
              <a:rPr lang="es-ES" sz="2400" b="1" dirty="0" smtClean="0">
                <a:solidFill>
                  <a:srgbClr val="FF0000"/>
                </a:solidFill>
              </a:rPr>
              <a:t> </a:t>
            </a:r>
            <a:br>
              <a:rPr lang="es-ES" sz="2400" b="1" dirty="0" smtClean="0">
                <a:solidFill>
                  <a:srgbClr val="FF0000"/>
                </a:solidFill>
              </a:rPr>
            </a:br>
            <a:endParaRPr lang="es-ES" sz="2400" b="1" dirty="0">
              <a:solidFill>
                <a:srgbClr val="FF0000"/>
              </a:solidFill>
            </a:endParaRPr>
          </a:p>
        </p:txBody>
      </p:sp>
      <p:sp>
        <p:nvSpPr>
          <p:cNvPr id="4" name="3 Marcador de número de diapositiva"/>
          <p:cNvSpPr>
            <a:spLocks noGrp="1"/>
          </p:cNvSpPr>
          <p:nvPr>
            <p:ph type="sldNum" sz="quarter" idx="12"/>
          </p:nvPr>
        </p:nvSpPr>
        <p:spPr/>
        <p:txBody>
          <a:bodyPr/>
          <a:lstStyle/>
          <a:p>
            <a:pPr>
              <a:defRPr/>
            </a:pPr>
            <a:fld id="{693C64CF-40C3-47DB-AC73-B4979828254D}" type="slidenum">
              <a:rPr lang="es-ES"/>
              <a:pPr>
                <a:defRPr/>
              </a:pPr>
              <a:t>73</a:t>
            </a:fld>
            <a:endParaRPr lang="es-ES"/>
          </a:p>
        </p:txBody>
      </p:sp>
      <p:sp>
        <p:nvSpPr>
          <p:cNvPr id="3076"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 name="2 CuadroTexto"/>
          <p:cNvSpPr txBox="1"/>
          <p:nvPr/>
        </p:nvSpPr>
        <p:spPr>
          <a:xfrm>
            <a:off x="0" y="692696"/>
            <a:ext cx="9144000" cy="369332"/>
          </a:xfrm>
          <a:prstGeom prst="rect">
            <a:avLst/>
          </a:prstGeom>
          <a:noFill/>
        </p:spPr>
        <p:txBody>
          <a:bodyPr wrap="square">
            <a:spAutoFit/>
          </a:bodyPr>
          <a:lstStyle/>
          <a:p>
            <a:pPr algn="ctr">
              <a:defRPr/>
            </a:pPr>
            <a:r>
              <a:rPr lang="es-ES" b="1" dirty="0">
                <a:solidFill>
                  <a:srgbClr val="C00000"/>
                </a:solidFill>
              </a:rPr>
              <a:t>CONSEJOS </a:t>
            </a:r>
            <a:r>
              <a:rPr lang="es-ES" b="1" dirty="0" smtClean="0">
                <a:solidFill>
                  <a:srgbClr val="C00000"/>
                </a:solidFill>
              </a:rPr>
              <a:t>PARA </a:t>
            </a:r>
            <a:r>
              <a:rPr lang="es-ES" b="1" dirty="0">
                <a:solidFill>
                  <a:srgbClr val="C00000"/>
                </a:solidFill>
              </a:rPr>
              <a:t>PREVENIR </a:t>
            </a:r>
            <a:r>
              <a:rPr lang="es-ES" b="1" dirty="0" smtClean="0">
                <a:solidFill>
                  <a:srgbClr val="C00000"/>
                </a:solidFill>
              </a:rPr>
              <a:t>CAIDAS PARA LOS MAYORES </a:t>
            </a:r>
            <a:endParaRPr lang="es-ES" b="1" dirty="0">
              <a:solidFill>
                <a:srgbClr val="C00000"/>
              </a:solidFill>
            </a:endParaRPr>
          </a:p>
        </p:txBody>
      </p:sp>
      <p:sp>
        <p:nvSpPr>
          <p:cNvPr id="6" name="5 Rectángulo"/>
          <p:cNvSpPr/>
          <p:nvPr/>
        </p:nvSpPr>
        <p:spPr>
          <a:xfrm>
            <a:off x="0" y="1182688"/>
            <a:ext cx="9144000" cy="5933932"/>
          </a:xfrm>
          <a:prstGeom prst="rect">
            <a:avLst/>
          </a:prstGeom>
        </p:spPr>
        <p:txBody>
          <a:bodyPr wrap="square">
            <a:spAutoFit/>
          </a:bodyPr>
          <a:lstStyle/>
          <a:p>
            <a:pPr algn="just">
              <a:lnSpc>
                <a:spcPct val="110000"/>
              </a:lnSpc>
              <a:spcAft>
                <a:spcPts val="600"/>
              </a:spcAft>
              <a:defRPr/>
            </a:pPr>
            <a:r>
              <a:rPr lang="es-ES" b="1" dirty="0" smtClean="0">
                <a:solidFill>
                  <a:srgbClr val="C00000"/>
                </a:solidFill>
              </a:rPr>
              <a:t>Ejercicio</a:t>
            </a:r>
            <a:r>
              <a:rPr lang="es-ES" dirty="0"/>
              <a:t>:¡Manténgase en buena forma! Haga ejercicio con regularidad.  El </a:t>
            </a:r>
            <a:r>
              <a:rPr lang="es-ES" b="1" dirty="0">
                <a:solidFill>
                  <a:schemeClr val="tx2">
                    <a:lumMod val="75000"/>
                  </a:schemeClr>
                </a:solidFill>
              </a:rPr>
              <a:t>ejercicio </a:t>
            </a:r>
            <a:r>
              <a:rPr lang="es-ES" b="1" dirty="0" smtClean="0">
                <a:solidFill>
                  <a:schemeClr val="tx2">
                    <a:lumMod val="75000"/>
                  </a:schemeClr>
                </a:solidFill>
              </a:rPr>
              <a:t>fortalece </a:t>
            </a:r>
            <a:r>
              <a:rPr lang="es-ES" b="1" dirty="0">
                <a:solidFill>
                  <a:schemeClr val="tx2">
                    <a:lumMod val="75000"/>
                  </a:schemeClr>
                </a:solidFill>
              </a:rPr>
              <a:t>y  mejora </a:t>
            </a:r>
            <a:r>
              <a:rPr lang="es-ES" b="1" dirty="0" smtClean="0">
                <a:solidFill>
                  <a:schemeClr val="tx2">
                    <a:lumMod val="75000"/>
                  </a:schemeClr>
                </a:solidFill>
              </a:rPr>
              <a:t>el </a:t>
            </a:r>
            <a:r>
              <a:rPr lang="es-ES" b="1" dirty="0">
                <a:solidFill>
                  <a:schemeClr val="tx2">
                    <a:lumMod val="75000"/>
                  </a:schemeClr>
                </a:solidFill>
              </a:rPr>
              <a:t>equilibrio y coordinación</a:t>
            </a:r>
            <a:r>
              <a:rPr lang="es-ES" dirty="0" smtClean="0"/>
              <a:t>. El </a:t>
            </a:r>
            <a:r>
              <a:rPr lang="es-ES" dirty="0"/>
              <a:t>ejercicio suave y mantenido, en condiciones aeróbicas (andar, correr, nadar, montar en bicicleta...) </a:t>
            </a:r>
            <a:r>
              <a:rPr lang="es-ES" b="1" dirty="0">
                <a:solidFill>
                  <a:schemeClr val="tx2">
                    <a:lumMod val="75000"/>
                  </a:schemeClr>
                </a:solidFill>
              </a:rPr>
              <a:t>previene las caídas</a:t>
            </a:r>
            <a:r>
              <a:rPr lang="es-ES" dirty="0" smtClean="0"/>
              <a:t>. Ejercicios </a:t>
            </a:r>
            <a:r>
              <a:rPr lang="es-ES" dirty="0"/>
              <a:t>de </a:t>
            </a:r>
            <a:r>
              <a:rPr lang="es-ES" dirty="0" smtClean="0"/>
              <a:t>coordinación, como </a:t>
            </a:r>
            <a:r>
              <a:rPr lang="es-ES" b="1" dirty="0">
                <a:solidFill>
                  <a:schemeClr val="tx2">
                    <a:lumMod val="75000"/>
                  </a:schemeClr>
                </a:solidFill>
              </a:rPr>
              <a:t>el </a:t>
            </a:r>
            <a:r>
              <a:rPr lang="es-ES" b="1" dirty="0" err="1" smtClean="0">
                <a:solidFill>
                  <a:schemeClr val="tx2">
                    <a:lumMod val="75000"/>
                  </a:schemeClr>
                </a:solidFill>
              </a:rPr>
              <a:t>Tai</a:t>
            </a:r>
            <a:r>
              <a:rPr lang="es-ES" b="1" dirty="0" smtClean="0">
                <a:solidFill>
                  <a:schemeClr val="tx2">
                    <a:lumMod val="75000"/>
                  </a:schemeClr>
                </a:solidFill>
              </a:rPr>
              <a:t>-Chi</a:t>
            </a:r>
            <a:r>
              <a:rPr lang="es-ES" dirty="0" smtClean="0"/>
              <a:t>, </a:t>
            </a:r>
            <a:r>
              <a:rPr lang="es-ES" dirty="0"/>
              <a:t>son de </a:t>
            </a:r>
            <a:r>
              <a:rPr lang="es-ES" b="1" dirty="0">
                <a:solidFill>
                  <a:schemeClr val="tx2">
                    <a:lumMod val="75000"/>
                  </a:schemeClr>
                </a:solidFill>
              </a:rPr>
              <a:t>gran utilidad para personas con trastornos del equilibrio</a:t>
            </a:r>
            <a:r>
              <a:rPr lang="es-ES" dirty="0"/>
              <a:t>.</a:t>
            </a:r>
          </a:p>
          <a:p>
            <a:pPr>
              <a:lnSpc>
                <a:spcPct val="110000"/>
              </a:lnSpc>
              <a:spcAft>
                <a:spcPts val="600"/>
              </a:spcAft>
              <a:defRPr/>
            </a:pPr>
            <a:r>
              <a:rPr lang="es-ES" b="1" dirty="0">
                <a:solidFill>
                  <a:srgbClr val="C00000"/>
                </a:solidFill>
              </a:rPr>
              <a:t>Cuide la </a:t>
            </a:r>
            <a:r>
              <a:rPr lang="es-ES" b="1" dirty="0" smtClean="0">
                <a:solidFill>
                  <a:srgbClr val="C00000"/>
                </a:solidFill>
              </a:rPr>
              <a:t>alimentación-nutrición </a:t>
            </a:r>
            <a:r>
              <a:rPr lang="es-ES" b="1" dirty="0">
                <a:solidFill>
                  <a:srgbClr val="C00000"/>
                </a:solidFill>
              </a:rPr>
              <a:t>y la ingesta de  líquidos</a:t>
            </a:r>
            <a:r>
              <a:rPr lang="es-ES" dirty="0"/>
              <a:t>:  </a:t>
            </a:r>
            <a:r>
              <a:rPr lang="es-ES" dirty="0" smtClean="0"/>
              <a:t>la </a:t>
            </a:r>
            <a:r>
              <a:rPr lang="es-ES" dirty="0"/>
              <a:t>dieta debe contener </a:t>
            </a:r>
            <a:r>
              <a:rPr lang="es-ES" b="1" dirty="0">
                <a:solidFill>
                  <a:schemeClr val="tx2">
                    <a:lumMod val="75000"/>
                  </a:schemeClr>
                </a:solidFill>
              </a:rPr>
              <a:t>cantidades adecuadas de calcio </a:t>
            </a:r>
            <a:r>
              <a:rPr lang="es-ES" b="1" dirty="0" smtClean="0">
                <a:solidFill>
                  <a:schemeClr val="tx2">
                    <a:lumMod val="75000"/>
                  </a:schemeClr>
                </a:solidFill>
              </a:rPr>
              <a:t>(leche, queso, yogur, cereales, frutos secos</a:t>
            </a:r>
            <a:r>
              <a:rPr lang="es-ES" dirty="0" smtClean="0"/>
              <a:t>, etc.) y </a:t>
            </a:r>
            <a:r>
              <a:rPr lang="es-ES" b="1" dirty="0">
                <a:solidFill>
                  <a:schemeClr val="tx2">
                    <a:lumMod val="75000"/>
                  </a:schemeClr>
                </a:solidFill>
              </a:rPr>
              <a:t>vitamina </a:t>
            </a:r>
            <a:r>
              <a:rPr lang="es-ES" b="1" dirty="0" smtClean="0">
                <a:solidFill>
                  <a:schemeClr val="tx2">
                    <a:lumMod val="75000"/>
                  </a:schemeClr>
                </a:solidFill>
              </a:rPr>
              <a:t>D (pescados grasos ,como las sardinas y el atún y en la carne)</a:t>
            </a:r>
            <a:r>
              <a:rPr lang="es-ES" dirty="0" smtClean="0"/>
              <a:t> que también la produce la </a:t>
            </a:r>
            <a:r>
              <a:rPr lang="es-ES" b="1" dirty="0" smtClean="0">
                <a:solidFill>
                  <a:schemeClr val="tx2">
                    <a:lumMod val="75000"/>
                  </a:schemeClr>
                </a:solidFill>
              </a:rPr>
              <a:t>luz solar</a:t>
            </a:r>
            <a:r>
              <a:rPr lang="es-ES" dirty="0" smtClean="0"/>
              <a:t>, </a:t>
            </a:r>
            <a:r>
              <a:rPr lang="es-ES" dirty="0"/>
              <a:t>para </a:t>
            </a:r>
            <a:r>
              <a:rPr lang="es-ES" b="1" dirty="0">
                <a:solidFill>
                  <a:schemeClr val="tx2">
                    <a:lumMod val="75000"/>
                  </a:schemeClr>
                </a:solidFill>
              </a:rPr>
              <a:t>disminuir el riesgo de fracturas óseas.</a:t>
            </a:r>
          </a:p>
          <a:p>
            <a:pPr>
              <a:lnSpc>
                <a:spcPct val="110000"/>
              </a:lnSpc>
              <a:spcAft>
                <a:spcPts val="600"/>
              </a:spcAft>
              <a:defRPr/>
            </a:pPr>
            <a:r>
              <a:rPr lang="es-ES" b="1" dirty="0" smtClean="0">
                <a:solidFill>
                  <a:srgbClr val="C00000"/>
                </a:solidFill>
              </a:rPr>
              <a:t>Revise </a:t>
            </a:r>
            <a:r>
              <a:rPr lang="es-ES" b="1" dirty="0">
                <a:solidFill>
                  <a:srgbClr val="C00000"/>
                </a:solidFill>
              </a:rPr>
              <a:t>su medicación</a:t>
            </a:r>
            <a:r>
              <a:rPr lang="es-ES" dirty="0"/>
              <a:t>: </a:t>
            </a:r>
            <a:r>
              <a:rPr lang="es-ES" dirty="0" smtClean="0"/>
              <a:t>el </a:t>
            </a:r>
            <a:r>
              <a:rPr lang="es-ES" dirty="0"/>
              <a:t>médico o </a:t>
            </a:r>
            <a:r>
              <a:rPr lang="es-ES" dirty="0" smtClean="0"/>
              <a:t>farmacéutico deben </a:t>
            </a:r>
            <a:r>
              <a:rPr lang="es-ES" b="1" dirty="0" smtClean="0">
                <a:solidFill>
                  <a:schemeClr val="tx2">
                    <a:lumMod val="75000"/>
                  </a:schemeClr>
                </a:solidFill>
              </a:rPr>
              <a:t>valorar si toma medicamentos u otros productos, y si alguno puede producir </a:t>
            </a:r>
            <a:r>
              <a:rPr lang="es-ES" b="1" dirty="0">
                <a:solidFill>
                  <a:schemeClr val="tx2">
                    <a:lumMod val="75000"/>
                  </a:schemeClr>
                </a:solidFill>
              </a:rPr>
              <a:t>somnolencia o mareo</a:t>
            </a:r>
            <a:r>
              <a:rPr lang="es-ES" dirty="0"/>
              <a:t>. </a:t>
            </a:r>
            <a:r>
              <a:rPr lang="es-ES" b="1" dirty="0">
                <a:solidFill>
                  <a:schemeClr val="tx2">
                    <a:lumMod val="75000"/>
                  </a:schemeClr>
                </a:solidFill>
              </a:rPr>
              <a:t>Si toma muchos medicamentos</a:t>
            </a:r>
            <a:r>
              <a:rPr lang="es-ES" dirty="0"/>
              <a:t> al día o a la semana</a:t>
            </a:r>
            <a:r>
              <a:rPr lang="es-ES" dirty="0" smtClean="0"/>
              <a:t>, </a:t>
            </a:r>
            <a:r>
              <a:rPr lang="es-ES" b="1" dirty="0" smtClean="0">
                <a:solidFill>
                  <a:schemeClr val="tx2">
                    <a:lumMod val="75000"/>
                  </a:schemeClr>
                </a:solidFill>
              </a:rPr>
              <a:t>utilizar </a:t>
            </a:r>
            <a:r>
              <a:rPr lang="es-ES" b="1" dirty="0">
                <a:solidFill>
                  <a:schemeClr val="tx2">
                    <a:lumMod val="75000"/>
                  </a:schemeClr>
                </a:solidFill>
              </a:rPr>
              <a:t>un dispensador de </a:t>
            </a:r>
            <a:r>
              <a:rPr lang="es-ES" b="1" dirty="0" smtClean="0">
                <a:solidFill>
                  <a:schemeClr val="tx2">
                    <a:lumMod val="75000"/>
                  </a:schemeClr>
                </a:solidFill>
              </a:rPr>
              <a:t>medicamentos </a:t>
            </a:r>
            <a:r>
              <a:rPr lang="es-ES" b="1" dirty="0">
                <a:solidFill>
                  <a:schemeClr val="tx2">
                    <a:lumMod val="75000"/>
                  </a:schemeClr>
                </a:solidFill>
              </a:rPr>
              <a:t>para evitar confusiones</a:t>
            </a:r>
            <a:r>
              <a:rPr lang="es-ES" dirty="0"/>
              <a:t>. </a:t>
            </a:r>
            <a:r>
              <a:rPr lang="es-ES" b="1" dirty="0" smtClean="0">
                <a:solidFill>
                  <a:schemeClr val="tx2">
                    <a:lumMod val="75000"/>
                  </a:schemeClr>
                </a:solidFill>
              </a:rPr>
              <a:t>Algunos medicamentos pueden </a:t>
            </a:r>
            <a:r>
              <a:rPr lang="es-ES" b="1" dirty="0">
                <a:solidFill>
                  <a:schemeClr val="tx2">
                    <a:lumMod val="75000"/>
                  </a:schemeClr>
                </a:solidFill>
              </a:rPr>
              <a:t>predisponer </a:t>
            </a:r>
            <a:r>
              <a:rPr lang="es-ES" b="1" dirty="0" smtClean="0">
                <a:solidFill>
                  <a:schemeClr val="tx2">
                    <a:lumMod val="75000"/>
                  </a:schemeClr>
                </a:solidFill>
              </a:rPr>
              <a:t>para caídas</a:t>
            </a:r>
            <a:r>
              <a:rPr lang="es-ES" dirty="0"/>
              <a:t>. </a:t>
            </a:r>
            <a:r>
              <a:rPr lang="es-ES" dirty="0" smtClean="0"/>
              <a:t>El </a:t>
            </a:r>
            <a:r>
              <a:rPr lang="es-ES" b="1" dirty="0">
                <a:solidFill>
                  <a:schemeClr val="tx2">
                    <a:lumMod val="75000"/>
                  </a:schemeClr>
                </a:solidFill>
              </a:rPr>
              <a:t>uso </a:t>
            </a:r>
            <a:r>
              <a:rPr lang="es-ES" b="1" dirty="0" smtClean="0">
                <a:solidFill>
                  <a:schemeClr val="tx2">
                    <a:lumMod val="75000"/>
                  </a:schemeClr>
                </a:solidFill>
              </a:rPr>
              <a:t>no controlado de medicamentos puede </a:t>
            </a:r>
            <a:r>
              <a:rPr lang="es-ES" b="1" dirty="0">
                <a:solidFill>
                  <a:schemeClr val="tx2">
                    <a:lumMod val="75000"/>
                  </a:schemeClr>
                </a:solidFill>
              </a:rPr>
              <a:t>conducir a una situación de riesgo</a:t>
            </a:r>
            <a:r>
              <a:rPr lang="es-ES" dirty="0"/>
              <a:t>. </a:t>
            </a:r>
            <a:endParaRPr lang="es-ES" dirty="0" smtClean="0"/>
          </a:p>
          <a:p>
            <a:pPr>
              <a:lnSpc>
                <a:spcPct val="110000"/>
              </a:lnSpc>
              <a:spcAft>
                <a:spcPts val="600"/>
              </a:spcAft>
              <a:defRPr/>
            </a:pPr>
            <a:r>
              <a:rPr lang="es-ES" b="1" dirty="0" smtClean="0">
                <a:solidFill>
                  <a:srgbClr val="C00000"/>
                </a:solidFill>
              </a:rPr>
              <a:t>Revisar periódicamente la </a:t>
            </a:r>
            <a:r>
              <a:rPr lang="es-ES" b="1" dirty="0">
                <a:solidFill>
                  <a:srgbClr val="C00000"/>
                </a:solidFill>
              </a:rPr>
              <a:t>visión y audición</a:t>
            </a:r>
            <a:r>
              <a:rPr lang="es-ES" dirty="0"/>
              <a:t>: </a:t>
            </a:r>
            <a:r>
              <a:rPr lang="es-ES" b="1" dirty="0" smtClean="0">
                <a:solidFill>
                  <a:schemeClr val="tx2">
                    <a:lumMod val="75000"/>
                  </a:schemeClr>
                </a:solidFill>
              </a:rPr>
              <a:t>algunas  </a:t>
            </a:r>
            <a:r>
              <a:rPr lang="es-ES" b="1" dirty="0">
                <a:solidFill>
                  <a:schemeClr val="tx2">
                    <a:lumMod val="75000"/>
                  </a:schemeClr>
                </a:solidFill>
              </a:rPr>
              <a:t>alteraciones visuales y auditivas pueden provocar </a:t>
            </a:r>
            <a:r>
              <a:rPr lang="es-ES" b="1" dirty="0" smtClean="0">
                <a:solidFill>
                  <a:schemeClr val="tx2">
                    <a:lumMod val="75000"/>
                  </a:schemeClr>
                </a:solidFill>
              </a:rPr>
              <a:t>caídas.</a:t>
            </a:r>
            <a:endParaRPr lang="es-ES" b="1" dirty="0">
              <a:solidFill>
                <a:schemeClr val="tx2">
                  <a:lumMod val="75000"/>
                </a:schemeClr>
              </a:solidFill>
              <a:effectLst>
                <a:outerShdw blurRad="38100" dist="38100" dir="2700000" algn="tl">
                  <a:srgbClr val="000000">
                    <a:alpha val="43137"/>
                  </a:srgbClr>
                </a:outerShdw>
              </a:effectLst>
            </a:endParaRPr>
          </a:p>
          <a:p>
            <a:pPr>
              <a:lnSpc>
                <a:spcPct val="110000"/>
              </a:lnSpc>
              <a:spcAft>
                <a:spcPts val="600"/>
              </a:spcAft>
              <a:defRPr/>
            </a:pPr>
            <a:r>
              <a:rPr lang="es-ES" b="1" dirty="0" smtClean="0">
                <a:solidFill>
                  <a:srgbClr val="C00000"/>
                </a:solidFill>
              </a:rPr>
              <a:t>Participe en actividades sociales</a:t>
            </a:r>
            <a:r>
              <a:rPr lang="es-ES" b="1" dirty="0" smtClean="0">
                <a:effectLst>
                  <a:outerShdw blurRad="38100" dist="38100" dir="2700000" algn="tl">
                    <a:srgbClr val="000000">
                      <a:alpha val="43137"/>
                    </a:srgbClr>
                  </a:outerShdw>
                </a:effectLst>
              </a:rPr>
              <a:t>:</a:t>
            </a:r>
            <a:r>
              <a:rPr lang="es-ES" dirty="0" smtClean="0"/>
              <a:t> </a:t>
            </a:r>
            <a:r>
              <a:rPr lang="es-ES" b="1" dirty="0">
                <a:solidFill>
                  <a:schemeClr val="tx2">
                    <a:lumMod val="75000"/>
                  </a:schemeClr>
                </a:solidFill>
              </a:rPr>
              <a:t>l</a:t>
            </a:r>
            <a:r>
              <a:rPr lang="es-ES" b="1" dirty="0" smtClean="0">
                <a:solidFill>
                  <a:schemeClr val="tx2">
                    <a:lumMod val="75000"/>
                  </a:schemeClr>
                </a:solidFill>
              </a:rPr>
              <a:t>as </a:t>
            </a:r>
            <a:r>
              <a:rPr lang="es-ES" b="1" dirty="0">
                <a:solidFill>
                  <a:schemeClr val="tx2">
                    <a:lumMod val="75000"/>
                  </a:schemeClr>
                </a:solidFill>
              </a:rPr>
              <a:t>reuniones sociales  evitan la soledad y mejoran la calidad de </a:t>
            </a:r>
            <a:r>
              <a:rPr lang="es-ES" b="1" dirty="0" smtClean="0">
                <a:solidFill>
                  <a:schemeClr val="tx2">
                    <a:lumMod val="75000"/>
                  </a:schemeClr>
                </a:solidFill>
              </a:rPr>
              <a:t>vida</a:t>
            </a:r>
            <a:r>
              <a:rPr lang="es-ES" dirty="0" smtClean="0"/>
              <a:t>.</a:t>
            </a:r>
            <a:endParaRPr lang="es-ES" b="1" dirty="0">
              <a:effectLst>
                <a:outerShdw blurRad="38100" dist="38100" dir="2700000" algn="tl">
                  <a:srgbClr val="000000">
                    <a:alpha val="43137"/>
                  </a:srgbClr>
                </a:outerShdw>
              </a:effectLst>
            </a:endParaRPr>
          </a:p>
          <a:p>
            <a:pPr marL="285750" indent="-285750">
              <a:buFont typeface="Wingdings" pitchFamily="2" charset="2"/>
              <a:buChar char="Ø"/>
              <a:defRPr/>
            </a:pPr>
            <a:endParaRPr lang="es-E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50" y="0"/>
            <a:ext cx="9150350" cy="777875"/>
          </a:xfrm>
          <a:ln>
            <a:solidFill>
              <a:schemeClr val="tx2">
                <a:lumMod val="75000"/>
              </a:schemeClr>
            </a:solidFill>
          </a:ln>
        </p:spPr>
        <p:txBody>
          <a:bodyPr rtlCol="0">
            <a:normAutofit fontScale="90000"/>
          </a:bodyPr>
          <a:lstStyle/>
          <a:p>
            <a:pPr eaLnBrk="1" fontAlgn="auto" hangingPunct="1">
              <a:spcAft>
                <a:spcPts val="0"/>
              </a:spcAft>
              <a:defRPr/>
            </a:pPr>
            <a:r>
              <a:rPr lang="es-ES" sz="2400" dirty="0" smtClean="0">
                <a:solidFill>
                  <a:schemeClr val="tx2">
                    <a:lumMod val="75000"/>
                  </a:schemeClr>
                </a:solidFill>
              </a:rPr>
              <a:t/>
            </a:r>
            <a:br>
              <a:rPr lang="es-ES" sz="2400" dirty="0" smtClean="0">
                <a:solidFill>
                  <a:schemeClr val="tx2">
                    <a:lumMod val="75000"/>
                  </a:schemeClr>
                </a:solidFill>
              </a:rPr>
            </a:br>
            <a:r>
              <a:rPr lang="es-ES" sz="2400" dirty="0">
                <a:solidFill>
                  <a:schemeClr val="tx2">
                    <a:lumMod val="75000"/>
                  </a:schemeClr>
                </a:solidFill>
              </a:rPr>
              <a:t/>
            </a:r>
            <a:br>
              <a:rPr lang="es-ES" sz="2400" dirty="0">
                <a:solidFill>
                  <a:schemeClr val="tx2">
                    <a:lumMod val="75000"/>
                  </a:schemeClr>
                </a:solidFill>
              </a:rPr>
            </a:br>
            <a:r>
              <a:rPr lang="es-ES" sz="2400" dirty="0" smtClean="0">
                <a:solidFill>
                  <a:schemeClr val="tx2">
                    <a:lumMod val="75000"/>
                  </a:schemeClr>
                </a:solidFill>
              </a:rPr>
              <a:t>UNIDAD DIDÁCTICA 13</a:t>
            </a:r>
            <a:r>
              <a:rPr lang="es-ES" sz="2400" i="1" dirty="0" smtClean="0">
                <a:solidFill>
                  <a:schemeClr val="tx2">
                    <a:lumMod val="75000"/>
                  </a:schemeClr>
                </a:solidFill>
              </a:rPr>
              <a:t>.-</a:t>
            </a:r>
            <a:r>
              <a:rPr lang="es-ES" sz="2400" i="1" dirty="0" smtClean="0">
                <a:solidFill>
                  <a:srgbClr val="C00000"/>
                </a:solidFill>
              </a:rPr>
              <a:t> </a:t>
            </a:r>
            <a:r>
              <a:rPr lang="es-ES" sz="2400" b="1" i="1" dirty="0" smtClean="0">
                <a:solidFill>
                  <a:srgbClr val="C00000"/>
                </a:solidFill>
              </a:rPr>
              <a:t>PREVENIR CAIDAS</a:t>
            </a:r>
            <a:r>
              <a:rPr lang="es-ES" sz="2400" b="1" dirty="0" smtClean="0">
                <a:solidFill>
                  <a:srgbClr val="FF0000"/>
                </a:solidFill>
              </a:rPr>
              <a:t/>
            </a:r>
            <a:br>
              <a:rPr lang="es-ES" sz="2400" b="1" dirty="0" smtClean="0">
                <a:solidFill>
                  <a:srgbClr val="FF0000"/>
                </a:solidFill>
              </a:rPr>
            </a:br>
            <a:r>
              <a:rPr lang="es-ES" sz="2400" b="1" dirty="0" smtClean="0">
                <a:solidFill>
                  <a:srgbClr val="FF0000"/>
                </a:solidFill>
              </a:rPr>
              <a:t> </a:t>
            </a:r>
            <a:br>
              <a:rPr lang="es-ES" sz="2400" b="1" dirty="0" smtClean="0">
                <a:solidFill>
                  <a:srgbClr val="FF0000"/>
                </a:solidFill>
              </a:rPr>
            </a:br>
            <a:endParaRPr lang="es-ES" sz="2400" b="1" dirty="0">
              <a:solidFill>
                <a:srgbClr val="FF0000"/>
              </a:solidFill>
            </a:endParaRPr>
          </a:p>
        </p:txBody>
      </p:sp>
      <p:sp>
        <p:nvSpPr>
          <p:cNvPr id="4" name="3 Marcador de número de diapositiva"/>
          <p:cNvSpPr>
            <a:spLocks noGrp="1"/>
          </p:cNvSpPr>
          <p:nvPr>
            <p:ph type="sldNum" sz="quarter" idx="12"/>
          </p:nvPr>
        </p:nvSpPr>
        <p:spPr/>
        <p:txBody>
          <a:bodyPr/>
          <a:lstStyle/>
          <a:p>
            <a:pPr>
              <a:defRPr/>
            </a:pPr>
            <a:fld id="{CDB45381-9493-46B5-8A17-D7D61BC41046}" type="slidenum">
              <a:rPr lang="es-ES"/>
              <a:pPr>
                <a:defRPr/>
              </a:pPr>
              <a:t>74</a:t>
            </a:fld>
            <a:endParaRPr lang="es-ES"/>
          </a:p>
        </p:txBody>
      </p:sp>
      <p:sp>
        <p:nvSpPr>
          <p:cNvPr id="4100" name="4 Rectángulo"/>
          <p:cNvSpPr>
            <a:spLocks noChangeArrowheads="1"/>
          </p:cNvSpPr>
          <p:nvPr/>
        </p:nvSpPr>
        <p:spPr bwMode="auto">
          <a:xfrm>
            <a:off x="179388" y="1341438"/>
            <a:ext cx="8785225" cy="3179762"/>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 name="2 CuadroTexto"/>
          <p:cNvSpPr txBox="1"/>
          <p:nvPr/>
        </p:nvSpPr>
        <p:spPr>
          <a:xfrm>
            <a:off x="0" y="814388"/>
            <a:ext cx="9144000" cy="923330"/>
          </a:xfrm>
          <a:prstGeom prst="rect">
            <a:avLst/>
          </a:prstGeom>
          <a:noFill/>
        </p:spPr>
        <p:txBody>
          <a:bodyPr wrap="square">
            <a:spAutoFit/>
          </a:bodyPr>
          <a:lstStyle/>
          <a:p>
            <a:pPr algn="ctr">
              <a:defRPr/>
            </a:pPr>
            <a:r>
              <a:rPr lang="es-ES" b="1" dirty="0">
                <a:solidFill>
                  <a:srgbClr val="C00000"/>
                </a:solidFill>
              </a:rPr>
              <a:t>CONSEJOS </a:t>
            </a:r>
            <a:r>
              <a:rPr lang="es-ES" b="1" dirty="0" smtClean="0">
                <a:solidFill>
                  <a:srgbClr val="C00000"/>
                </a:solidFill>
              </a:rPr>
              <a:t>PARA </a:t>
            </a:r>
            <a:r>
              <a:rPr lang="es-ES" b="1" dirty="0">
                <a:solidFill>
                  <a:srgbClr val="C00000"/>
                </a:solidFill>
              </a:rPr>
              <a:t>PREVENIR </a:t>
            </a:r>
            <a:r>
              <a:rPr lang="es-ES" b="1" dirty="0" smtClean="0">
                <a:solidFill>
                  <a:srgbClr val="C00000"/>
                </a:solidFill>
              </a:rPr>
              <a:t>CAÍDAS PARA LOS MAYORES : ¡¡¡ </a:t>
            </a:r>
            <a:r>
              <a:rPr lang="es-ES" b="1" dirty="0">
                <a:solidFill>
                  <a:srgbClr val="C00000"/>
                </a:solidFill>
              </a:rPr>
              <a:t>SUPERVISE SU ENTORNO: HAGA SU CASA MÁS SEGURA ¡¡¡</a:t>
            </a:r>
          </a:p>
          <a:p>
            <a:pPr>
              <a:defRPr/>
            </a:pPr>
            <a:endParaRPr lang="es-ES" b="1" dirty="0">
              <a:effectLst>
                <a:outerShdw blurRad="38100" dist="38100" dir="2700000" algn="tl">
                  <a:srgbClr val="000000">
                    <a:alpha val="43137"/>
                  </a:srgbClr>
                </a:outerShdw>
              </a:effectLst>
            </a:endParaRPr>
          </a:p>
        </p:txBody>
      </p:sp>
      <p:sp>
        <p:nvSpPr>
          <p:cNvPr id="5" name="4 CuadroTexto"/>
          <p:cNvSpPr txBox="1"/>
          <p:nvPr/>
        </p:nvSpPr>
        <p:spPr>
          <a:xfrm>
            <a:off x="0" y="1412776"/>
            <a:ext cx="9144000" cy="5434758"/>
          </a:xfrm>
          <a:prstGeom prst="rect">
            <a:avLst/>
          </a:prstGeom>
          <a:noFill/>
        </p:spPr>
        <p:txBody>
          <a:bodyPr wrap="square">
            <a:spAutoFit/>
          </a:bodyPr>
          <a:lstStyle/>
          <a:p>
            <a:pPr>
              <a:lnSpc>
                <a:spcPct val="114000"/>
              </a:lnSpc>
              <a:spcAft>
                <a:spcPts val="600"/>
              </a:spcAft>
              <a:buFont typeface="Wingdings" pitchFamily="2" charset="2"/>
              <a:buChar char="Ø"/>
              <a:defRPr/>
            </a:pPr>
            <a:r>
              <a:rPr lang="es-ES" b="1" dirty="0" smtClean="0">
                <a:solidFill>
                  <a:srgbClr val="C00000"/>
                </a:solidFill>
                <a:effectLst>
                  <a:outerShdw blurRad="38100" dist="38100" dir="2700000" algn="tl">
                    <a:srgbClr val="000000">
                      <a:alpha val="43137"/>
                    </a:srgbClr>
                  </a:outerShdw>
                </a:effectLst>
              </a:rPr>
              <a:t> </a:t>
            </a:r>
            <a:r>
              <a:rPr lang="es-ES" b="1" dirty="0" smtClean="0">
                <a:solidFill>
                  <a:srgbClr val="C00000"/>
                </a:solidFill>
              </a:rPr>
              <a:t>Casa</a:t>
            </a:r>
            <a:r>
              <a:rPr lang="es-ES" b="1" dirty="0" smtClean="0">
                <a:effectLst>
                  <a:outerShdw blurRad="38100" dist="38100" dir="2700000" algn="tl">
                    <a:srgbClr val="000000">
                      <a:alpha val="43137"/>
                    </a:srgbClr>
                  </a:outerShdw>
                </a:effectLst>
              </a:rPr>
              <a:t>:  </a:t>
            </a:r>
            <a:r>
              <a:rPr lang="es-ES" dirty="0" smtClean="0"/>
              <a:t>eliminar los obstáculos.  Mantener los artículos que utiliza a menudo en armarios a los que pueda llegar con facilidad sin usar  escalerillas. Mantener cerrados los cajones para no tropezar con ellos. </a:t>
            </a:r>
            <a:r>
              <a:rPr lang="es-ES" b="1" dirty="0" smtClean="0">
                <a:solidFill>
                  <a:schemeClr val="tx2">
                    <a:lumMod val="75000"/>
                  </a:schemeClr>
                </a:solidFill>
              </a:rPr>
              <a:t>Eliminar las dobleces en las alfombras o retirarlas</a:t>
            </a:r>
            <a:r>
              <a:rPr lang="es-ES" dirty="0" smtClean="0"/>
              <a:t>.</a:t>
            </a:r>
            <a:endParaRPr lang="es-ES" b="1" dirty="0" smtClean="0">
              <a:effectLst>
                <a:outerShdw blurRad="38100" dist="38100" dir="2700000" algn="tl">
                  <a:srgbClr val="000000">
                    <a:alpha val="43137"/>
                  </a:srgbClr>
                </a:outerShdw>
              </a:effectLst>
            </a:endParaRPr>
          </a:p>
          <a:p>
            <a:pPr>
              <a:lnSpc>
                <a:spcPct val="114000"/>
              </a:lnSpc>
              <a:spcAft>
                <a:spcPts val="600"/>
              </a:spcAft>
              <a:buFont typeface="Wingdings" pitchFamily="2" charset="2"/>
              <a:buChar char="Ø"/>
              <a:defRPr/>
            </a:pPr>
            <a:r>
              <a:rPr lang="es-ES" b="1" dirty="0" smtClean="0">
                <a:solidFill>
                  <a:srgbClr val="C00000"/>
                </a:solidFill>
              </a:rPr>
              <a:t>Cuarto de baño </a:t>
            </a:r>
            <a:r>
              <a:rPr lang="es-ES" b="1" dirty="0" smtClean="0">
                <a:effectLst>
                  <a:outerShdw blurRad="38100" dist="38100" dir="2700000" algn="tl">
                    <a:srgbClr val="000000">
                      <a:alpha val="43137"/>
                    </a:srgbClr>
                  </a:outerShdw>
                </a:effectLst>
              </a:rPr>
              <a:t>:</a:t>
            </a:r>
            <a:r>
              <a:rPr lang="es-ES" dirty="0" smtClean="0"/>
              <a:t> instalar </a:t>
            </a:r>
            <a:r>
              <a:rPr lang="es-ES" b="1" dirty="0" smtClean="0">
                <a:solidFill>
                  <a:schemeClr val="tx2">
                    <a:lumMod val="75000"/>
                  </a:schemeClr>
                </a:solidFill>
              </a:rPr>
              <a:t>barandillas de seguridad</a:t>
            </a:r>
            <a:r>
              <a:rPr lang="es-ES" dirty="0" smtClean="0"/>
              <a:t>. Mantener el </a:t>
            </a:r>
            <a:r>
              <a:rPr lang="es-ES" b="1" dirty="0" smtClean="0">
                <a:solidFill>
                  <a:schemeClr val="tx2">
                    <a:lumMod val="75000"/>
                  </a:schemeClr>
                </a:solidFill>
              </a:rPr>
              <a:t>suelo seco  tras ducharse</a:t>
            </a:r>
            <a:r>
              <a:rPr lang="es-ES" dirty="0" smtClean="0"/>
              <a:t>. No utilizar nunca toalleros, bandejas para jabón o baldas, que no estén fijas a la pared. Añadir </a:t>
            </a:r>
            <a:r>
              <a:rPr lang="es-ES" b="1" dirty="0" smtClean="0">
                <a:solidFill>
                  <a:schemeClr val="tx2">
                    <a:lumMod val="75000"/>
                  </a:schemeClr>
                </a:solidFill>
              </a:rPr>
              <a:t>bandas para no resbalar en el suelo de la bañera y la ducha</a:t>
            </a:r>
            <a:r>
              <a:rPr lang="es-ES" dirty="0" smtClean="0"/>
              <a:t>. </a:t>
            </a:r>
            <a:r>
              <a:rPr lang="es-ES" b="1" dirty="0" smtClean="0">
                <a:solidFill>
                  <a:schemeClr val="tx2">
                    <a:lumMod val="75000"/>
                  </a:schemeClr>
                </a:solidFill>
              </a:rPr>
              <a:t>Si tiene inestabilidad usar una silla de ducha</a:t>
            </a:r>
            <a:r>
              <a:rPr lang="es-ES" dirty="0" smtClean="0"/>
              <a:t>. </a:t>
            </a:r>
            <a:r>
              <a:rPr lang="es-ES" b="1" dirty="0" smtClean="0">
                <a:solidFill>
                  <a:schemeClr val="tx2">
                    <a:lumMod val="75000"/>
                  </a:schemeClr>
                </a:solidFill>
              </a:rPr>
              <a:t>No cerrar la puerta del cuarto de baño</a:t>
            </a:r>
            <a:r>
              <a:rPr lang="es-ES" dirty="0" smtClean="0"/>
              <a:t>.</a:t>
            </a:r>
            <a:endParaRPr lang="es-ES" b="1" dirty="0" smtClean="0">
              <a:effectLst>
                <a:outerShdw blurRad="38100" dist="38100" dir="2700000" algn="tl">
                  <a:srgbClr val="000000">
                    <a:alpha val="43137"/>
                  </a:srgbClr>
                </a:outerShdw>
              </a:effectLst>
            </a:endParaRPr>
          </a:p>
          <a:p>
            <a:pPr>
              <a:lnSpc>
                <a:spcPct val="114000"/>
              </a:lnSpc>
              <a:spcAft>
                <a:spcPts val="600"/>
              </a:spcAft>
              <a:buFont typeface="Wingdings" pitchFamily="2" charset="2"/>
              <a:buChar char="Ø"/>
              <a:defRPr/>
            </a:pPr>
            <a:r>
              <a:rPr lang="es-ES" b="1" dirty="0" smtClean="0">
                <a:solidFill>
                  <a:srgbClr val="C00000"/>
                </a:solidFill>
              </a:rPr>
              <a:t>Dormitorio</a:t>
            </a:r>
            <a:r>
              <a:rPr lang="es-ES" b="1" dirty="0">
                <a:effectLst>
                  <a:outerShdw blurRad="38100" dist="38100" dir="2700000" algn="tl">
                    <a:srgbClr val="000000">
                      <a:alpha val="43137"/>
                    </a:srgbClr>
                  </a:outerShdw>
                </a:effectLst>
              </a:rPr>
              <a:t>: </a:t>
            </a:r>
            <a:r>
              <a:rPr lang="es-ES" dirty="0"/>
              <a:t> </a:t>
            </a:r>
            <a:r>
              <a:rPr lang="es-ES" b="1" dirty="0" smtClean="0">
                <a:solidFill>
                  <a:schemeClr val="tx2">
                    <a:lumMod val="75000"/>
                  </a:schemeClr>
                </a:solidFill>
              </a:rPr>
              <a:t>levantarse </a:t>
            </a:r>
            <a:r>
              <a:rPr lang="es-ES" b="1" dirty="0">
                <a:solidFill>
                  <a:schemeClr val="tx2">
                    <a:lumMod val="75000"/>
                  </a:schemeClr>
                </a:solidFill>
              </a:rPr>
              <a:t>con cuidado después de estar sentado o tumbado</a:t>
            </a:r>
            <a:r>
              <a:rPr lang="es-ES" dirty="0"/>
              <a:t>. </a:t>
            </a:r>
            <a:r>
              <a:rPr lang="es-ES" dirty="0" smtClean="0"/>
              <a:t>Sentarse </a:t>
            </a:r>
            <a:r>
              <a:rPr lang="es-ES" dirty="0"/>
              <a:t>en el borde de la cama o de la silla hasta </a:t>
            </a:r>
            <a:r>
              <a:rPr lang="es-ES" dirty="0" smtClean="0"/>
              <a:t>estar </a:t>
            </a:r>
            <a:r>
              <a:rPr lang="es-ES" dirty="0"/>
              <a:t>seguro de que no se marea. </a:t>
            </a:r>
            <a:r>
              <a:rPr lang="es-ES" b="1" dirty="0" smtClean="0">
                <a:solidFill>
                  <a:schemeClr val="tx2">
                    <a:lumMod val="75000"/>
                  </a:schemeClr>
                </a:solidFill>
              </a:rPr>
              <a:t>Mejorar </a:t>
            </a:r>
            <a:r>
              <a:rPr lang="es-ES" b="1" dirty="0">
                <a:solidFill>
                  <a:schemeClr val="tx2">
                    <a:lumMod val="75000"/>
                  </a:schemeClr>
                </a:solidFill>
              </a:rPr>
              <a:t>la iluminación </a:t>
            </a:r>
            <a:r>
              <a:rPr lang="es-ES" b="1" dirty="0" smtClean="0">
                <a:solidFill>
                  <a:schemeClr val="tx2">
                    <a:lumMod val="75000"/>
                  </a:schemeClr>
                </a:solidFill>
              </a:rPr>
              <a:t>del </a:t>
            </a:r>
            <a:r>
              <a:rPr lang="es-ES" b="1" dirty="0">
                <a:solidFill>
                  <a:schemeClr val="tx2">
                    <a:lumMod val="75000"/>
                  </a:schemeClr>
                </a:solidFill>
              </a:rPr>
              <a:t>dormitorio</a:t>
            </a:r>
            <a:r>
              <a:rPr lang="es-ES" dirty="0" smtClean="0"/>
              <a:t>. Instalar una lamparilla. Organizar </a:t>
            </a:r>
            <a:r>
              <a:rPr lang="es-ES" dirty="0"/>
              <a:t>la ropa para que pueda cogerla con facilidad. </a:t>
            </a:r>
            <a:endParaRPr lang="es-ES" b="1" dirty="0">
              <a:effectLst>
                <a:outerShdw blurRad="38100" dist="38100" dir="2700000" algn="tl">
                  <a:srgbClr val="000000">
                    <a:alpha val="43137"/>
                  </a:srgbClr>
                </a:outerShdw>
              </a:effectLst>
            </a:endParaRPr>
          </a:p>
          <a:p>
            <a:pPr>
              <a:lnSpc>
                <a:spcPct val="114000"/>
              </a:lnSpc>
              <a:spcAft>
                <a:spcPts val="600"/>
              </a:spcAft>
              <a:buFont typeface="Wingdings" pitchFamily="2" charset="2"/>
              <a:buChar char="Ø"/>
              <a:defRPr/>
            </a:pPr>
            <a:r>
              <a:rPr lang="es-ES" b="1" dirty="0" smtClean="0">
                <a:solidFill>
                  <a:srgbClr val="C00000"/>
                </a:solidFill>
              </a:rPr>
              <a:t>Escaleras</a:t>
            </a:r>
            <a:r>
              <a:rPr lang="es-ES" b="1" dirty="0">
                <a:solidFill>
                  <a:schemeClr val="tx2">
                    <a:lumMod val="75000"/>
                  </a:schemeClr>
                </a:solidFill>
              </a:rPr>
              <a:t>:</a:t>
            </a:r>
            <a:r>
              <a:rPr lang="es-ES" b="1" dirty="0">
                <a:solidFill>
                  <a:schemeClr val="tx2">
                    <a:lumMod val="75000"/>
                  </a:schemeClr>
                </a:solidFill>
                <a:effectLst>
                  <a:outerShdw blurRad="38100" dist="38100" dir="2700000" algn="tl">
                    <a:srgbClr val="000000">
                      <a:alpha val="43137"/>
                    </a:srgbClr>
                  </a:outerShdw>
                </a:effectLst>
              </a:rPr>
              <a:t> </a:t>
            </a:r>
            <a:r>
              <a:rPr lang="es-ES" b="1" dirty="0" smtClean="0">
                <a:solidFill>
                  <a:schemeClr val="tx2">
                    <a:lumMod val="75000"/>
                  </a:schemeClr>
                </a:solidFill>
                <a:effectLst>
                  <a:outerShdw blurRad="38100" dist="38100" dir="2700000" algn="tl">
                    <a:srgbClr val="000000">
                      <a:alpha val="43137"/>
                    </a:srgbClr>
                  </a:outerShdw>
                </a:effectLst>
              </a:rPr>
              <a:t> </a:t>
            </a:r>
            <a:r>
              <a:rPr lang="es-ES" b="1" dirty="0" smtClean="0">
                <a:solidFill>
                  <a:schemeClr val="tx2">
                    <a:lumMod val="75000"/>
                  </a:schemeClr>
                </a:solidFill>
              </a:rPr>
              <a:t>l</a:t>
            </a:r>
            <a:r>
              <a:rPr lang="es-ES" dirty="0" smtClean="0"/>
              <a:t>os </a:t>
            </a:r>
            <a:r>
              <a:rPr lang="es-ES" b="1" dirty="0">
                <a:solidFill>
                  <a:schemeClr val="tx2">
                    <a:lumMod val="75000"/>
                  </a:schemeClr>
                </a:solidFill>
              </a:rPr>
              <a:t>peldaños de </a:t>
            </a:r>
            <a:r>
              <a:rPr lang="es-ES" b="1" dirty="0" smtClean="0">
                <a:solidFill>
                  <a:schemeClr val="tx2">
                    <a:lumMod val="75000"/>
                  </a:schemeClr>
                </a:solidFill>
              </a:rPr>
              <a:t>las </a:t>
            </a:r>
            <a:r>
              <a:rPr lang="es-ES" b="1" dirty="0">
                <a:solidFill>
                  <a:schemeClr val="tx2">
                    <a:lumMod val="75000"/>
                  </a:schemeClr>
                </a:solidFill>
              </a:rPr>
              <a:t>escaleras no </a:t>
            </a:r>
            <a:r>
              <a:rPr lang="es-ES" b="1" dirty="0" smtClean="0">
                <a:solidFill>
                  <a:schemeClr val="tx2">
                    <a:lumMod val="75000"/>
                  </a:schemeClr>
                </a:solidFill>
              </a:rPr>
              <a:t> deben tener </a:t>
            </a:r>
            <a:r>
              <a:rPr lang="es-ES" b="1" dirty="0">
                <a:solidFill>
                  <a:schemeClr val="tx2">
                    <a:lumMod val="75000"/>
                  </a:schemeClr>
                </a:solidFill>
              </a:rPr>
              <a:t>irregulari</a:t>
            </a:r>
            <a:r>
              <a:rPr lang="es-ES" dirty="0"/>
              <a:t>dades.  </a:t>
            </a:r>
            <a:r>
              <a:rPr lang="es-ES" dirty="0" smtClean="0"/>
              <a:t>Poner </a:t>
            </a:r>
            <a:r>
              <a:rPr lang="es-ES" dirty="0"/>
              <a:t>un </a:t>
            </a:r>
            <a:r>
              <a:rPr lang="es-ES" b="1" dirty="0">
                <a:solidFill>
                  <a:schemeClr val="tx2">
                    <a:lumMod val="75000"/>
                  </a:schemeClr>
                </a:solidFill>
              </a:rPr>
              <a:t>color </a:t>
            </a:r>
            <a:r>
              <a:rPr lang="es-ES" b="1" dirty="0" smtClean="0">
                <a:solidFill>
                  <a:schemeClr val="tx2">
                    <a:lumMod val="75000"/>
                  </a:schemeClr>
                </a:solidFill>
              </a:rPr>
              <a:t>que contraste </a:t>
            </a:r>
            <a:r>
              <a:rPr lang="es-ES" b="1" dirty="0">
                <a:solidFill>
                  <a:schemeClr val="tx2">
                    <a:lumMod val="75000"/>
                  </a:schemeClr>
                </a:solidFill>
              </a:rPr>
              <a:t>en la parte superior del borde de todos los peldaños </a:t>
            </a:r>
            <a:r>
              <a:rPr lang="es-ES" dirty="0" smtClean="0"/>
              <a:t>para ver </a:t>
            </a:r>
            <a:r>
              <a:rPr lang="es-ES" dirty="0"/>
              <a:t>mejor las escaleras. </a:t>
            </a:r>
            <a:r>
              <a:rPr lang="es-ES" b="1" dirty="0" smtClean="0">
                <a:solidFill>
                  <a:schemeClr val="tx2">
                    <a:lumMod val="75000"/>
                  </a:schemeClr>
                </a:solidFill>
              </a:rPr>
              <a:t>Retirar </a:t>
            </a:r>
            <a:r>
              <a:rPr lang="es-ES" b="1" dirty="0">
                <a:solidFill>
                  <a:schemeClr val="tx2">
                    <a:lumMod val="75000"/>
                  </a:schemeClr>
                </a:solidFill>
              </a:rPr>
              <a:t>las alfombrillas</a:t>
            </a:r>
            <a:r>
              <a:rPr lang="es-ES" dirty="0"/>
              <a:t>. </a:t>
            </a:r>
            <a:r>
              <a:rPr lang="es-ES" dirty="0" smtClean="0"/>
              <a:t>Colocar </a:t>
            </a:r>
            <a:r>
              <a:rPr lang="es-ES" b="1" dirty="0">
                <a:solidFill>
                  <a:schemeClr val="tx2">
                    <a:lumMod val="75000"/>
                  </a:schemeClr>
                </a:solidFill>
              </a:rPr>
              <a:t>barandillas fijas para las manos a ambos lados de las </a:t>
            </a:r>
            <a:r>
              <a:rPr lang="es-ES" b="1" dirty="0" smtClean="0">
                <a:solidFill>
                  <a:schemeClr val="tx2">
                    <a:lumMod val="75000"/>
                  </a:schemeClr>
                </a:solidFill>
              </a:rPr>
              <a:t>escaleras</a:t>
            </a:r>
            <a:r>
              <a:rPr lang="es-ES" dirty="0" smtClean="0"/>
              <a:t>.</a:t>
            </a:r>
            <a:endParaRPr lang="es-ES" b="1" dirty="0">
              <a:effectLst>
                <a:outerShdw blurRad="38100" dist="38100" dir="2700000" algn="tl">
                  <a:srgbClr val="000000">
                    <a:alpha val="43137"/>
                  </a:srgbClr>
                </a:outerShdw>
              </a:effectLst>
            </a:endParaRPr>
          </a:p>
          <a:p>
            <a:pPr>
              <a:lnSpc>
                <a:spcPct val="114000"/>
              </a:lnSpc>
              <a:spcAft>
                <a:spcPts val="600"/>
              </a:spcAft>
              <a:buFont typeface="Wingdings" pitchFamily="2" charset="2"/>
              <a:buChar char="Ø"/>
              <a:defRPr/>
            </a:pPr>
            <a:r>
              <a:rPr lang="es-ES" b="1" dirty="0" smtClean="0">
                <a:solidFill>
                  <a:srgbClr val="C00000"/>
                </a:solidFill>
              </a:rPr>
              <a:t>Iluminación</a:t>
            </a:r>
            <a:r>
              <a:rPr lang="es-ES" b="1" dirty="0" smtClean="0">
                <a:effectLst>
                  <a:outerShdw blurRad="38100" dist="38100" dir="2700000" algn="tl">
                    <a:srgbClr val="000000">
                      <a:alpha val="43137"/>
                    </a:srgbClr>
                  </a:outerShdw>
                </a:effectLst>
              </a:rPr>
              <a:t>: </a:t>
            </a:r>
            <a:r>
              <a:rPr lang="es-ES" b="1" dirty="0" smtClean="0"/>
              <a:t> </a:t>
            </a:r>
            <a:r>
              <a:rPr lang="es-ES" dirty="0" smtClean="0"/>
              <a:t>la </a:t>
            </a:r>
            <a:r>
              <a:rPr lang="es-ES" b="1" dirty="0">
                <a:solidFill>
                  <a:schemeClr val="tx2">
                    <a:lumMod val="75000"/>
                  </a:schemeClr>
                </a:solidFill>
              </a:rPr>
              <a:t>iluminación uniforme en toda la </a:t>
            </a:r>
            <a:r>
              <a:rPr lang="es-ES" b="1" dirty="0" smtClean="0">
                <a:solidFill>
                  <a:schemeClr val="tx2">
                    <a:lumMod val="75000"/>
                  </a:schemeClr>
                </a:solidFill>
              </a:rPr>
              <a:t>habitación </a:t>
            </a:r>
            <a:r>
              <a:rPr lang="es-ES" dirty="0" smtClean="0"/>
              <a:t>es más segura. Añadir </a:t>
            </a:r>
            <a:r>
              <a:rPr lang="es-ES" dirty="0"/>
              <a:t>luz </a:t>
            </a:r>
            <a:r>
              <a:rPr lang="es-ES" dirty="0" smtClean="0"/>
              <a:t>en las </a:t>
            </a:r>
            <a:r>
              <a:rPr lang="es-ES" dirty="0"/>
              <a:t>zonas oscuras. </a:t>
            </a:r>
            <a:r>
              <a:rPr lang="es-ES" dirty="0" smtClean="0"/>
              <a:t>Poner </a:t>
            </a:r>
            <a:r>
              <a:rPr lang="es-ES" dirty="0"/>
              <a:t>cortinas ligeras o persianas para reducir el resplandor de las ventanas y las puertas </a:t>
            </a:r>
            <a:r>
              <a:rPr lang="es-ES" dirty="0" smtClean="0"/>
              <a:t>brillantes.</a:t>
            </a:r>
            <a:endParaRPr lang="es-E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
            <a:ext cx="8533705" cy="836712"/>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14.- </a:t>
            </a:r>
            <a:r>
              <a:rPr lang="es-ES" sz="2400" b="1" i="1" dirty="0" smtClean="0">
                <a:solidFill>
                  <a:srgbClr val="C00000"/>
                </a:solidFill>
              </a:rPr>
              <a:t>SEGURIDAD VIAL Y ACCIDENTES</a:t>
            </a:r>
            <a:endParaRPr lang="es-ES" sz="2400" b="1" i="1" dirty="0">
              <a:solidFill>
                <a:srgbClr val="C00000"/>
              </a:solidFill>
            </a:endParaRPr>
          </a:p>
        </p:txBody>
      </p:sp>
      <p:sp>
        <p:nvSpPr>
          <p:cNvPr id="4" name="3 Marcador de número de diapositiva"/>
          <p:cNvSpPr>
            <a:spLocks noGrp="1"/>
          </p:cNvSpPr>
          <p:nvPr>
            <p:ph type="sldNum" sz="quarter" idx="12"/>
          </p:nvPr>
        </p:nvSpPr>
        <p:spPr>
          <a:xfrm>
            <a:off x="8604448" y="6453336"/>
            <a:ext cx="539552" cy="404664"/>
          </a:xfrm>
        </p:spPr>
        <p:txBody>
          <a:bodyPr/>
          <a:lstStyle/>
          <a:p>
            <a:pPr>
              <a:defRPr/>
            </a:pPr>
            <a:fld id="{7033E9B3-A558-473B-8407-28D2CD10F4EF}" type="slidenum">
              <a:rPr lang="es-ES"/>
              <a:pPr>
                <a:defRPr/>
              </a:pPr>
              <a:t>75</a:t>
            </a:fld>
            <a:endParaRPr lang="es-ES" dirty="0"/>
          </a:p>
        </p:txBody>
      </p:sp>
      <p:sp>
        <p:nvSpPr>
          <p:cNvPr id="3076" name="4 Rectángulo"/>
          <p:cNvSpPr>
            <a:spLocks noChangeArrowheads="1"/>
          </p:cNvSpPr>
          <p:nvPr/>
        </p:nvSpPr>
        <p:spPr bwMode="auto">
          <a:xfrm>
            <a:off x="5508625" y="2311400"/>
            <a:ext cx="3635375" cy="1200150"/>
          </a:xfrm>
          <a:prstGeom prst="rect">
            <a:avLst/>
          </a:prstGeom>
          <a:noFill/>
          <a:ln w="9525">
            <a:noFill/>
            <a:miter lim="800000"/>
            <a:headEnd/>
            <a:tailEnd/>
          </a:ln>
        </p:spPr>
        <p:txBody>
          <a:bodyPr>
            <a:spAutoFit/>
          </a:bodyPr>
          <a:lstStyle/>
          <a:p>
            <a:endParaRPr lang="es-ES"/>
          </a:p>
          <a:p>
            <a:r>
              <a:rPr lang="es-ES"/>
              <a:t> </a:t>
            </a:r>
          </a:p>
          <a:p>
            <a:r>
              <a:rPr lang="es-ES"/>
              <a:t> </a:t>
            </a:r>
          </a:p>
          <a:p>
            <a:r>
              <a:rPr lang="es-ES"/>
              <a:t> </a:t>
            </a:r>
          </a:p>
        </p:txBody>
      </p:sp>
      <p:sp>
        <p:nvSpPr>
          <p:cNvPr id="5" name="4 Rectángulo"/>
          <p:cNvSpPr/>
          <p:nvPr/>
        </p:nvSpPr>
        <p:spPr>
          <a:xfrm>
            <a:off x="0" y="2420887"/>
            <a:ext cx="9342438" cy="4616648"/>
          </a:xfrm>
          <a:prstGeom prst="rect">
            <a:avLst/>
          </a:prstGeom>
        </p:spPr>
        <p:txBody>
          <a:bodyPr wrap="square">
            <a:spAutoFit/>
          </a:bodyPr>
          <a:lstStyle/>
          <a:p>
            <a:pPr>
              <a:defRPr/>
            </a:pPr>
            <a:endParaRPr lang="es-ES" b="1" dirty="0" smtClean="0"/>
          </a:p>
          <a:p>
            <a:pPr>
              <a:defRPr/>
            </a:pPr>
            <a:endParaRPr lang="es-ES" b="1" dirty="0" smtClean="0"/>
          </a:p>
          <a:p>
            <a:pPr>
              <a:defRPr/>
            </a:pPr>
            <a:r>
              <a:rPr lang="es-ES" b="1" dirty="0" smtClean="0">
                <a:solidFill>
                  <a:srgbClr val="C00000"/>
                </a:solidFill>
              </a:rPr>
              <a:t>CONDUCTORES</a:t>
            </a:r>
            <a:r>
              <a:rPr lang="es-ES" b="1" dirty="0">
                <a:solidFill>
                  <a:srgbClr val="C00000"/>
                </a:solidFill>
              </a:rPr>
              <a:t>: </a:t>
            </a:r>
            <a:endParaRPr lang="es-ES" b="1" dirty="0" smtClean="0">
              <a:solidFill>
                <a:srgbClr val="C00000"/>
              </a:solidFill>
            </a:endParaRPr>
          </a:p>
          <a:p>
            <a:pPr>
              <a:defRPr/>
            </a:pPr>
            <a:r>
              <a:rPr lang="es-ES" dirty="0" smtClean="0"/>
              <a:t>En </a:t>
            </a:r>
            <a:r>
              <a:rPr lang="es-ES" dirty="0"/>
              <a:t>España, 2,8 millones de personas mayores de 65 años poseen permiso de conducir (11% del total de conductores</a:t>
            </a:r>
            <a:r>
              <a:rPr lang="es-ES" dirty="0" smtClean="0"/>
              <a:t>).</a:t>
            </a:r>
          </a:p>
          <a:p>
            <a:pPr>
              <a:defRPr/>
            </a:pPr>
            <a:endParaRPr lang="es-ES" sz="1050" dirty="0"/>
          </a:p>
          <a:p>
            <a:pPr marL="285750" indent="-285750">
              <a:buClr>
                <a:srgbClr val="C00000"/>
              </a:buClr>
              <a:buFont typeface="Wingdings" pitchFamily="2" charset="2"/>
              <a:buChar char="Ø"/>
              <a:defRPr/>
            </a:pPr>
            <a:r>
              <a:rPr lang="es-ES" dirty="0"/>
              <a:t>El  </a:t>
            </a:r>
            <a:r>
              <a:rPr lang="es-ES" b="1" dirty="0" smtClean="0">
                <a:solidFill>
                  <a:schemeClr val="tx2">
                    <a:lumMod val="75000"/>
                  </a:schemeClr>
                </a:solidFill>
              </a:rPr>
              <a:t>envejecimiento</a:t>
            </a:r>
            <a:r>
              <a:rPr lang="es-ES" dirty="0" smtClean="0"/>
              <a:t> </a:t>
            </a:r>
            <a:r>
              <a:rPr lang="es-ES" b="1" dirty="0">
                <a:solidFill>
                  <a:schemeClr val="tx2">
                    <a:lumMod val="75000"/>
                  </a:schemeClr>
                </a:solidFill>
              </a:rPr>
              <a:t>puede afectar a las capacidades esenciales para conducir </a:t>
            </a:r>
            <a:r>
              <a:rPr lang="es-ES" dirty="0"/>
              <a:t>causando: deterioro de las funciones sensoriales ( visión y audición); dificultades motoras ( pérdida de fuerza</a:t>
            </a:r>
            <a:r>
              <a:rPr lang="es-ES" dirty="0" smtClean="0"/>
              <a:t>, alteraciones </a:t>
            </a:r>
            <a:r>
              <a:rPr lang="es-ES" dirty="0"/>
              <a:t>articulares); alteración de la coordinación y aumento del tiempo de reacción; deterioro cognitivo ( alteración de la memoria</a:t>
            </a:r>
            <a:r>
              <a:rPr lang="es-ES" dirty="0" smtClean="0"/>
              <a:t>, orientación</a:t>
            </a:r>
            <a:r>
              <a:rPr lang="es-ES" dirty="0"/>
              <a:t>, pensamiento abstracto); </a:t>
            </a:r>
            <a:r>
              <a:rPr lang="es-ES" dirty="0" err="1"/>
              <a:t>comorbilidad</a:t>
            </a:r>
            <a:r>
              <a:rPr lang="es-ES" dirty="0"/>
              <a:t> </a:t>
            </a:r>
            <a:r>
              <a:rPr lang="es-ES" dirty="0" smtClean="0"/>
              <a:t>(diabetes</a:t>
            </a:r>
            <a:r>
              <a:rPr lang="es-ES" dirty="0"/>
              <a:t>, hipertensión, alteraciones del sueño, depresión). </a:t>
            </a:r>
            <a:endParaRPr lang="es-ES" dirty="0" smtClean="0"/>
          </a:p>
          <a:p>
            <a:pPr marL="285750" indent="-285750">
              <a:buClr>
                <a:srgbClr val="C00000"/>
              </a:buClr>
              <a:buFont typeface="Wingdings" pitchFamily="2" charset="2"/>
              <a:buChar char="Ø"/>
              <a:defRPr/>
            </a:pPr>
            <a:endParaRPr lang="es-ES" sz="1050" dirty="0" smtClean="0"/>
          </a:p>
          <a:p>
            <a:pPr marL="285750" indent="-285750">
              <a:buClr>
                <a:srgbClr val="C00000"/>
              </a:buClr>
              <a:buFont typeface="Wingdings" pitchFamily="2" charset="2"/>
              <a:buChar char="Ø"/>
              <a:defRPr/>
            </a:pPr>
            <a:r>
              <a:rPr lang="es-ES" dirty="0" smtClean="0"/>
              <a:t>Es importante considerar la </a:t>
            </a:r>
            <a:r>
              <a:rPr lang="es-ES" b="1" dirty="0" smtClean="0">
                <a:solidFill>
                  <a:schemeClr val="tx2">
                    <a:lumMod val="75000"/>
                  </a:schemeClr>
                </a:solidFill>
              </a:rPr>
              <a:t>probable </a:t>
            </a:r>
            <a:r>
              <a:rPr lang="es-ES" b="1" dirty="0" err="1" smtClean="0">
                <a:solidFill>
                  <a:schemeClr val="tx2">
                    <a:lumMod val="75000"/>
                  </a:schemeClr>
                </a:solidFill>
              </a:rPr>
              <a:t>polimedicación</a:t>
            </a:r>
            <a:r>
              <a:rPr lang="es-ES" b="1" dirty="0" smtClean="0">
                <a:solidFill>
                  <a:schemeClr val="tx2">
                    <a:lumMod val="75000"/>
                  </a:schemeClr>
                </a:solidFill>
              </a:rPr>
              <a:t> </a:t>
            </a:r>
            <a:r>
              <a:rPr lang="es-ES" dirty="0" smtClean="0"/>
              <a:t>y  los efectos nocivos sobre la seguridad vial. También la interacción entre el consumo de alcohol y los fármacos prescritos.</a:t>
            </a:r>
          </a:p>
          <a:p>
            <a:pPr marL="285750" indent="-285750">
              <a:buClr>
                <a:srgbClr val="C00000"/>
              </a:buClr>
              <a:defRPr/>
            </a:pPr>
            <a:endParaRPr lang="es-ES" sz="1050" dirty="0" smtClean="0"/>
          </a:p>
          <a:p>
            <a:pPr marL="285750" indent="-285750">
              <a:buClr>
                <a:srgbClr val="C00000"/>
              </a:buClr>
              <a:buFont typeface="Wingdings" pitchFamily="2" charset="2"/>
              <a:buChar char="Ø"/>
              <a:defRPr/>
            </a:pPr>
            <a:r>
              <a:rPr lang="es-ES" dirty="0" smtClean="0"/>
              <a:t>La </a:t>
            </a:r>
            <a:r>
              <a:rPr lang="es-ES" b="1" dirty="0">
                <a:solidFill>
                  <a:schemeClr val="tx2">
                    <a:lumMod val="75000"/>
                  </a:schemeClr>
                </a:solidFill>
              </a:rPr>
              <a:t>Educación en Seguridad Vial a edades tardías</a:t>
            </a:r>
            <a:r>
              <a:rPr lang="es-ES" dirty="0"/>
              <a:t> con campañas de información</a:t>
            </a:r>
            <a:r>
              <a:rPr lang="es-ES" dirty="0" smtClean="0"/>
              <a:t>, formación </a:t>
            </a:r>
            <a:r>
              <a:rPr lang="es-ES" dirty="0"/>
              <a:t>y </a:t>
            </a:r>
            <a:r>
              <a:rPr lang="es-ES" dirty="0" smtClean="0"/>
              <a:t>prevención, </a:t>
            </a:r>
            <a:r>
              <a:rPr lang="es-ES" dirty="0"/>
              <a:t>con equipos </a:t>
            </a:r>
            <a:r>
              <a:rPr lang="es-ES" b="1" dirty="0" smtClean="0">
                <a:solidFill>
                  <a:schemeClr val="tx2">
                    <a:lumMod val="75000"/>
                  </a:schemeClr>
                </a:solidFill>
              </a:rPr>
              <a:t>multidisciplinares</a:t>
            </a:r>
            <a:r>
              <a:rPr lang="es-ES" dirty="0" smtClean="0"/>
              <a:t>, es fundamental.</a:t>
            </a:r>
          </a:p>
          <a:p>
            <a:pPr marL="285750" indent="-285750">
              <a:buClr>
                <a:srgbClr val="C00000"/>
              </a:buClr>
              <a:buFont typeface="Wingdings" pitchFamily="2" charset="2"/>
              <a:buChar char="Ø"/>
              <a:defRPr/>
            </a:pPr>
            <a:endParaRPr lang="es-ES" sz="1050" dirty="0"/>
          </a:p>
        </p:txBody>
      </p:sp>
      <p:sp>
        <p:nvSpPr>
          <p:cNvPr id="6" name="5 Rectángulo"/>
          <p:cNvSpPr/>
          <p:nvPr/>
        </p:nvSpPr>
        <p:spPr>
          <a:xfrm>
            <a:off x="0" y="1124744"/>
            <a:ext cx="9144000" cy="1679306"/>
          </a:xfrm>
          <a:prstGeom prst="rect">
            <a:avLst/>
          </a:prstGeom>
        </p:spPr>
        <p:txBody>
          <a:bodyPr wrap="square">
            <a:spAutoFit/>
          </a:bodyPr>
          <a:lstStyle/>
          <a:p>
            <a:pPr>
              <a:lnSpc>
                <a:spcPct val="125000"/>
              </a:lnSpc>
              <a:buClr>
                <a:srgbClr val="C00000"/>
              </a:buClr>
              <a:buFont typeface="Wingdings" pitchFamily="2" charset="2"/>
              <a:buChar char="Ø"/>
              <a:defRPr/>
            </a:pPr>
            <a:r>
              <a:rPr lang="es-ES" dirty="0" smtClean="0"/>
              <a:t> En la circulación intervienen tres tipos de factores fundamentales: la </a:t>
            </a:r>
            <a:r>
              <a:rPr lang="es-ES" b="1" dirty="0" smtClean="0">
                <a:solidFill>
                  <a:schemeClr val="tx2">
                    <a:lumMod val="75000"/>
                  </a:schemeClr>
                </a:solidFill>
              </a:rPr>
              <a:t>persona </a:t>
            </a:r>
            <a:r>
              <a:rPr lang="es-ES" dirty="0" smtClean="0"/>
              <a:t>( </a:t>
            </a:r>
            <a:r>
              <a:rPr lang="es-ES" b="1" dirty="0" smtClean="0">
                <a:solidFill>
                  <a:schemeClr val="tx2">
                    <a:lumMod val="75000"/>
                  </a:schemeClr>
                </a:solidFill>
              </a:rPr>
              <a:t>conductor y peatón), </a:t>
            </a:r>
            <a:r>
              <a:rPr lang="es-ES" dirty="0" smtClean="0"/>
              <a:t>el </a:t>
            </a:r>
            <a:r>
              <a:rPr lang="es-ES" b="1" dirty="0" smtClean="0">
                <a:solidFill>
                  <a:schemeClr val="tx2">
                    <a:lumMod val="75000"/>
                  </a:schemeClr>
                </a:solidFill>
              </a:rPr>
              <a:t>vehículo</a:t>
            </a:r>
            <a:r>
              <a:rPr lang="es-ES" dirty="0" smtClean="0"/>
              <a:t> y la </a:t>
            </a:r>
            <a:r>
              <a:rPr lang="es-ES" b="1" dirty="0" smtClean="0">
                <a:solidFill>
                  <a:schemeClr val="tx2">
                    <a:lumMod val="75000"/>
                  </a:schemeClr>
                </a:solidFill>
              </a:rPr>
              <a:t>vía</a:t>
            </a:r>
            <a:r>
              <a:rPr lang="es-ES" dirty="0" smtClean="0"/>
              <a:t>. </a:t>
            </a:r>
          </a:p>
          <a:p>
            <a:pPr>
              <a:lnSpc>
                <a:spcPct val="125000"/>
              </a:lnSpc>
              <a:buClr>
                <a:srgbClr val="C00000"/>
              </a:buClr>
              <a:buFont typeface="Wingdings" pitchFamily="2" charset="2"/>
              <a:buChar char="Ø"/>
              <a:defRPr/>
            </a:pPr>
            <a:endParaRPr lang="es-ES" sz="1050" dirty="0" smtClean="0"/>
          </a:p>
          <a:p>
            <a:pPr>
              <a:lnSpc>
                <a:spcPct val="125000"/>
              </a:lnSpc>
              <a:buClr>
                <a:srgbClr val="C00000"/>
              </a:buClr>
              <a:buFont typeface="Wingdings" pitchFamily="2" charset="2"/>
              <a:buChar char="Ø"/>
              <a:defRPr/>
            </a:pPr>
            <a:r>
              <a:rPr lang="es-ES" b="1" dirty="0" smtClean="0">
                <a:solidFill>
                  <a:schemeClr val="tx2">
                    <a:lumMod val="75000"/>
                  </a:schemeClr>
                </a:solidFill>
              </a:rPr>
              <a:t> La seguridad vial depende</a:t>
            </a:r>
            <a:r>
              <a:rPr lang="es-ES" dirty="0" smtClean="0"/>
              <a:t> </a:t>
            </a:r>
            <a:r>
              <a:rPr lang="es-ES" b="1" dirty="0" smtClean="0">
                <a:solidFill>
                  <a:schemeClr val="tx2">
                    <a:lumMod val="75000"/>
                  </a:schemeClr>
                </a:solidFill>
              </a:rPr>
              <a:t>de una correcta armonización de todos estos factores </a:t>
            </a:r>
            <a:r>
              <a:rPr lang="es-ES" dirty="0" smtClean="0"/>
              <a:t>que participan en el tráfico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88640"/>
            <a:ext cx="8533705"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14.- </a:t>
            </a:r>
            <a:r>
              <a:rPr lang="es-ES" sz="2400" b="1" i="1" dirty="0" smtClean="0">
                <a:solidFill>
                  <a:srgbClr val="C00000"/>
                </a:solidFill>
              </a:rPr>
              <a:t>SEGURIDAD VIAL Y ACCIDENTES</a:t>
            </a:r>
            <a:endParaRPr lang="es-ES" sz="2400" b="1" i="1" dirty="0">
              <a:solidFill>
                <a:srgbClr val="C00000"/>
              </a:solidFill>
            </a:endParaRPr>
          </a:p>
        </p:txBody>
      </p:sp>
      <p:sp>
        <p:nvSpPr>
          <p:cNvPr id="4" name="3 Marcador de número de diapositiva"/>
          <p:cNvSpPr>
            <a:spLocks noGrp="1"/>
          </p:cNvSpPr>
          <p:nvPr>
            <p:ph type="sldNum" sz="quarter" idx="12"/>
          </p:nvPr>
        </p:nvSpPr>
        <p:spPr>
          <a:xfrm>
            <a:off x="8711952" y="6497960"/>
            <a:ext cx="432048" cy="360040"/>
          </a:xfrm>
        </p:spPr>
        <p:txBody>
          <a:bodyPr/>
          <a:lstStyle/>
          <a:p>
            <a:pPr>
              <a:defRPr/>
            </a:pPr>
            <a:fld id="{7033E9B3-A558-473B-8407-28D2CD10F4EF}" type="slidenum">
              <a:rPr lang="es-ES"/>
              <a:pPr>
                <a:defRPr/>
              </a:pPr>
              <a:t>76</a:t>
            </a:fld>
            <a:endParaRPr lang="es-ES" dirty="0"/>
          </a:p>
        </p:txBody>
      </p:sp>
      <p:sp>
        <p:nvSpPr>
          <p:cNvPr id="3076" name="4 Rectángulo"/>
          <p:cNvSpPr>
            <a:spLocks noChangeArrowheads="1"/>
          </p:cNvSpPr>
          <p:nvPr/>
        </p:nvSpPr>
        <p:spPr bwMode="auto">
          <a:xfrm>
            <a:off x="5508625" y="2311400"/>
            <a:ext cx="3635375" cy="1200150"/>
          </a:xfrm>
          <a:prstGeom prst="rect">
            <a:avLst/>
          </a:prstGeom>
          <a:noFill/>
          <a:ln w="9525">
            <a:noFill/>
            <a:miter lim="800000"/>
            <a:headEnd/>
            <a:tailEnd/>
          </a:ln>
        </p:spPr>
        <p:txBody>
          <a:bodyPr>
            <a:spAutoFit/>
          </a:bodyPr>
          <a:lstStyle/>
          <a:p>
            <a:endParaRPr lang="es-ES"/>
          </a:p>
          <a:p>
            <a:r>
              <a:rPr lang="es-ES"/>
              <a:t> </a:t>
            </a:r>
          </a:p>
          <a:p>
            <a:r>
              <a:rPr lang="es-ES"/>
              <a:t> </a:t>
            </a:r>
          </a:p>
          <a:p>
            <a:r>
              <a:rPr lang="es-ES"/>
              <a:t> </a:t>
            </a:r>
          </a:p>
        </p:txBody>
      </p:sp>
      <p:sp>
        <p:nvSpPr>
          <p:cNvPr id="5" name="4 Rectángulo"/>
          <p:cNvSpPr/>
          <p:nvPr/>
        </p:nvSpPr>
        <p:spPr>
          <a:xfrm>
            <a:off x="0" y="3501008"/>
            <a:ext cx="9144000" cy="3493264"/>
          </a:xfrm>
          <a:prstGeom prst="rect">
            <a:avLst/>
          </a:prstGeom>
        </p:spPr>
        <p:txBody>
          <a:bodyPr wrap="square">
            <a:spAutoFit/>
          </a:bodyPr>
          <a:lstStyle/>
          <a:p>
            <a:pPr>
              <a:defRPr/>
            </a:pPr>
            <a:r>
              <a:rPr lang="es-ES" sz="1700" b="1" dirty="0" smtClean="0">
                <a:solidFill>
                  <a:srgbClr val="C00000"/>
                </a:solidFill>
              </a:rPr>
              <a:t>PEATONES</a:t>
            </a:r>
            <a:r>
              <a:rPr lang="es-ES" sz="1700" b="1" dirty="0">
                <a:solidFill>
                  <a:srgbClr val="C00000"/>
                </a:solidFill>
              </a:rPr>
              <a:t>: </a:t>
            </a:r>
            <a:r>
              <a:rPr lang="es-ES" sz="1700" dirty="0"/>
              <a:t> </a:t>
            </a:r>
            <a:r>
              <a:rPr lang="es-ES" sz="1700" dirty="0" smtClean="0"/>
              <a:t>Principales </a:t>
            </a:r>
            <a:r>
              <a:rPr lang="es-ES" sz="1700" b="1" dirty="0"/>
              <a:t>problemas funcionales y conductuales detectados </a:t>
            </a:r>
            <a:r>
              <a:rPr lang="es-ES" sz="1700" dirty="0"/>
              <a:t>en peatones mayores: </a:t>
            </a:r>
          </a:p>
          <a:p>
            <a:pPr marL="285750" indent="-285750">
              <a:buFont typeface="Wingdings" pitchFamily="2" charset="2"/>
              <a:buChar char="ü"/>
              <a:defRPr/>
            </a:pPr>
            <a:r>
              <a:rPr lang="es-ES" sz="1700" dirty="0"/>
              <a:t>Problema en la coordinación entre la percepción de situaciones de riesgo y la puesta </a:t>
            </a:r>
            <a:r>
              <a:rPr lang="es-ES" sz="1700" dirty="0" smtClean="0"/>
              <a:t>en marcha </a:t>
            </a:r>
            <a:r>
              <a:rPr lang="es-ES" sz="1700" dirty="0"/>
              <a:t>de estrategias de actuación.</a:t>
            </a:r>
          </a:p>
          <a:p>
            <a:pPr marL="285750" indent="-285750">
              <a:buFont typeface="Wingdings" pitchFamily="2" charset="2"/>
              <a:buChar char="ü"/>
              <a:defRPr/>
            </a:pPr>
            <a:r>
              <a:rPr lang="es-ES" sz="1700" dirty="0"/>
              <a:t>Problemas en visión, movilidad, atención, percepción adecuada de la velocidad y la distancia.</a:t>
            </a:r>
          </a:p>
          <a:p>
            <a:pPr marL="285750" indent="-285750">
              <a:buFont typeface="Wingdings" pitchFamily="2" charset="2"/>
              <a:buChar char="ü"/>
              <a:defRPr/>
            </a:pPr>
            <a:r>
              <a:rPr lang="es-ES" sz="1700" dirty="0"/>
              <a:t>Problemas de orientación y mareos como efecto secundario de ciertos fármacos.</a:t>
            </a:r>
          </a:p>
          <a:p>
            <a:pPr marL="285750" indent="-285750">
              <a:buFont typeface="Wingdings" pitchFamily="2" charset="2"/>
              <a:buChar char="ü"/>
              <a:defRPr/>
            </a:pPr>
            <a:r>
              <a:rPr lang="es-ES" sz="1700" dirty="0" smtClean="0"/>
              <a:t>Caídas </a:t>
            </a:r>
            <a:r>
              <a:rPr lang="es-ES" sz="1700" dirty="0"/>
              <a:t>con riesgo de atropellos al cruzar la calle.</a:t>
            </a:r>
          </a:p>
          <a:p>
            <a:pPr marL="285750" indent="-285750">
              <a:buFont typeface="Wingdings" pitchFamily="2" charset="2"/>
              <a:buChar char="ü"/>
              <a:defRPr/>
            </a:pPr>
            <a:r>
              <a:rPr lang="es-ES" sz="1700" dirty="0"/>
              <a:t>Un 30% de ancianos se </a:t>
            </a:r>
            <a:r>
              <a:rPr lang="es-ES" sz="1700" dirty="0" smtClean="0"/>
              <a:t>distrae </a:t>
            </a:r>
            <a:r>
              <a:rPr lang="es-ES" sz="1700" dirty="0"/>
              <a:t>durante el cruce. Diversas investigaciones apuntan a una bajada en el nivel de alerta motivado por ansiedad o por prisa por terminar el cruce.</a:t>
            </a:r>
          </a:p>
          <a:p>
            <a:pPr>
              <a:defRPr/>
            </a:pPr>
            <a:endParaRPr lang="es-ES" sz="900" b="1" dirty="0" smtClean="0"/>
          </a:p>
          <a:p>
            <a:pPr>
              <a:defRPr/>
            </a:pPr>
            <a:r>
              <a:rPr lang="es-ES" sz="1700" b="1" dirty="0" smtClean="0">
                <a:solidFill>
                  <a:srgbClr val="C00000"/>
                </a:solidFill>
              </a:rPr>
              <a:t>PROBLEMAS AMBIENTALES DETECTADOS</a:t>
            </a:r>
            <a:r>
              <a:rPr lang="es-ES" sz="1700" dirty="0" smtClean="0">
                <a:solidFill>
                  <a:srgbClr val="C00000"/>
                </a:solidFill>
              </a:rPr>
              <a:t>: </a:t>
            </a:r>
            <a:r>
              <a:rPr lang="es-ES" sz="1700" b="1" dirty="0" smtClean="0">
                <a:solidFill>
                  <a:schemeClr val="tx2">
                    <a:lumMod val="75000"/>
                  </a:schemeClr>
                </a:solidFill>
              </a:rPr>
              <a:t>Uno </a:t>
            </a:r>
            <a:r>
              <a:rPr lang="es-ES" sz="1700" b="1" dirty="0">
                <a:solidFill>
                  <a:schemeClr val="tx2">
                    <a:lumMod val="75000"/>
                  </a:schemeClr>
                </a:solidFill>
              </a:rPr>
              <a:t>de cada tres  atropellos a peatones </a:t>
            </a:r>
            <a:r>
              <a:rPr lang="es-ES" sz="1700" b="1" dirty="0" smtClean="0">
                <a:solidFill>
                  <a:schemeClr val="tx2">
                    <a:lumMod val="75000"/>
                  </a:schemeClr>
                </a:solidFill>
              </a:rPr>
              <a:t>ocurre </a:t>
            </a:r>
            <a:r>
              <a:rPr lang="es-ES" sz="1700" b="1" dirty="0">
                <a:solidFill>
                  <a:schemeClr val="tx2">
                    <a:lumMod val="75000"/>
                  </a:schemeClr>
                </a:solidFill>
              </a:rPr>
              <a:t>en las intersecciones.</a:t>
            </a:r>
            <a:r>
              <a:rPr lang="es-ES" sz="1700" dirty="0"/>
              <a:t> Los </a:t>
            </a:r>
            <a:r>
              <a:rPr lang="es-ES" sz="1700" b="1" dirty="0">
                <a:solidFill>
                  <a:schemeClr val="tx2">
                    <a:lumMod val="75000"/>
                  </a:schemeClr>
                </a:solidFill>
              </a:rPr>
              <a:t>bulevares,</a:t>
            </a:r>
            <a:r>
              <a:rPr lang="es-ES" sz="1700" dirty="0"/>
              <a:t> entre otras </a:t>
            </a:r>
            <a:r>
              <a:rPr lang="es-ES" sz="1700" dirty="0" smtClean="0"/>
              <a:t>vías</a:t>
            </a:r>
            <a:r>
              <a:rPr lang="es-ES" sz="1700" dirty="0"/>
              <a:t>, destacan por ser el tipo de </a:t>
            </a:r>
            <a:r>
              <a:rPr lang="es-ES" sz="1700" dirty="0" smtClean="0"/>
              <a:t>vía </a:t>
            </a:r>
            <a:r>
              <a:rPr lang="es-ES" sz="1700" dirty="0"/>
              <a:t>donde se produce un mayor </a:t>
            </a:r>
            <a:r>
              <a:rPr lang="es-ES" sz="1700" b="1" dirty="0">
                <a:solidFill>
                  <a:schemeClr val="tx2">
                    <a:lumMod val="75000"/>
                  </a:schemeClr>
                </a:solidFill>
              </a:rPr>
              <a:t>desajuste entre la longitud del paso de cebra y la duración del tiempo en verde del semáforo</a:t>
            </a:r>
            <a:r>
              <a:rPr lang="es-ES" sz="1700" dirty="0"/>
              <a:t>. </a:t>
            </a:r>
            <a:r>
              <a:rPr lang="es-ES" sz="1700" b="1" dirty="0">
                <a:solidFill>
                  <a:schemeClr val="tx2">
                    <a:lumMod val="75000"/>
                  </a:schemeClr>
                </a:solidFill>
              </a:rPr>
              <a:t>Muchos cruces no regulados no resultan visibles ni asequibles para los peatones </a:t>
            </a:r>
            <a:r>
              <a:rPr lang="es-ES" sz="1700" b="1" dirty="0" smtClean="0">
                <a:solidFill>
                  <a:schemeClr val="tx2">
                    <a:lumMod val="75000"/>
                  </a:schemeClr>
                </a:solidFill>
              </a:rPr>
              <a:t> mayores</a:t>
            </a:r>
            <a:r>
              <a:rPr lang="es-ES" sz="1700" dirty="0" smtClean="0"/>
              <a:t>.</a:t>
            </a:r>
            <a:endParaRPr lang="es-ES" sz="1700" dirty="0"/>
          </a:p>
        </p:txBody>
      </p:sp>
      <p:sp>
        <p:nvSpPr>
          <p:cNvPr id="6" name="5 Rectángulo"/>
          <p:cNvSpPr/>
          <p:nvPr/>
        </p:nvSpPr>
        <p:spPr>
          <a:xfrm>
            <a:off x="0" y="1196752"/>
            <a:ext cx="9144000" cy="2185214"/>
          </a:xfrm>
          <a:prstGeom prst="rect">
            <a:avLst/>
          </a:prstGeom>
        </p:spPr>
        <p:txBody>
          <a:bodyPr wrap="square">
            <a:spAutoFit/>
          </a:bodyPr>
          <a:lstStyle/>
          <a:p>
            <a:pPr marL="285750" indent="-285750">
              <a:defRPr/>
            </a:pPr>
            <a:r>
              <a:rPr lang="es-ES" sz="1700" b="1" dirty="0" smtClean="0">
                <a:solidFill>
                  <a:srgbClr val="C00000"/>
                </a:solidFill>
              </a:rPr>
              <a:t>RECOMENDACIONES EN LOS MAYORES:</a:t>
            </a:r>
          </a:p>
          <a:p>
            <a:pPr marL="285750" indent="-285750">
              <a:buClr>
                <a:srgbClr val="C00000"/>
              </a:buClr>
              <a:buFont typeface="Wingdings" pitchFamily="2" charset="2"/>
              <a:buChar char="§"/>
              <a:defRPr/>
            </a:pPr>
            <a:r>
              <a:rPr lang="es-ES" sz="1700" dirty="0" smtClean="0"/>
              <a:t>Realizar una </a:t>
            </a:r>
            <a:r>
              <a:rPr lang="es-ES" sz="1700" b="1" dirty="0" smtClean="0">
                <a:solidFill>
                  <a:schemeClr val="tx2">
                    <a:lumMod val="75000"/>
                  </a:schemeClr>
                </a:solidFill>
              </a:rPr>
              <a:t>valoración individual</a:t>
            </a:r>
            <a:r>
              <a:rPr lang="es-ES" sz="1700" dirty="0" smtClean="0"/>
              <a:t>, por la gran diferencia </a:t>
            </a:r>
            <a:r>
              <a:rPr lang="es-ES" sz="1700" b="1" dirty="0" smtClean="0">
                <a:solidFill>
                  <a:schemeClr val="tx2">
                    <a:lumMod val="75000"/>
                  </a:schemeClr>
                </a:solidFill>
              </a:rPr>
              <a:t>en la capacidad de conducción </a:t>
            </a:r>
            <a:r>
              <a:rPr lang="es-ES" sz="1700" dirty="0" smtClean="0"/>
              <a:t>entre las distintas personas a esta edad. </a:t>
            </a:r>
          </a:p>
          <a:p>
            <a:pPr marL="285750" indent="-285750">
              <a:buClr>
                <a:srgbClr val="C00000"/>
              </a:buClr>
              <a:buFont typeface="Wingdings" pitchFamily="2" charset="2"/>
              <a:buChar char="§"/>
              <a:defRPr/>
            </a:pPr>
            <a:r>
              <a:rPr lang="es-ES" sz="1700" dirty="0" smtClean="0"/>
              <a:t>Los </a:t>
            </a:r>
            <a:r>
              <a:rPr lang="es-ES" sz="1700" b="1" dirty="0" smtClean="0">
                <a:solidFill>
                  <a:schemeClr val="tx2">
                    <a:lumMod val="75000"/>
                  </a:schemeClr>
                </a:solidFill>
              </a:rPr>
              <a:t>centros de reconocimiento de conductores tienen una responsabilidad directa </a:t>
            </a:r>
            <a:r>
              <a:rPr lang="es-ES" sz="1700" dirty="0" smtClean="0"/>
              <a:t>a la hora de formar e informar </a:t>
            </a:r>
            <a:r>
              <a:rPr lang="es-ES" sz="1700" b="1" dirty="0" smtClean="0">
                <a:solidFill>
                  <a:schemeClr val="tx2">
                    <a:lumMod val="75000"/>
                  </a:schemeClr>
                </a:solidFill>
              </a:rPr>
              <a:t>sobre los aspectos que suponen una mayor seguridad para estos conductores</a:t>
            </a:r>
            <a:r>
              <a:rPr lang="es-ES" sz="1700" dirty="0" smtClean="0"/>
              <a:t>.</a:t>
            </a:r>
          </a:p>
          <a:p>
            <a:pPr marL="285750" indent="-285750">
              <a:buClr>
                <a:srgbClr val="C00000"/>
              </a:buClr>
              <a:buFont typeface="Wingdings" pitchFamily="2" charset="2"/>
              <a:buChar char="§"/>
              <a:defRPr/>
            </a:pPr>
            <a:r>
              <a:rPr lang="es-ES" sz="1700" dirty="0" smtClean="0"/>
              <a:t>Considerar el juicio y la valoración que la propia persona mayor hace sobre su capacidad para la conducción y para otras actividades de la vida diaria.</a:t>
            </a:r>
          </a:p>
          <a:p>
            <a:pPr marL="285750" indent="-285750">
              <a:buClr>
                <a:srgbClr val="C00000"/>
              </a:buClr>
              <a:buFont typeface="Wingdings" pitchFamily="2" charset="2"/>
              <a:buChar char="§"/>
              <a:defRPr/>
            </a:pPr>
            <a:r>
              <a:rPr lang="es-ES" sz="1700" dirty="0" smtClean="0"/>
              <a:t>Valorar la independencia y autonomía que el vehículo puede aportar a los  mayores.             </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388" y="274638"/>
            <a:ext cx="8785225" cy="777875"/>
          </a:xfrm>
          <a:ln>
            <a:solidFill>
              <a:schemeClr val="tx2">
                <a:lumMod val="75000"/>
              </a:schemeClr>
            </a:solidFill>
          </a:ln>
        </p:spPr>
        <p:txBody>
          <a:bodyPr rtlCol="0">
            <a:normAutofit/>
          </a:bodyPr>
          <a:lstStyle/>
          <a:p>
            <a:pPr eaLnBrk="1" fontAlgn="auto" hangingPunct="1">
              <a:spcAft>
                <a:spcPts val="0"/>
              </a:spcAft>
              <a:defRPr/>
            </a:pPr>
            <a:r>
              <a:rPr lang="es-ES" sz="2400" dirty="0" smtClean="0">
                <a:solidFill>
                  <a:schemeClr val="tx2">
                    <a:lumMod val="75000"/>
                  </a:schemeClr>
                </a:solidFill>
              </a:rPr>
              <a:t>UNIDAD DIDÁCTICA 14.- </a:t>
            </a:r>
            <a:r>
              <a:rPr lang="es-ES" sz="2400" b="1" i="1" dirty="0" smtClean="0">
                <a:solidFill>
                  <a:srgbClr val="C00000"/>
                </a:solidFill>
              </a:rPr>
              <a:t>SEGURIDAD VIAL Y ACCIDENTES </a:t>
            </a:r>
            <a:endParaRPr lang="es-ES" sz="2400" b="1" i="1" dirty="0">
              <a:solidFill>
                <a:srgbClr val="C00000"/>
              </a:solidFill>
            </a:endParaRPr>
          </a:p>
        </p:txBody>
      </p:sp>
      <p:sp>
        <p:nvSpPr>
          <p:cNvPr id="4" name="3 Marcador de número de diapositiva"/>
          <p:cNvSpPr>
            <a:spLocks noGrp="1"/>
          </p:cNvSpPr>
          <p:nvPr>
            <p:ph type="sldNum" sz="quarter" idx="12"/>
          </p:nvPr>
        </p:nvSpPr>
        <p:spPr>
          <a:xfrm>
            <a:off x="8748464" y="6381328"/>
            <a:ext cx="395536" cy="476672"/>
          </a:xfrm>
        </p:spPr>
        <p:txBody>
          <a:bodyPr/>
          <a:lstStyle/>
          <a:p>
            <a:pPr>
              <a:defRPr/>
            </a:pPr>
            <a:fld id="{0EE911CA-1484-46A0-846D-7438DBAFA441}" type="slidenum">
              <a:rPr lang="es-ES"/>
              <a:pPr>
                <a:defRPr/>
              </a:pPr>
              <a:t>77</a:t>
            </a:fld>
            <a:endParaRPr lang="es-ES" dirty="0"/>
          </a:p>
        </p:txBody>
      </p:sp>
      <p:sp>
        <p:nvSpPr>
          <p:cNvPr id="3077" name="4 Rectángulo"/>
          <p:cNvSpPr>
            <a:spLocks noChangeArrowheads="1"/>
          </p:cNvSpPr>
          <p:nvPr/>
        </p:nvSpPr>
        <p:spPr bwMode="auto">
          <a:xfrm>
            <a:off x="179388" y="1196975"/>
            <a:ext cx="8785225" cy="3179763"/>
          </a:xfrm>
          <a:prstGeom prst="rect">
            <a:avLst/>
          </a:prstGeom>
          <a:noFill/>
          <a:ln w="9525">
            <a:noFill/>
            <a:miter lim="800000"/>
            <a:headEnd/>
            <a:tailEnd/>
          </a:ln>
        </p:spPr>
        <p:txBody>
          <a:bodyPr>
            <a:spAutoFit/>
          </a:bodyPr>
          <a:lstStyle/>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a:p>
            <a:pPr marL="647700" lvl="1" indent="-285750">
              <a:lnSpc>
                <a:spcPct val="114000"/>
              </a:lnSpc>
              <a:buClr>
                <a:srgbClr val="C00000"/>
              </a:buClr>
              <a:buFont typeface="Arial" charset="0"/>
              <a:buChar char="•"/>
            </a:pPr>
            <a:endParaRPr lang="es-ES" sz="1600"/>
          </a:p>
        </p:txBody>
      </p:sp>
      <p:sp>
        <p:nvSpPr>
          <p:cNvPr id="3" name="2 CuadroTexto"/>
          <p:cNvSpPr txBox="1"/>
          <p:nvPr/>
        </p:nvSpPr>
        <p:spPr>
          <a:xfrm>
            <a:off x="179512" y="1268760"/>
            <a:ext cx="4213100" cy="5109091"/>
          </a:xfrm>
          <a:prstGeom prst="rect">
            <a:avLst/>
          </a:prstGeom>
          <a:solidFill>
            <a:srgbClr val="FFFF99"/>
          </a:solidFill>
          <a:ln w="25400">
            <a:solidFill>
              <a:schemeClr val="tx2">
                <a:lumMod val="75000"/>
              </a:schemeClr>
            </a:solidFill>
          </a:ln>
        </p:spPr>
        <p:txBody>
          <a:bodyPr wrap="square">
            <a:spAutoFit/>
          </a:bodyPr>
          <a:lstStyle/>
          <a:p>
            <a:pPr>
              <a:defRPr/>
            </a:pPr>
            <a:r>
              <a:rPr lang="es-ES" b="1" dirty="0"/>
              <a:t> </a:t>
            </a:r>
            <a:r>
              <a:rPr lang="es-ES" b="1" dirty="0">
                <a:solidFill>
                  <a:srgbClr val="C00000"/>
                </a:solidFill>
              </a:rPr>
              <a:t>Consejos para el peatón de edad avanzada</a:t>
            </a:r>
            <a:r>
              <a:rPr lang="es-ES" dirty="0">
                <a:solidFill>
                  <a:srgbClr val="C00000"/>
                </a:solidFill>
              </a:rPr>
              <a:t>:</a:t>
            </a:r>
          </a:p>
          <a:p>
            <a:pPr marL="285750" indent="-285750">
              <a:buClr>
                <a:srgbClr val="C00000"/>
              </a:buClr>
              <a:buFont typeface="Wingdings" pitchFamily="2" charset="2"/>
              <a:buChar char="ü"/>
              <a:defRPr/>
            </a:pPr>
            <a:r>
              <a:rPr lang="es-ES" sz="1600" b="1" dirty="0"/>
              <a:t>Debe desplazarse por lugares conocidos</a:t>
            </a:r>
          </a:p>
          <a:p>
            <a:pPr marL="285750" indent="-285750">
              <a:buClr>
                <a:srgbClr val="C00000"/>
              </a:buClr>
              <a:buFont typeface="Wingdings" pitchFamily="2" charset="2"/>
              <a:buChar char="ü"/>
              <a:defRPr/>
            </a:pPr>
            <a:r>
              <a:rPr lang="es-ES" sz="1600" b="1" dirty="0"/>
              <a:t>Usar bastón si tiene dificultad al caminar y tener cuidado con pavimentos deslizantes.</a:t>
            </a:r>
          </a:p>
          <a:p>
            <a:pPr marL="285750" indent="-285750">
              <a:buClr>
                <a:srgbClr val="C00000"/>
              </a:buClr>
              <a:buFont typeface="Wingdings" pitchFamily="2" charset="2"/>
              <a:buChar char="ü"/>
              <a:defRPr/>
            </a:pPr>
            <a:r>
              <a:rPr lang="es-ES" sz="1600" b="1" dirty="0"/>
              <a:t>Respetar las señales de tráfico y atención a los pasos de peatones.</a:t>
            </a:r>
          </a:p>
          <a:p>
            <a:pPr marL="285750" indent="-285750">
              <a:buClr>
                <a:srgbClr val="C00000"/>
              </a:buClr>
              <a:buFont typeface="Wingdings" pitchFamily="2" charset="2"/>
              <a:buChar char="ü"/>
              <a:defRPr/>
            </a:pPr>
            <a:r>
              <a:rPr lang="es-ES" sz="1600" b="1" dirty="0"/>
              <a:t>Al cruzar el paso de peatones debe hacerlo por la zona más alejada de los coches.</a:t>
            </a:r>
          </a:p>
          <a:p>
            <a:pPr marL="285750" indent="-285750">
              <a:buClr>
                <a:srgbClr val="C00000"/>
              </a:buClr>
              <a:buFont typeface="Wingdings" pitchFamily="2" charset="2"/>
              <a:buChar char="ü"/>
              <a:defRPr/>
            </a:pPr>
            <a:r>
              <a:rPr lang="es-ES" sz="1600" b="1" dirty="0"/>
              <a:t>Cuando cruce una calle debe hacerlo inmediatamente que el semáforo se ponga en verde y nunca debe comenzar a cruzar si ya está naranja.</a:t>
            </a:r>
          </a:p>
          <a:p>
            <a:pPr marL="285750" indent="-285750">
              <a:buClr>
                <a:srgbClr val="C00000"/>
              </a:buClr>
              <a:buFont typeface="Wingdings" pitchFamily="2" charset="2"/>
              <a:buChar char="ü"/>
              <a:defRPr/>
            </a:pPr>
            <a:r>
              <a:rPr lang="es-ES" sz="1600" b="1" dirty="0"/>
              <a:t>Es</a:t>
            </a:r>
            <a:r>
              <a:rPr lang="es-ES" b="1" dirty="0"/>
              <a:t> </a:t>
            </a:r>
            <a:r>
              <a:rPr lang="es-ES" sz="1600" b="1" dirty="0"/>
              <a:t> conveniente que en los pasos de peatones no regulados con semáforo, espere a cruzar cuando haya otras personas, para hacerlo acompañado.</a:t>
            </a:r>
          </a:p>
          <a:p>
            <a:pPr marL="285750" indent="-285750">
              <a:buClr>
                <a:srgbClr val="C00000"/>
              </a:buClr>
              <a:buFont typeface="Wingdings" pitchFamily="2" charset="2"/>
              <a:buChar char="ü"/>
              <a:defRPr/>
            </a:pPr>
            <a:r>
              <a:rPr lang="es-ES" sz="1600" b="1" dirty="0"/>
              <a:t>Cuando pasee por caminos ,siempre debe hacerlo de frente a los coches, sin ocupar la calzada y con ropa fácilmente visible.</a:t>
            </a:r>
            <a:endParaRPr lang="es-ES" b="1" dirty="0"/>
          </a:p>
        </p:txBody>
      </p:sp>
      <p:sp>
        <p:nvSpPr>
          <p:cNvPr id="3079" name="4 Rectángulo"/>
          <p:cNvSpPr>
            <a:spLocks noChangeArrowheads="1"/>
          </p:cNvSpPr>
          <p:nvPr/>
        </p:nvSpPr>
        <p:spPr bwMode="auto">
          <a:xfrm>
            <a:off x="5508625" y="2311400"/>
            <a:ext cx="3635375" cy="1200150"/>
          </a:xfrm>
          <a:prstGeom prst="rect">
            <a:avLst/>
          </a:prstGeom>
          <a:noFill/>
          <a:ln w="9525">
            <a:noFill/>
            <a:miter lim="800000"/>
            <a:headEnd/>
            <a:tailEnd/>
          </a:ln>
        </p:spPr>
        <p:txBody>
          <a:bodyPr>
            <a:spAutoFit/>
          </a:bodyPr>
          <a:lstStyle/>
          <a:p>
            <a:endParaRPr lang="es-ES"/>
          </a:p>
          <a:p>
            <a:r>
              <a:rPr lang="es-ES"/>
              <a:t> </a:t>
            </a:r>
          </a:p>
          <a:p>
            <a:r>
              <a:rPr lang="es-ES"/>
              <a:t> </a:t>
            </a:r>
          </a:p>
          <a:p>
            <a:r>
              <a:rPr lang="es-ES"/>
              <a:t> </a:t>
            </a:r>
          </a:p>
        </p:txBody>
      </p:sp>
      <p:sp>
        <p:nvSpPr>
          <p:cNvPr id="6" name="5 CuadroTexto"/>
          <p:cNvSpPr txBox="1"/>
          <p:nvPr/>
        </p:nvSpPr>
        <p:spPr>
          <a:xfrm>
            <a:off x="4499992" y="1268760"/>
            <a:ext cx="4392488" cy="3600986"/>
          </a:xfrm>
          <a:prstGeom prst="rect">
            <a:avLst/>
          </a:prstGeom>
          <a:solidFill>
            <a:schemeClr val="accent6">
              <a:lumMod val="40000"/>
              <a:lumOff val="60000"/>
            </a:schemeClr>
          </a:solidFill>
          <a:ln w="25400">
            <a:solidFill>
              <a:schemeClr val="tx2">
                <a:lumMod val="75000"/>
              </a:schemeClr>
            </a:solidFill>
          </a:ln>
        </p:spPr>
        <p:txBody>
          <a:bodyPr wrap="square">
            <a:spAutoFit/>
          </a:bodyPr>
          <a:lstStyle/>
          <a:p>
            <a:pPr>
              <a:defRPr/>
            </a:pPr>
            <a:r>
              <a:rPr lang="es-ES" b="1" dirty="0">
                <a:solidFill>
                  <a:srgbClr val="C00000"/>
                </a:solidFill>
              </a:rPr>
              <a:t>Consejos para el conductor de edad avanzada</a:t>
            </a:r>
            <a:r>
              <a:rPr lang="es-ES" dirty="0">
                <a:solidFill>
                  <a:srgbClr val="C00000"/>
                </a:solidFill>
              </a:rPr>
              <a:t>:</a:t>
            </a:r>
          </a:p>
          <a:p>
            <a:pPr marL="285750" indent="-285750">
              <a:buClr>
                <a:srgbClr val="C00000"/>
              </a:buClr>
              <a:buFont typeface="Wingdings" pitchFamily="2" charset="2"/>
              <a:buChar char="ü"/>
              <a:defRPr/>
            </a:pPr>
            <a:r>
              <a:rPr lang="es-ES" sz="1600" b="1" dirty="0"/>
              <a:t>No conducir de noche ni a horas extremas del </a:t>
            </a:r>
            <a:r>
              <a:rPr lang="es-ES" sz="1600" b="1" dirty="0" err="1"/>
              <a:t>dia</a:t>
            </a:r>
            <a:r>
              <a:rPr lang="es-ES" sz="1600" b="1" dirty="0"/>
              <a:t> o al anochecer.</a:t>
            </a:r>
          </a:p>
          <a:p>
            <a:pPr marL="285750" indent="-285750">
              <a:buClr>
                <a:srgbClr val="C00000"/>
              </a:buClr>
              <a:buFont typeface="Wingdings" pitchFamily="2" charset="2"/>
              <a:buChar char="ü"/>
              <a:defRPr/>
            </a:pPr>
            <a:r>
              <a:rPr lang="es-ES" sz="1600" b="1" dirty="0"/>
              <a:t>Descansar cada hora y media . Realizar trayectos de corta duración.</a:t>
            </a:r>
          </a:p>
          <a:p>
            <a:pPr marL="285750" indent="-285750">
              <a:buClr>
                <a:srgbClr val="C00000"/>
              </a:buClr>
              <a:buFont typeface="Wingdings" pitchFamily="2" charset="2"/>
              <a:buChar char="ü"/>
              <a:defRPr/>
            </a:pPr>
            <a:r>
              <a:rPr lang="es-ES" sz="1600" b="1" dirty="0"/>
              <a:t>Vigilar la automedicación. Ajustar la dosis según la edad.</a:t>
            </a:r>
          </a:p>
          <a:p>
            <a:pPr marL="285750" indent="-285750">
              <a:buClr>
                <a:srgbClr val="C00000"/>
              </a:buClr>
              <a:buFont typeface="Wingdings" pitchFamily="2" charset="2"/>
              <a:buChar char="ü"/>
              <a:defRPr/>
            </a:pPr>
            <a:r>
              <a:rPr lang="es-ES" sz="1600" b="1" dirty="0"/>
              <a:t>Realizar revisiones periódicas de la vista y audición.</a:t>
            </a:r>
          </a:p>
          <a:p>
            <a:pPr marL="285750" indent="-285750">
              <a:buClr>
                <a:srgbClr val="C00000"/>
              </a:buClr>
              <a:buFont typeface="Wingdings" pitchFamily="2" charset="2"/>
              <a:buChar char="ü"/>
              <a:defRPr/>
            </a:pPr>
            <a:r>
              <a:rPr lang="es-ES" sz="1600" b="1" dirty="0"/>
              <a:t>Aumentar la atención </a:t>
            </a:r>
            <a:r>
              <a:rPr lang="es-ES" sz="1600" b="1" dirty="0" err="1"/>
              <a:t>visual,auditiva</a:t>
            </a:r>
            <a:r>
              <a:rPr lang="es-ES" sz="1600" b="1" dirty="0"/>
              <a:t> y la precaución.</a:t>
            </a:r>
          </a:p>
          <a:p>
            <a:pPr marL="285750" indent="-285750">
              <a:buClr>
                <a:srgbClr val="C00000"/>
              </a:buClr>
              <a:buFont typeface="Wingdings" pitchFamily="2" charset="2"/>
              <a:buChar char="ü"/>
              <a:defRPr/>
            </a:pPr>
            <a:r>
              <a:rPr lang="es-ES" sz="1600" b="1" dirty="0"/>
              <a:t>Acudir a los </a:t>
            </a:r>
            <a:r>
              <a:rPr lang="es-ES" sz="1600" b="1" dirty="0" err="1"/>
              <a:t>reconomientos</a:t>
            </a:r>
            <a:r>
              <a:rPr lang="es-ES" sz="1600" b="1" dirty="0"/>
              <a:t> psicofísicos para renovar el permiso de conducir.</a:t>
            </a:r>
          </a:p>
        </p:txBody>
      </p:sp>
      <p:sp>
        <p:nvSpPr>
          <p:cNvPr id="8" name="7 CuadroTexto"/>
          <p:cNvSpPr txBox="1"/>
          <p:nvPr/>
        </p:nvSpPr>
        <p:spPr>
          <a:xfrm>
            <a:off x="4499992" y="5013176"/>
            <a:ext cx="4392488" cy="1354217"/>
          </a:xfrm>
          <a:prstGeom prst="rect">
            <a:avLst/>
          </a:prstGeom>
          <a:solidFill>
            <a:schemeClr val="accent5">
              <a:lumMod val="60000"/>
              <a:lumOff val="40000"/>
            </a:schemeClr>
          </a:solidFill>
          <a:ln w="25400">
            <a:solidFill>
              <a:schemeClr val="tx2">
                <a:lumMod val="75000"/>
              </a:schemeClr>
            </a:solidFill>
          </a:ln>
        </p:spPr>
        <p:txBody>
          <a:bodyPr wrap="square">
            <a:spAutoFit/>
          </a:bodyPr>
          <a:lstStyle/>
          <a:p>
            <a:pPr>
              <a:defRPr/>
            </a:pPr>
            <a:r>
              <a:rPr lang="es-ES" b="1" dirty="0">
                <a:solidFill>
                  <a:srgbClr val="C00000"/>
                </a:solidFill>
              </a:rPr>
              <a:t>Consejos sobre el vehículo</a:t>
            </a:r>
            <a:r>
              <a:rPr lang="es-ES" dirty="0">
                <a:solidFill>
                  <a:srgbClr val="C00000"/>
                </a:solidFill>
              </a:rPr>
              <a:t>: </a:t>
            </a:r>
          </a:p>
          <a:p>
            <a:pPr marL="285750" indent="-285750">
              <a:buClr>
                <a:srgbClr val="C00000"/>
              </a:buClr>
              <a:buFont typeface="Wingdings" pitchFamily="2" charset="2"/>
              <a:buChar char="ü"/>
              <a:defRPr/>
            </a:pPr>
            <a:r>
              <a:rPr lang="es-ES" sz="1600" b="1" dirty="0" smtClean="0"/>
              <a:t>Utilizar, si </a:t>
            </a:r>
            <a:r>
              <a:rPr lang="es-ES" sz="1600" b="1" dirty="0"/>
              <a:t>es posible, coches con dirección asistida</a:t>
            </a:r>
            <a:r>
              <a:rPr lang="es-ES" sz="1600" b="1" dirty="0" smtClean="0"/>
              <a:t>, cambio </a:t>
            </a:r>
            <a:r>
              <a:rPr lang="es-ES" sz="1600" b="1" dirty="0"/>
              <a:t>de marchas automático</a:t>
            </a:r>
            <a:r>
              <a:rPr lang="es-ES" sz="1600" b="1" dirty="0" smtClean="0"/>
              <a:t>, pedales </a:t>
            </a:r>
            <a:r>
              <a:rPr lang="es-ES" sz="1600" b="1" dirty="0"/>
              <a:t>de gran superficie, retrovisores grandes.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rmAutofit/>
          </a:bodyPr>
          <a:lstStyle/>
          <a:p>
            <a:pPr lvl="0"/>
            <a:r>
              <a:rPr lang="es-ES" sz="2000" dirty="0" smtClean="0">
                <a:solidFill>
                  <a:schemeClr val="tx2">
                    <a:lumMod val="75000"/>
                  </a:schemeClr>
                </a:solidFill>
              </a:rPr>
              <a:t>UNIDAD DIDÁCTICA  15.- </a:t>
            </a:r>
            <a:r>
              <a:rPr lang="es-ES" sz="2000" b="1" i="1" dirty="0" smtClean="0">
                <a:solidFill>
                  <a:srgbClr val="C00000"/>
                </a:solidFill>
              </a:rPr>
              <a:t>PREVENCIÓN DE RIESGOS AMBIENTALES: OLA DE CALOR</a:t>
            </a:r>
            <a:endParaRPr lang="es-ES" sz="2000" i="1" dirty="0">
              <a:solidFill>
                <a:srgbClr val="C00000"/>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78</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908720"/>
            <a:ext cx="9144000" cy="6424197"/>
          </a:xfrm>
          <a:prstGeom prst="rect">
            <a:avLst/>
          </a:prstGeom>
        </p:spPr>
        <p:txBody>
          <a:bodyPr wrap="square">
            <a:spAutoFit/>
          </a:bodyPr>
          <a:lstStyle/>
          <a:p>
            <a:pPr lvl="0">
              <a:buClr>
                <a:srgbClr val="C00000"/>
              </a:buClr>
              <a:buFont typeface="Arial" pitchFamily="34" charset="0"/>
              <a:buChar char="•"/>
            </a:pPr>
            <a:endParaRPr lang="es-ES" sz="900" dirty="0" smtClean="0"/>
          </a:p>
          <a:p>
            <a:pPr lvl="0">
              <a:lnSpc>
                <a:spcPct val="110000"/>
              </a:lnSpc>
              <a:buClr>
                <a:srgbClr val="C00000"/>
              </a:buClr>
              <a:buFont typeface="Arial" pitchFamily="34" charset="0"/>
              <a:buChar char="•"/>
            </a:pPr>
            <a:r>
              <a:rPr lang="es-ES" sz="1600" dirty="0" smtClean="0"/>
              <a:t> </a:t>
            </a:r>
            <a:r>
              <a:rPr lang="es-ES" sz="1500" dirty="0" smtClean="0"/>
              <a:t>Los </a:t>
            </a:r>
            <a:r>
              <a:rPr lang="es-ES" sz="1500" b="1" dirty="0" smtClean="0">
                <a:solidFill>
                  <a:schemeClr val="accent1">
                    <a:lumMod val="75000"/>
                  </a:schemeClr>
                </a:solidFill>
              </a:rPr>
              <a:t>mayores</a:t>
            </a:r>
            <a:r>
              <a:rPr lang="es-ES" sz="1500" dirty="0" smtClean="0"/>
              <a:t>, en especial con </a:t>
            </a:r>
            <a:r>
              <a:rPr lang="es-ES" sz="1500" b="1" dirty="0" err="1" smtClean="0">
                <a:solidFill>
                  <a:schemeClr val="accent1">
                    <a:lumMod val="75000"/>
                  </a:schemeClr>
                </a:solidFill>
              </a:rPr>
              <a:t>enf</a:t>
            </a:r>
            <a:r>
              <a:rPr lang="es-ES" sz="1500" b="1" dirty="0" smtClean="0">
                <a:solidFill>
                  <a:schemeClr val="accent1">
                    <a:lumMod val="75000"/>
                  </a:schemeClr>
                </a:solidFill>
              </a:rPr>
              <a:t>. neurodegenerativas </a:t>
            </a:r>
            <a:r>
              <a:rPr lang="es-ES" sz="1500" dirty="0" smtClean="0"/>
              <a:t>son </a:t>
            </a:r>
            <a:r>
              <a:rPr lang="es-ES" sz="1500" b="1" dirty="0" smtClean="0">
                <a:solidFill>
                  <a:schemeClr val="accent1">
                    <a:lumMod val="75000"/>
                  </a:schemeClr>
                </a:solidFill>
              </a:rPr>
              <a:t>más sensibles y vulnerables al calor </a:t>
            </a:r>
            <a:r>
              <a:rPr lang="es-ES" sz="1500" dirty="0" smtClean="0"/>
              <a:t>por: </a:t>
            </a:r>
          </a:p>
          <a:p>
            <a:pPr marL="216000" lvl="1" indent="-144000">
              <a:lnSpc>
                <a:spcPct val="110000"/>
              </a:lnSpc>
              <a:buClr>
                <a:srgbClr val="C00000"/>
              </a:buClr>
              <a:buFont typeface="+mj-lt"/>
              <a:buAutoNum type="arabicPeriod"/>
            </a:pPr>
            <a:r>
              <a:rPr lang="es-ES" sz="1500" b="1" dirty="0" smtClean="0">
                <a:solidFill>
                  <a:schemeClr val="accent1">
                    <a:lumMod val="75000"/>
                  </a:schemeClr>
                </a:solidFill>
              </a:rPr>
              <a:t>↓sensación de calor y termorreguladora </a:t>
            </a:r>
            <a:r>
              <a:rPr lang="es-ES" sz="1500" dirty="0" smtClean="0"/>
              <a:t>por transpiración con </a:t>
            </a:r>
            <a:r>
              <a:rPr lang="es-ES" sz="1500" b="1" dirty="0" smtClean="0">
                <a:solidFill>
                  <a:schemeClr val="accent1">
                    <a:lumMod val="75000"/>
                  </a:schemeClr>
                </a:solidFill>
              </a:rPr>
              <a:t>↑umbral de sudoración</a:t>
            </a:r>
            <a:r>
              <a:rPr lang="es-ES" sz="1500" dirty="0" smtClean="0"/>
              <a:t>.</a:t>
            </a:r>
          </a:p>
          <a:p>
            <a:pPr marL="216000" lvl="1" indent="-144000">
              <a:lnSpc>
                <a:spcPct val="110000"/>
              </a:lnSpc>
              <a:buClr>
                <a:srgbClr val="C00000"/>
              </a:buClr>
              <a:buFont typeface="+mj-lt"/>
              <a:buAutoNum type="arabicPeriod"/>
            </a:pPr>
            <a:r>
              <a:rPr lang="es-ES" sz="1500" b="1" dirty="0" smtClean="0">
                <a:solidFill>
                  <a:schemeClr val="accent1">
                    <a:lumMod val="75000"/>
                  </a:schemeClr>
                </a:solidFill>
              </a:rPr>
              <a:t>↓ percepción de sed, ↓ control de la homeostasis </a:t>
            </a:r>
            <a:r>
              <a:rPr lang="es-ES" sz="1500" b="1" dirty="0" err="1" smtClean="0">
                <a:solidFill>
                  <a:schemeClr val="accent1">
                    <a:lumMod val="75000"/>
                  </a:schemeClr>
                </a:solidFill>
              </a:rPr>
              <a:t>hidrosalina</a:t>
            </a:r>
            <a:r>
              <a:rPr lang="es-ES" sz="1500" dirty="0" smtClean="0"/>
              <a:t>. </a:t>
            </a:r>
          </a:p>
          <a:p>
            <a:pPr marL="216000" lvl="1" indent="-144000">
              <a:lnSpc>
                <a:spcPct val="110000"/>
              </a:lnSpc>
              <a:buClr>
                <a:srgbClr val="C00000"/>
              </a:buClr>
              <a:buFont typeface="+mj-lt"/>
              <a:buAutoNum type="arabicPeriod"/>
            </a:pPr>
            <a:r>
              <a:rPr lang="es-ES" sz="1500" b="1" dirty="0" smtClean="0">
                <a:solidFill>
                  <a:schemeClr val="accent1">
                    <a:lumMod val="75000"/>
                  </a:schemeClr>
                </a:solidFill>
              </a:rPr>
              <a:t>↓de la </a:t>
            </a:r>
            <a:r>
              <a:rPr lang="es-ES" sz="1500" b="1" dirty="0" err="1" smtClean="0">
                <a:solidFill>
                  <a:schemeClr val="accent1">
                    <a:lumMod val="75000"/>
                  </a:schemeClr>
                </a:solidFill>
              </a:rPr>
              <a:t>termolisis</a:t>
            </a:r>
            <a:r>
              <a:rPr lang="es-ES" sz="1500" b="1" dirty="0" smtClean="0">
                <a:solidFill>
                  <a:schemeClr val="accent1">
                    <a:lumMod val="75000"/>
                  </a:schemeClr>
                </a:solidFill>
              </a:rPr>
              <a:t> </a:t>
            </a:r>
            <a:r>
              <a:rPr lang="es-ES" sz="1500" dirty="0" smtClean="0"/>
              <a:t>(glándulas sudoríparas se </a:t>
            </a:r>
            <a:r>
              <a:rPr lang="es-ES" sz="1500" dirty="0" err="1" smtClean="0"/>
              <a:t>fibrosan</a:t>
            </a:r>
            <a:r>
              <a:rPr lang="es-ES" sz="1500" dirty="0" smtClean="0"/>
              <a:t> y  la vasodilatación disminuye).</a:t>
            </a:r>
          </a:p>
          <a:p>
            <a:pPr marL="685800" lvl="1" indent="-228600">
              <a:lnSpc>
                <a:spcPct val="110000"/>
              </a:lnSpc>
              <a:buClr>
                <a:srgbClr val="C00000"/>
              </a:buClr>
            </a:pPr>
            <a:endParaRPr lang="es-ES" sz="1000" dirty="0" smtClean="0"/>
          </a:p>
          <a:p>
            <a:pPr lvl="0">
              <a:lnSpc>
                <a:spcPct val="110000"/>
              </a:lnSpc>
              <a:buClr>
                <a:srgbClr val="C00000"/>
              </a:buClr>
              <a:buFont typeface="Arial" pitchFamily="34" charset="0"/>
              <a:buChar char="•"/>
            </a:pPr>
            <a:r>
              <a:rPr lang="es-ES" sz="1400" dirty="0" smtClean="0"/>
              <a:t> </a:t>
            </a:r>
            <a:r>
              <a:rPr lang="es-ES" sz="1500" dirty="0" smtClean="0"/>
              <a:t>Personas con </a:t>
            </a:r>
            <a:r>
              <a:rPr lang="es-ES" sz="1500" b="1" dirty="0" smtClean="0">
                <a:solidFill>
                  <a:schemeClr val="accent1">
                    <a:lumMod val="75000"/>
                  </a:schemeClr>
                </a:solidFill>
              </a:rPr>
              <a:t>mayor riesgo al calor</a:t>
            </a:r>
            <a:r>
              <a:rPr lang="es-ES" sz="1500" dirty="0" smtClean="0"/>
              <a:t>:</a:t>
            </a:r>
          </a:p>
          <a:p>
            <a:pPr marL="228600" lvl="0" indent="-228600">
              <a:lnSpc>
                <a:spcPct val="110000"/>
              </a:lnSpc>
              <a:buClr>
                <a:srgbClr val="C00000"/>
              </a:buClr>
              <a:buFont typeface="+mj-lt"/>
              <a:buAutoNum type="arabicPeriod"/>
            </a:pPr>
            <a:r>
              <a:rPr lang="es-ES" sz="1500" b="1" dirty="0" smtClean="0">
                <a:solidFill>
                  <a:schemeClr val="accent1">
                    <a:lumMod val="75000"/>
                  </a:schemeClr>
                </a:solidFill>
              </a:rPr>
              <a:t>Mayores</a:t>
            </a:r>
            <a:r>
              <a:rPr lang="es-ES" sz="1500" dirty="0" smtClean="0"/>
              <a:t>, </a:t>
            </a:r>
            <a:r>
              <a:rPr lang="es-ES" sz="1500" b="1" dirty="0" smtClean="0">
                <a:solidFill>
                  <a:schemeClr val="accent1">
                    <a:lumMod val="75000"/>
                  </a:schemeClr>
                </a:solidFill>
              </a:rPr>
              <a:t>edad avanzada (≥80 años</a:t>
            </a:r>
            <a:r>
              <a:rPr lang="es-ES" sz="1500" dirty="0" smtClean="0"/>
              <a:t>), </a:t>
            </a:r>
            <a:r>
              <a:rPr lang="es-ES" sz="1500" b="1" dirty="0" smtClean="0">
                <a:solidFill>
                  <a:schemeClr val="accent1">
                    <a:lumMod val="75000"/>
                  </a:schemeClr>
                </a:solidFill>
              </a:rPr>
              <a:t>dependencia </a:t>
            </a:r>
            <a:r>
              <a:rPr lang="es-ES" sz="1500" dirty="0" smtClean="0"/>
              <a:t>en ABVD, </a:t>
            </a:r>
            <a:r>
              <a:rPr lang="es-ES" sz="1500" b="1" dirty="0" smtClean="0">
                <a:solidFill>
                  <a:schemeClr val="accent1">
                    <a:lumMod val="75000"/>
                  </a:schemeClr>
                </a:solidFill>
              </a:rPr>
              <a:t>inmovilizados, encamados</a:t>
            </a:r>
            <a:r>
              <a:rPr lang="es-ES" sz="1500" dirty="0" smtClean="0"/>
              <a:t>, </a:t>
            </a:r>
            <a:r>
              <a:rPr lang="es-ES" sz="1500" b="1" dirty="0" smtClean="0">
                <a:solidFill>
                  <a:schemeClr val="accent1">
                    <a:lumMod val="75000"/>
                  </a:schemeClr>
                </a:solidFill>
              </a:rPr>
              <a:t>frágiles, o  terminales</a:t>
            </a:r>
            <a:r>
              <a:rPr lang="es-ES" sz="1500" dirty="0" smtClean="0"/>
              <a:t>.</a:t>
            </a:r>
          </a:p>
          <a:p>
            <a:pPr marL="228600" lvl="0" indent="-228600">
              <a:lnSpc>
                <a:spcPct val="110000"/>
              </a:lnSpc>
              <a:buClr>
                <a:srgbClr val="C00000"/>
              </a:buClr>
              <a:buFont typeface="+mj-lt"/>
              <a:buAutoNum type="arabicPeriod"/>
            </a:pPr>
            <a:r>
              <a:rPr lang="es-ES" sz="1500" b="1" dirty="0" err="1" smtClean="0">
                <a:solidFill>
                  <a:schemeClr val="accent1">
                    <a:lumMod val="75000"/>
                  </a:schemeClr>
                </a:solidFill>
              </a:rPr>
              <a:t>Enf</a:t>
            </a:r>
            <a:r>
              <a:rPr lang="es-ES" sz="1500" b="1" dirty="0" smtClean="0">
                <a:solidFill>
                  <a:schemeClr val="accent1">
                    <a:lumMod val="75000"/>
                  </a:schemeClr>
                </a:solidFill>
              </a:rPr>
              <a:t>. Crónica</a:t>
            </a:r>
            <a:r>
              <a:rPr lang="es-ES" sz="1500" dirty="0" smtClean="0"/>
              <a:t>: cardiovascular, </a:t>
            </a:r>
            <a:r>
              <a:rPr lang="es-ES" sz="1500" dirty="0" err="1" smtClean="0"/>
              <a:t>cerebrovascular</a:t>
            </a:r>
            <a:r>
              <a:rPr lang="es-ES" sz="1500" dirty="0" smtClean="0"/>
              <a:t>, </a:t>
            </a:r>
            <a:r>
              <a:rPr lang="es-ES" sz="1500" dirty="0" err="1" smtClean="0"/>
              <a:t>insuf</a:t>
            </a:r>
            <a:r>
              <a:rPr lang="es-ES" sz="1500" dirty="0" smtClean="0"/>
              <a:t>. cardiaca, </a:t>
            </a:r>
            <a:r>
              <a:rPr lang="es-ES" sz="1500" dirty="0" err="1" smtClean="0"/>
              <a:t>arteriopatía</a:t>
            </a:r>
            <a:r>
              <a:rPr lang="es-ES" sz="1500" dirty="0" smtClean="0"/>
              <a:t> periférica, diabetes </a:t>
            </a:r>
            <a:r>
              <a:rPr lang="es-ES" sz="1500" dirty="0" err="1" smtClean="0"/>
              <a:t>mellitus</a:t>
            </a:r>
            <a:r>
              <a:rPr lang="es-ES" sz="1500" dirty="0" smtClean="0"/>
              <a:t>, obesidad, EPOC, </a:t>
            </a:r>
            <a:r>
              <a:rPr lang="es-ES" sz="1500" dirty="0" err="1" smtClean="0"/>
              <a:t>insuf</a:t>
            </a:r>
            <a:r>
              <a:rPr lang="es-ES" sz="1500" dirty="0" smtClean="0"/>
              <a:t>. renal, E. Parkinson, E. Alzheimer, problemas psiquiátricos.</a:t>
            </a:r>
          </a:p>
          <a:p>
            <a:pPr marL="228600" lvl="0" indent="-228600">
              <a:lnSpc>
                <a:spcPct val="110000"/>
              </a:lnSpc>
              <a:buClr>
                <a:srgbClr val="C00000"/>
              </a:buClr>
              <a:buFont typeface="+mj-lt"/>
              <a:buAutoNum type="arabicPeriod"/>
            </a:pPr>
            <a:r>
              <a:rPr lang="es-ES" sz="1500" b="1" dirty="0" err="1" smtClean="0">
                <a:solidFill>
                  <a:schemeClr val="accent1">
                    <a:lumMod val="75000"/>
                  </a:schemeClr>
                </a:solidFill>
              </a:rPr>
              <a:t>Polimedicados</a:t>
            </a:r>
            <a:r>
              <a:rPr lang="es-ES" sz="1500" dirty="0" smtClean="0"/>
              <a:t>, en especial antidepresivos, neurolépticos, antihistamínicos, barbitúricos, diuréticos, betabloqueantes, laxantes, que  afecten al balance </a:t>
            </a:r>
            <a:r>
              <a:rPr lang="es-ES" sz="1500" dirty="0" err="1" smtClean="0"/>
              <a:t>hidroelectrolítico</a:t>
            </a:r>
            <a:r>
              <a:rPr lang="es-ES" sz="1500" dirty="0" smtClean="0"/>
              <a:t>, función renal, termorregulación central o periférica, medicamentos cuya acción, se afecta ante deshidratación.</a:t>
            </a:r>
          </a:p>
          <a:p>
            <a:pPr marL="228600" lvl="0" indent="-228600">
              <a:lnSpc>
                <a:spcPct val="110000"/>
              </a:lnSpc>
              <a:buClr>
                <a:srgbClr val="C00000"/>
              </a:buClr>
              <a:buFont typeface="+mj-lt"/>
              <a:buAutoNum type="arabicPeriod"/>
            </a:pPr>
            <a:r>
              <a:rPr lang="es-ES" sz="1500" dirty="0" smtClean="0"/>
              <a:t>Las que toman </a:t>
            </a:r>
            <a:r>
              <a:rPr lang="es-ES" sz="1500" b="1" dirty="0" smtClean="0">
                <a:solidFill>
                  <a:schemeClr val="accent1">
                    <a:lumMod val="75000"/>
                  </a:schemeClr>
                </a:solidFill>
              </a:rPr>
              <a:t>tóxicos: alcohol y drogas</a:t>
            </a:r>
            <a:r>
              <a:rPr lang="es-ES" sz="1500" dirty="0" smtClean="0"/>
              <a:t>.</a:t>
            </a:r>
          </a:p>
          <a:p>
            <a:pPr marL="228600" lvl="0" indent="-228600">
              <a:lnSpc>
                <a:spcPct val="110000"/>
              </a:lnSpc>
              <a:buClr>
                <a:srgbClr val="C00000"/>
              </a:buClr>
              <a:buFont typeface="+mj-lt"/>
              <a:buAutoNum type="arabicPeriod"/>
            </a:pPr>
            <a:r>
              <a:rPr lang="es-ES" sz="1500" b="1" dirty="0" smtClean="0">
                <a:solidFill>
                  <a:schemeClr val="accent1">
                    <a:lumMod val="75000"/>
                  </a:schemeClr>
                </a:solidFill>
              </a:rPr>
              <a:t>Vivir solo</a:t>
            </a:r>
            <a:r>
              <a:rPr lang="es-ES" sz="1500" dirty="0" smtClean="0"/>
              <a:t>, con </a:t>
            </a:r>
            <a:r>
              <a:rPr lang="es-ES" sz="1500" b="1" dirty="0" smtClean="0">
                <a:solidFill>
                  <a:schemeClr val="accent1">
                    <a:lumMod val="75000"/>
                  </a:schemeClr>
                </a:solidFill>
              </a:rPr>
              <a:t>vivienda mal acondicionada</a:t>
            </a:r>
            <a:r>
              <a:rPr lang="es-ES" sz="1500" dirty="0" smtClean="0"/>
              <a:t>, en </a:t>
            </a:r>
            <a:r>
              <a:rPr lang="es-ES" sz="1500" b="1" dirty="0" smtClean="0">
                <a:solidFill>
                  <a:schemeClr val="accent1">
                    <a:lumMod val="75000"/>
                  </a:schemeClr>
                </a:solidFill>
              </a:rPr>
              <a:t>último piso</a:t>
            </a:r>
            <a:r>
              <a:rPr lang="es-ES" sz="1500" dirty="0" smtClean="0"/>
              <a:t>, o </a:t>
            </a:r>
            <a:r>
              <a:rPr lang="es-ES" sz="1500" b="1" dirty="0" smtClean="0">
                <a:solidFill>
                  <a:schemeClr val="accent1">
                    <a:lumMod val="75000"/>
                  </a:schemeClr>
                </a:solidFill>
              </a:rPr>
              <a:t>precariedad económica</a:t>
            </a:r>
            <a:r>
              <a:rPr lang="es-ES" sz="1500" dirty="0" smtClean="0"/>
              <a:t>.</a:t>
            </a:r>
          </a:p>
          <a:p>
            <a:pPr marL="228600" lvl="0" indent="-228600">
              <a:lnSpc>
                <a:spcPct val="110000"/>
              </a:lnSpc>
              <a:buClr>
                <a:srgbClr val="C00000"/>
              </a:buClr>
              <a:buFont typeface="+mj-lt"/>
              <a:buAutoNum type="arabicPeriod"/>
            </a:pPr>
            <a:r>
              <a:rPr lang="es-ES" sz="1500" dirty="0" smtClean="0"/>
              <a:t>Las que realizan </a:t>
            </a:r>
            <a:r>
              <a:rPr lang="es-ES" sz="1500" b="1" dirty="0" smtClean="0">
                <a:solidFill>
                  <a:schemeClr val="accent1">
                    <a:lumMod val="75000"/>
                  </a:schemeClr>
                </a:solidFill>
              </a:rPr>
              <a:t>sobreesfuerzos por trabajo o ejercicio</a:t>
            </a:r>
            <a:r>
              <a:rPr lang="es-ES" sz="1500" dirty="0" smtClean="0"/>
              <a:t> especialmente </a:t>
            </a:r>
            <a:r>
              <a:rPr lang="es-ES" sz="1500" b="1" dirty="0" smtClean="0">
                <a:solidFill>
                  <a:schemeClr val="accent1">
                    <a:lumMod val="75000"/>
                  </a:schemeClr>
                </a:solidFill>
              </a:rPr>
              <a:t>al sol</a:t>
            </a:r>
            <a:r>
              <a:rPr lang="es-ES" sz="1400" dirty="0" smtClean="0"/>
              <a:t>.</a:t>
            </a:r>
          </a:p>
          <a:p>
            <a:pPr marL="228600" lvl="0" indent="-228600">
              <a:lnSpc>
                <a:spcPct val="110000"/>
              </a:lnSpc>
            </a:pPr>
            <a:endParaRPr lang="es-ES" sz="1000" dirty="0" smtClean="0"/>
          </a:p>
          <a:p>
            <a:pPr lvl="0">
              <a:lnSpc>
                <a:spcPct val="110000"/>
              </a:lnSpc>
              <a:buClr>
                <a:srgbClr val="C00000"/>
              </a:buClr>
              <a:buFont typeface="Arial" pitchFamily="34" charset="0"/>
              <a:buChar char="•"/>
            </a:pPr>
            <a:r>
              <a:rPr lang="es-ES" sz="1400" b="1" i="1" dirty="0" smtClean="0">
                <a:solidFill>
                  <a:schemeClr val="accent1">
                    <a:lumMod val="75000"/>
                  </a:schemeClr>
                </a:solidFill>
              </a:rPr>
              <a:t> </a:t>
            </a:r>
            <a:r>
              <a:rPr lang="es-ES" sz="1500" b="1" i="1" dirty="0" smtClean="0">
                <a:solidFill>
                  <a:schemeClr val="accent1">
                    <a:lumMod val="75000"/>
                  </a:schemeClr>
                </a:solidFill>
              </a:rPr>
              <a:t>“Hipertermia”</a:t>
            </a:r>
            <a:r>
              <a:rPr lang="es-ES" sz="1500" dirty="0" smtClean="0"/>
              <a:t>: </a:t>
            </a:r>
            <a:r>
              <a:rPr lang="es-ES" sz="1500" b="1" dirty="0" smtClean="0">
                <a:solidFill>
                  <a:schemeClr val="accent1">
                    <a:lumMod val="75000"/>
                  </a:schemeClr>
                </a:solidFill>
              </a:rPr>
              <a:t>elevación de la temperatura</a:t>
            </a:r>
            <a:r>
              <a:rPr lang="es-ES" sz="1500" dirty="0" smtClean="0"/>
              <a:t> corporal por un </a:t>
            </a:r>
            <a:r>
              <a:rPr lang="es-ES" sz="1500" b="1" dirty="0" smtClean="0">
                <a:solidFill>
                  <a:schemeClr val="accent1">
                    <a:lumMod val="75000"/>
                  </a:schemeClr>
                </a:solidFill>
              </a:rPr>
              <a:t>desequilibrio entre la capacidad de producir y eliminar calor</a:t>
            </a:r>
            <a:r>
              <a:rPr lang="es-ES" sz="1500" dirty="0" smtClean="0"/>
              <a:t>. </a:t>
            </a:r>
          </a:p>
          <a:p>
            <a:pPr lvl="0">
              <a:lnSpc>
                <a:spcPct val="110000"/>
              </a:lnSpc>
              <a:buClr>
                <a:srgbClr val="C00000"/>
              </a:buClr>
            </a:pPr>
            <a:endParaRPr lang="es-ES" sz="1000" dirty="0" smtClean="0"/>
          </a:p>
          <a:p>
            <a:pPr lvl="0">
              <a:lnSpc>
                <a:spcPct val="110000"/>
              </a:lnSpc>
              <a:buClr>
                <a:srgbClr val="C00000"/>
              </a:buClr>
              <a:buFont typeface="Arial" pitchFamily="34" charset="0"/>
              <a:buChar char="•"/>
            </a:pPr>
            <a:r>
              <a:rPr lang="es-ES" sz="1400" dirty="0" smtClean="0"/>
              <a:t> </a:t>
            </a:r>
            <a:r>
              <a:rPr lang="es-ES" sz="1500" dirty="0" smtClean="0"/>
              <a:t>A medida que va entrando en </a:t>
            </a:r>
            <a:r>
              <a:rPr lang="es-ES" sz="1500" b="1" dirty="0" smtClean="0">
                <a:solidFill>
                  <a:schemeClr val="accent1">
                    <a:lumMod val="75000"/>
                  </a:schemeClr>
                </a:solidFill>
              </a:rPr>
              <a:t>hipertermia </a:t>
            </a:r>
            <a:r>
              <a:rPr lang="es-ES" sz="1500" dirty="0" smtClean="0"/>
              <a:t>se producen unos </a:t>
            </a:r>
            <a:r>
              <a:rPr lang="es-ES" sz="1500" b="1" dirty="0" smtClean="0">
                <a:solidFill>
                  <a:schemeClr val="accent1">
                    <a:lumMod val="75000"/>
                  </a:schemeClr>
                </a:solidFill>
              </a:rPr>
              <a:t>estadios clínicos </a:t>
            </a:r>
            <a:r>
              <a:rPr lang="es-ES" sz="1500" dirty="0" smtClean="0"/>
              <a:t>que van desde </a:t>
            </a:r>
            <a:r>
              <a:rPr lang="es-ES" sz="1500" b="1" dirty="0" smtClean="0">
                <a:solidFill>
                  <a:schemeClr val="accent1">
                    <a:lumMod val="75000"/>
                  </a:schemeClr>
                </a:solidFill>
              </a:rPr>
              <a:t>calambres, agotamiento, lesión y golpe de calor</a:t>
            </a:r>
            <a:r>
              <a:rPr lang="es-ES" sz="1400" dirty="0" smtClean="0"/>
              <a:t>.</a:t>
            </a:r>
          </a:p>
          <a:p>
            <a:pPr lvl="0">
              <a:lnSpc>
                <a:spcPct val="120000"/>
              </a:lnSpc>
              <a:buClr>
                <a:srgbClr val="C00000"/>
              </a:buClr>
            </a:pPr>
            <a:endParaRPr lang="es-ES" sz="1000" dirty="0" smtClean="0"/>
          </a:p>
          <a:p>
            <a:pPr>
              <a:lnSpc>
                <a:spcPct val="120000"/>
              </a:lnSpc>
              <a:buClr>
                <a:srgbClr val="C00000"/>
              </a:buClr>
              <a:buFont typeface="Arial" pitchFamily="34" charset="0"/>
              <a:buChar char="•"/>
            </a:pPr>
            <a:r>
              <a:rPr lang="es-ES" sz="1400" b="1" i="1" dirty="0" smtClean="0">
                <a:solidFill>
                  <a:schemeClr val="accent1">
                    <a:lumMod val="75000"/>
                  </a:schemeClr>
                </a:solidFill>
              </a:rPr>
              <a:t> </a:t>
            </a:r>
            <a:r>
              <a:rPr lang="es-ES" sz="1500" b="1" i="1" dirty="0" smtClean="0">
                <a:solidFill>
                  <a:schemeClr val="accent1">
                    <a:lumMod val="75000"/>
                  </a:schemeClr>
                </a:solidFill>
              </a:rPr>
              <a:t>“Golpe de Calor</a:t>
            </a:r>
            <a:r>
              <a:rPr lang="es-ES" sz="1500" b="1" dirty="0" smtClean="0">
                <a:solidFill>
                  <a:schemeClr val="accent1">
                    <a:lumMod val="75000"/>
                  </a:schemeClr>
                </a:solidFill>
              </a:rPr>
              <a:t>”</a:t>
            </a:r>
            <a:r>
              <a:rPr lang="es-ES" sz="1500" dirty="0" smtClean="0"/>
              <a:t>: </a:t>
            </a:r>
            <a:r>
              <a:rPr lang="es-ES" sz="1500" b="1" dirty="0" smtClean="0">
                <a:solidFill>
                  <a:schemeClr val="accent1">
                    <a:lumMod val="75000"/>
                  </a:schemeClr>
                </a:solidFill>
              </a:rPr>
              <a:t>temperatura ≥40,5ºC</a:t>
            </a:r>
            <a:r>
              <a:rPr lang="es-ES" sz="1500" dirty="0" smtClean="0"/>
              <a:t>, con </a:t>
            </a:r>
            <a:r>
              <a:rPr lang="es-ES" sz="1500" b="1" dirty="0" smtClean="0">
                <a:solidFill>
                  <a:schemeClr val="accent1">
                    <a:lumMod val="75000"/>
                  </a:schemeClr>
                </a:solidFill>
              </a:rPr>
              <a:t>afectación del sistema nervioso central y anhidrosis</a:t>
            </a:r>
            <a:r>
              <a:rPr lang="es-ES" sz="1500" dirty="0" smtClean="0"/>
              <a:t>. </a:t>
            </a:r>
            <a:r>
              <a:rPr lang="es-ES" sz="1500" b="1" dirty="0" smtClean="0">
                <a:solidFill>
                  <a:schemeClr val="accent1">
                    <a:lumMod val="75000"/>
                  </a:schemeClr>
                </a:solidFill>
              </a:rPr>
              <a:t>Mortalidad elevada en mayores &gt;60-80%</a:t>
            </a:r>
            <a:r>
              <a:rPr lang="es-ES" sz="1500" dirty="0" smtClean="0"/>
              <a:t>.</a:t>
            </a:r>
          </a:p>
          <a:p>
            <a:pPr lvl="0">
              <a:buFont typeface="Arial" pitchFamily="34" charset="0"/>
              <a:buChar char="•"/>
            </a:pPr>
            <a:endParaRPr lang="es-ES" sz="14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778098"/>
          </a:xfrm>
          <a:noFill/>
          <a:ln>
            <a:solidFill>
              <a:schemeClr val="tx2">
                <a:lumMod val="75000"/>
              </a:schemeClr>
            </a:solidFill>
          </a:ln>
        </p:spPr>
        <p:txBody>
          <a:bodyPr>
            <a:noAutofit/>
          </a:bodyPr>
          <a:lstStyle/>
          <a:p>
            <a:pPr lvl="0"/>
            <a:r>
              <a:rPr lang="es-ES" sz="2000" dirty="0" smtClean="0">
                <a:solidFill>
                  <a:schemeClr val="tx2">
                    <a:lumMod val="75000"/>
                  </a:schemeClr>
                </a:solidFill>
              </a:rPr>
              <a:t>UNIDAD DIDÁCTICA  15</a:t>
            </a:r>
            <a:r>
              <a:rPr lang="es-ES" sz="1800" dirty="0" smtClean="0">
                <a:solidFill>
                  <a:schemeClr val="tx2">
                    <a:lumMod val="75000"/>
                  </a:schemeClr>
                </a:solidFill>
              </a:rPr>
              <a:t>.- </a:t>
            </a:r>
            <a:r>
              <a:rPr lang="es-ES" sz="2000" b="1" i="1" dirty="0" smtClean="0">
                <a:solidFill>
                  <a:srgbClr val="C00000"/>
                </a:solidFill>
              </a:rPr>
              <a:t>PREVENCIÓN DE RIESGOS AMBIENTALES: OLA DE CALOR</a:t>
            </a:r>
            <a:endParaRPr lang="es-ES" sz="2000" i="1" dirty="0">
              <a:solidFill>
                <a:srgbClr val="C00000"/>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79</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692696"/>
            <a:ext cx="9144000" cy="6176178"/>
          </a:xfrm>
          <a:prstGeom prst="rect">
            <a:avLst/>
          </a:prstGeom>
        </p:spPr>
        <p:txBody>
          <a:bodyPr wrap="square">
            <a:spAutoFit/>
          </a:bodyPr>
          <a:lstStyle/>
          <a:p>
            <a:pPr lvl="0">
              <a:lnSpc>
                <a:spcPct val="114000"/>
              </a:lnSpc>
            </a:pPr>
            <a:endParaRPr lang="es-ES" sz="1100" dirty="0" smtClean="0"/>
          </a:p>
          <a:p>
            <a:pPr lvl="0">
              <a:lnSpc>
                <a:spcPct val="120000"/>
              </a:lnSpc>
              <a:buClr>
                <a:srgbClr val="C00000"/>
              </a:buClr>
              <a:buFont typeface="Arial" pitchFamily="34" charset="0"/>
              <a:buChar char="•"/>
            </a:pPr>
            <a:r>
              <a:rPr lang="es-ES" sz="1600" dirty="0" smtClean="0"/>
              <a:t> </a:t>
            </a:r>
            <a:r>
              <a:rPr lang="es-ES" sz="1500" b="1" dirty="0" smtClean="0">
                <a:solidFill>
                  <a:schemeClr val="accent1">
                    <a:lumMod val="75000"/>
                  </a:schemeClr>
                </a:solidFill>
              </a:rPr>
              <a:t>Clínica  “Golpe de Calor”:</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Piel caliente, roja y seca, sin sudoración</a:t>
            </a:r>
            <a:r>
              <a:rPr lang="es-ES" sz="1500" dirty="0" smtClean="0"/>
              <a:t> </a:t>
            </a:r>
            <a:r>
              <a:rPr lang="es-ES" sz="1500" b="1" dirty="0" smtClean="0">
                <a:solidFill>
                  <a:srgbClr val="C00000"/>
                </a:solidFill>
              </a:rPr>
              <a:t>2. </a:t>
            </a:r>
            <a:r>
              <a:rPr lang="es-ES" sz="1500" b="1" dirty="0" smtClean="0">
                <a:solidFill>
                  <a:schemeClr val="accent1">
                    <a:lumMod val="75000"/>
                  </a:schemeClr>
                </a:solidFill>
              </a:rPr>
              <a:t>Cefaleas, somnolencia, sed, nauseas, vómitos, disnea</a:t>
            </a:r>
            <a:r>
              <a:rPr lang="es-ES" sz="1500" dirty="0" smtClean="0"/>
              <a:t> </a:t>
            </a:r>
            <a:r>
              <a:rPr lang="es-ES" sz="1500" dirty="0" smtClean="0">
                <a:solidFill>
                  <a:srgbClr val="C00000"/>
                </a:solidFill>
              </a:rPr>
              <a:t>3. </a:t>
            </a:r>
            <a:r>
              <a:rPr lang="es-ES" sz="1500" b="1" dirty="0" smtClean="0">
                <a:solidFill>
                  <a:schemeClr val="accent1">
                    <a:lumMod val="75000"/>
                  </a:schemeClr>
                </a:solidFill>
              </a:rPr>
              <a:t>Arritmia, </a:t>
            </a:r>
            <a:r>
              <a:rPr lang="es-ES" sz="1500" b="1" dirty="0" err="1" smtClean="0">
                <a:solidFill>
                  <a:schemeClr val="accent1">
                    <a:lumMod val="75000"/>
                  </a:schemeClr>
                </a:solidFill>
              </a:rPr>
              <a:t>insuf</a:t>
            </a:r>
            <a:r>
              <a:rPr lang="es-ES" sz="1500" b="1" dirty="0" smtClean="0">
                <a:solidFill>
                  <a:schemeClr val="accent1">
                    <a:lumMod val="75000"/>
                  </a:schemeClr>
                </a:solidFill>
              </a:rPr>
              <a:t>. cardíaca</a:t>
            </a:r>
            <a:r>
              <a:rPr lang="es-ES" sz="1500" dirty="0" smtClean="0"/>
              <a:t> </a:t>
            </a:r>
            <a:r>
              <a:rPr lang="es-ES" sz="1500" b="1" dirty="0" smtClean="0">
                <a:solidFill>
                  <a:schemeClr val="accent1">
                    <a:lumMod val="75000"/>
                  </a:schemeClr>
                </a:solidFill>
              </a:rPr>
              <a:t>4.Confusión, disminución o pérdida del nivel de conciencia y convulsiones.</a:t>
            </a:r>
          </a:p>
          <a:p>
            <a:pPr marL="228600" lvl="0" indent="-228600">
              <a:lnSpc>
                <a:spcPct val="120000"/>
              </a:lnSpc>
              <a:buFont typeface="+mj-lt"/>
              <a:buNone/>
            </a:pPr>
            <a:endParaRPr lang="es-ES" sz="800" dirty="0" smtClean="0"/>
          </a:p>
          <a:p>
            <a:pPr lvl="0">
              <a:lnSpc>
                <a:spcPct val="120000"/>
              </a:lnSpc>
              <a:buClr>
                <a:srgbClr val="C00000"/>
              </a:buClr>
              <a:buFont typeface="Arial" pitchFamily="34" charset="0"/>
              <a:buChar char="•"/>
            </a:pPr>
            <a:r>
              <a:rPr lang="es-ES" sz="1600" dirty="0" smtClean="0"/>
              <a:t> </a:t>
            </a:r>
            <a:r>
              <a:rPr lang="es-ES" sz="1500" b="1" dirty="0" smtClean="0">
                <a:solidFill>
                  <a:schemeClr val="accent1">
                    <a:lumMod val="75000"/>
                  </a:schemeClr>
                </a:solidFill>
              </a:rPr>
              <a:t>Actuación ante “Golpe de Calor”:</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Quitar ropa, compresas de agua fría</a:t>
            </a:r>
            <a:r>
              <a:rPr lang="es-ES" sz="1500" dirty="0" smtClean="0"/>
              <a:t> o paquetes de hielo bajo las axilas, ingles, etc..</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Rehidratación oral, subcutánea o sueroterapia  según la intensidad y grado de consciencia</a:t>
            </a:r>
            <a:r>
              <a:rPr lang="es-ES" sz="1500" dirty="0" smtClean="0"/>
              <a:t>.</a:t>
            </a:r>
          </a:p>
          <a:p>
            <a:pPr marL="228600" lvl="0" indent="-228600">
              <a:lnSpc>
                <a:spcPct val="120000"/>
              </a:lnSpc>
              <a:buFont typeface="+mj-lt"/>
              <a:buNone/>
            </a:pPr>
            <a:endParaRPr lang="es-ES" sz="800" dirty="0" smtClean="0"/>
          </a:p>
          <a:p>
            <a:pPr lvl="0">
              <a:lnSpc>
                <a:spcPct val="120000"/>
              </a:lnSpc>
              <a:buClr>
                <a:srgbClr val="C00000"/>
              </a:buClr>
              <a:buFont typeface="Arial" pitchFamily="34" charset="0"/>
              <a:buChar char="•"/>
            </a:pPr>
            <a:r>
              <a:rPr lang="es-ES" sz="1500" b="1" i="1" dirty="0" smtClean="0">
                <a:solidFill>
                  <a:schemeClr val="accent1">
                    <a:lumMod val="75000"/>
                  </a:schemeClr>
                </a:solidFill>
              </a:rPr>
              <a:t>“Ola de Calor</a:t>
            </a:r>
            <a:r>
              <a:rPr lang="es-ES" sz="1500" i="1" dirty="0" smtClean="0"/>
              <a:t>”:</a:t>
            </a:r>
            <a:r>
              <a:rPr lang="es-ES" sz="1500" dirty="0" smtClean="0"/>
              <a:t> </a:t>
            </a:r>
            <a:r>
              <a:rPr lang="es-ES" sz="1500" b="1" dirty="0" smtClean="0">
                <a:solidFill>
                  <a:schemeClr val="accent1">
                    <a:lumMod val="75000"/>
                  </a:schemeClr>
                </a:solidFill>
              </a:rPr>
              <a:t>circunstancias y variables meteorológicas que pueden afectar a la salud</a:t>
            </a:r>
            <a:r>
              <a:rPr lang="es-ES" sz="1500" dirty="0" smtClean="0"/>
              <a:t>. Sistema de vigilancia de los efectos de altas temperaturas en la salud. </a:t>
            </a:r>
          </a:p>
          <a:p>
            <a:pPr lvl="0">
              <a:lnSpc>
                <a:spcPct val="120000"/>
              </a:lnSpc>
              <a:buClr>
                <a:srgbClr val="C00000"/>
              </a:buClr>
              <a:buFont typeface="Arial" pitchFamily="34" charset="0"/>
              <a:buChar char="•"/>
            </a:pPr>
            <a:endParaRPr lang="es-ES" sz="800" dirty="0" smtClean="0"/>
          </a:p>
          <a:p>
            <a:pPr lvl="0">
              <a:lnSpc>
                <a:spcPct val="120000"/>
              </a:lnSpc>
              <a:buClr>
                <a:srgbClr val="C00000"/>
              </a:buClr>
              <a:buFont typeface="Arial" pitchFamily="34" charset="0"/>
              <a:buChar char="•"/>
            </a:pPr>
            <a:r>
              <a:rPr lang="es-ES" sz="1500" b="1" dirty="0" smtClean="0">
                <a:solidFill>
                  <a:schemeClr val="accent1">
                    <a:lumMod val="75000"/>
                  </a:schemeClr>
                </a:solidFill>
              </a:rPr>
              <a:t>Recomendaciones</a:t>
            </a:r>
            <a:r>
              <a:rPr lang="es-ES" sz="1500" dirty="0" smtClean="0"/>
              <a:t> generales </a:t>
            </a:r>
            <a:r>
              <a:rPr lang="es-ES" sz="1500" b="1" dirty="0" smtClean="0">
                <a:solidFill>
                  <a:schemeClr val="accent1">
                    <a:lumMod val="75000"/>
                  </a:schemeClr>
                </a:solidFill>
              </a:rPr>
              <a:t>para los mayores ante “Ola de Calor</a:t>
            </a:r>
            <a:r>
              <a:rPr lang="es-ES" sz="1500" dirty="0" smtClean="0"/>
              <a:t>”:</a:t>
            </a:r>
          </a:p>
          <a:p>
            <a:pPr marL="228600" indent="-228600">
              <a:lnSpc>
                <a:spcPct val="120000"/>
              </a:lnSpc>
              <a:buClr>
                <a:srgbClr val="C00000"/>
              </a:buClr>
              <a:buFont typeface="+mj-lt"/>
              <a:buAutoNum type="arabicPeriod"/>
            </a:pPr>
            <a:r>
              <a:rPr lang="es-ES" sz="1500" b="1" dirty="0" smtClean="0">
                <a:solidFill>
                  <a:schemeClr val="accent1">
                    <a:lumMod val="75000"/>
                  </a:schemeClr>
                </a:solidFill>
              </a:rPr>
              <a:t>Ropa ligera, transpirable </a:t>
            </a:r>
            <a:r>
              <a:rPr lang="es-ES" sz="1500" dirty="0" smtClean="0"/>
              <a:t>(algodón) y cómoda. </a:t>
            </a:r>
            <a:r>
              <a:rPr lang="es-ES" sz="1500" b="1" dirty="0" smtClean="0">
                <a:solidFill>
                  <a:schemeClr val="accent1">
                    <a:lumMod val="75000"/>
                  </a:schemeClr>
                </a:solidFill>
              </a:rPr>
              <a:t>Ducha frecuente</a:t>
            </a:r>
            <a:r>
              <a:rPr lang="es-ES" sz="1500" dirty="0" smtClean="0"/>
              <a:t>. </a:t>
            </a:r>
            <a:r>
              <a:rPr lang="es-ES" sz="1500" b="1" dirty="0" smtClean="0">
                <a:solidFill>
                  <a:schemeClr val="accent1">
                    <a:lumMod val="75000"/>
                  </a:schemeClr>
                </a:solidFill>
              </a:rPr>
              <a:t>Beber agua </a:t>
            </a:r>
            <a:r>
              <a:rPr lang="es-ES" sz="1500" dirty="0" smtClean="0"/>
              <a:t>fresca (8-10 vasos/día). Evitar café y alcohol. </a:t>
            </a:r>
            <a:r>
              <a:rPr lang="es-ES" sz="1500" b="1" dirty="0" smtClean="0">
                <a:solidFill>
                  <a:schemeClr val="accent1">
                    <a:lumMod val="75000"/>
                  </a:schemeClr>
                </a:solidFill>
              </a:rPr>
              <a:t>Comidas frecuentes, ligeras y refrescantes</a:t>
            </a:r>
            <a:r>
              <a:rPr lang="es-ES" sz="1500" dirty="0" smtClean="0"/>
              <a:t>. Estar acompañado.</a:t>
            </a:r>
          </a:p>
          <a:p>
            <a:pPr marL="228600" lvl="0" indent="-228600">
              <a:lnSpc>
                <a:spcPct val="120000"/>
              </a:lnSpc>
              <a:buClr>
                <a:srgbClr val="C00000"/>
              </a:buClr>
              <a:buFont typeface="+mj-lt"/>
              <a:buAutoNum type="arabicPeriod"/>
            </a:pPr>
            <a:r>
              <a:rPr lang="es-ES" sz="1500" dirty="0" smtClean="0"/>
              <a:t>Exponerse paulatinamente en 2 semanas, al sol, hasta aclimatarse.</a:t>
            </a:r>
          </a:p>
          <a:p>
            <a:pPr marL="228600" lvl="0" indent="-228600">
              <a:lnSpc>
                <a:spcPct val="120000"/>
              </a:lnSpc>
              <a:buClr>
                <a:srgbClr val="C00000"/>
              </a:buClr>
              <a:buFont typeface="+mj-lt"/>
              <a:buAutoNum type="arabicPeriod"/>
            </a:pPr>
            <a:r>
              <a:rPr lang="es-ES" sz="1500" dirty="0" smtClean="0"/>
              <a:t>Trabajo pesado a horas frescas, </a:t>
            </a:r>
            <a:r>
              <a:rPr lang="es-ES" sz="1500" b="1" dirty="0" smtClean="0">
                <a:solidFill>
                  <a:schemeClr val="accent1">
                    <a:lumMod val="75000"/>
                  </a:schemeClr>
                </a:solidFill>
              </a:rPr>
              <a:t>descansar en lugar fresco, a la sombra</a:t>
            </a:r>
            <a:r>
              <a:rPr lang="es-ES" sz="1500" dirty="0" smtClean="0"/>
              <a:t>. </a:t>
            </a:r>
            <a:r>
              <a:rPr lang="es-ES" sz="1500" b="1" dirty="0" smtClean="0">
                <a:solidFill>
                  <a:schemeClr val="accent1">
                    <a:lumMod val="75000"/>
                  </a:schemeClr>
                </a:solidFill>
              </a:rPr>
              <a:t>Usar protección </a:t>
            </a:r>
            <a:r>
              <a:rPr lang="es-ES" sz="1500" dirty="0" smtClean="0"/>
              <a:t>y cubrir la cabeza. </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Detener  la actividad ante síntomas y tomar medidas preventivas</a:t>
            </a:r>
            <a:r>
              <a:rPr lang="es-ES" sz="1500" dirty="0" smtClean="0"/>
              <a:t>.</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Enseñar a identificar los signos y síntomas </a:t>
            </a:r>
            <a:r>
              <a:rPr lang="es-ES" sz="1500" dirty="0" smtClean="0"/>
              <a:t>de enfermedad por el calor.</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Tomar los medicamentos prescritos y evitar la automedicación</a:t>
            </a:r>
            <a:r>
              <a:rPr lang="es-ES" sz="1500" dirty="0" smtClean="0"/>
              <a:t>.</a:t>
            </a:r>
          </a:p>
          <a:p>
            <a:pPr marL="228600" lvl="0" indent="-228600">
              <a:lnSpc>
                <a:spcPct val="120000"/>
              </a:lnSpc>
              <a:buFont typeface="+mj-lt"/>
              <a:buAutoNum type="arabicPeriod"/>
            </a:pPr>
            <a:endParaRPr lang="es-ES" sz="800" dirty="0" smtClean="0"/>
          </a:p>
          <a:p>
            <a:pPr lvl="0">
              <a:lnSpc>
                <a:spcPct val="120000"/>
              </a:lnSpc>
              <a:buClr>
                <a:srgbClr val="C00000"/>
              </a:buClr>
              <a:buFont typeface="Arial" pitchFamily="34" charset="0"/>
              <a:buChar char="•"/>
            </a:pPr>
            <a:r>
              <a:rPr lang="es-ES" sz="1600" dirty="0" smtClean="0"/>
              <a:t> </a:t>
            </a:r>
            <a:r>
              <a:rPr lang="es-ES" sz="1500" b="1" dirty="0" smtClean="0">
                <a:solidFill>
                  <a:schemeClr val="accent1">
                    <a:lumMod val="75000"/>
                  </a:schemeClr>
                </a:solidFill>
              </a:rPr>
              <a:t>Campañas ante “Olas de Calor”: </a:t>
            </a:r>
            <a:r>
              <a:rPr lang="es-ES" sz="1500" dirty="0" smtClean="0"/>
              <a:t>Informar y formar a población y profesionales . Medios comunicación y folletos informativos. Sistema de predicción y alertas meteorológica. Organizar y Coordinar recursos sanitarios, sociales, emergencias, protección civil. Identificar a población de riesgo y establecer medidas preventivas y asistenciales.</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908720"/>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a)  ALIMENTACIÓN - NUTRICIÓN E HIDRATACIÓN</a:t>
            </a:r>
            <a:endParaRPr lang="es-ES" sz="2400" b="1" i="1" dirty="0">
              <a:solidFill>
                <a:srgbClr val="C00000"/>
              </a:solidFill>
            </a:endParaRPr>
          </a:p>
        </p:txBody>
      </p:sp>
      <p:sp>
        <p:nvSpPr>
          <p:cNvPr id="3" name="2 Marcador de contenido"/>
          <p:cNvSpPr>
            <a:spLocks noGrp="1"/>
          </p:cNvSpPr>
          <p:nvPr>
            <p:ph idx="1"/>
          </p:nvPr>
        </p:nvSpPr>
        <p:spPr>
          <a:xfrm>
            <a:off x="179512" y="3717032"/>
            <a:ext cx="8964488" cy="2941787"/>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8</a:t>
            </a:fld>
            <a:endParaRPr lang="es-ES" dirty="0"/>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graphicFrame>
        <p:nvGraphicFramePr>
          <p:cNvPr id="6" name="5 Tabla"/>
          <p:cNvGraphicFramePr>
            <a:graphicFrameLocks noGrp="1"/>
          </p:cNvGraphicFramePr>
          <p:nvPr/>
        </p:nvGraphicFramePr>
        <p:xfrm>
          <a:off x="971600" y="1412776"/>
          <a:ext cx="5832647" cy="1800200"/>
        </p:xfrm>
        <a:graphic>
          <a:graphicData uri="http://schemas.openxmlformats.org/drawingml/2006/table">
            <a:tbl>
              <a:tblPr/>
              <a:tblGrid>
                <a:gridCol w="1473031"/>
                <a:gridCol w="721040"/>
                <a:gridCol w="907368"/>
                <a:gridCol w="764738"/>
                <a:gridCol w="655490"/>
                <a:gridCol w="655490"/>
                <a:gridCol w="655490"/>
              </a:tblGrid>
              <a:tr h="180020">
                <a:tc>
                  <a:txBody>
                    <a:bodyPr/>
                    <a:lstStyle/>
                    <a:p>
                      <a:pPr algn="ctr">
                        <a:lnSpc>
                          <a:spcPct val="125000"/>
                        </a:lnSpc>
                        <a:spcAft>
                          <a:spcPts val="1000"/>
                        </a:spcAft>
                      </a:pPr>
                      <a:endParaRPr lang="es-ES_tradnl" sz="900" dirty="0">
                        <a:latin typeface="Verdana"/>
                        <a:ea typeface="Calibri"/>
                        <a:cs typeface="Times New Roman"/>
                      </a:endParaRPr>
                    </a:p>
                  </a:txBody>
                  <a:tcPr marL="44404" marR="444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smtClean="0">
                          <a:latin typeface="Verdana"/>
                          <a:ea typeface="Calibri"/>
                          <a:cs typeface="Times New Roman"/>
                        </a:rPr>
                        <a:t>RDA</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gridSpan="2">
                  <a:txBody>
                    <a:bodyPr/>
                    <a:lstStyle/>
                    <a:p>
                      <a:pPr algn="ctr">
                        <a:lnSpc>
                          <a:spcPct val="125000"/>
                        </a:lnSpc>
                        <a:spcAft>
                          <a:spcPts val="1000"/>
                        </a:spcAft>
                      </a:pPr>
                      <a:r>
                        <a:rPr lang="es-ES_tradnl" sz="900" b="1">
                          <a:latin typeface="Verdana"/>
                          <a:ea typeface="Calibri"/>
                          <a:cs typeface="Times New Roman"/>
                        </a:rPr>
                        <a:t>IR</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s-ES"/>
                    </a:p>
                  </a:txBody>
                  <a:tcPr/>
                </a:tc>
                <a:tc gridSpan="3">
                  <a:txBody>
                    <a:bodyPr/>
                    <a:lstStyle/>
                    <a:p>
                      <a:pPr algn="ctr">
                        <a:lnSpc>
                          <a:spcPct val="125000"/>
                        </a:lnSpc>
                        <a:spcAft>
                          <a:spcPts val="1000"/>
                        </a:spcAft>
                      </a:pPr>
                      <a:r>
                        <a:rPr lang="es-ES_tradnl" sz="900" b="1">
                          <a:latin typeface="Verdana"/>
                          <a:ea typeface="Calibri"/>
                          <a:cs typeface="Times New Roman"/>
                        </a:rPr>
                        <a:t>GUÍAS ALIMENTARIAS</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s-ES"/>
                    </a:p>
                  </a:txBody>
                  <a:tcPr/>
                </a:tc>
                <a:tc hMerge="1">
                  <a:txBody>
                    <a:bodyPr/>
                    <a:lstStyle/>
                    <a:p>
                      <a:endParaRPr lang="es-ES"/>
                    </a:p>
                  </a:txBody>
                  <a:tcPr/>
                </a:tc>
              </a:tr>
              <a:tr h="180020">
                <a:tc>
                  <a:txBody>
                    <a:bodyPr/>
                    <a:lstStyle/>
                    <a:p>
                      <a:pPr algn="l">
                        <a:lnSpc>
                          <a:spcPct val="125000"/>
                        </a:lnSpc>
                        <a:spcAft>
                          <a:spcPts val="0"/>
                        </a:spcAft>
                      </a:pPr>
                      <a:r>
                        <a:rPr lang="es-ES_tradnl" sz="900" b="1" i="0" u="none" strike="noStrike">
                          <a:latin typeface="Verdana"/>
                          <a:ea typeface="Times New Roman"/>
                        </a:rPr>
                        <a:t>Años</a:t>
                      </a:r>
                      <a:endParaRPr lang="es-ES" sz="1100" b="1" i="1" u="sng">
                        <a:latin typeface="Calibri"/>
                        <a:ea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smtClean="0">
                          <a:latin typeface="Verdana"/>
                          <a:ea typeface="Calibri"/>
                          <a:cs typeface="Times New Roman"/>
                        </a:rPr>
                        <a:t>&gt;51</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a:latin typeface="Verdana"/>
                          <a:ea typeface="Calibri"/>
                          <a:cs typeface="Times New Roman"/>
                        </a:rPr>
                        <a:t>60-69</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a:latin typeface="Verdana"/>
                          <a:ea typeface="Calibri"/>
                          <a:cs typeface="Times New Roman"/>
                        </a:rPr>
                        <a:t>&gt;70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a:latin typeface="Verdana"/>
                          <a:ea typeface="Calibri"/>
                          <a:cs typeface="Times New Roman"/>
                        </a:rPr>
                        <a:t>60- 69</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a:latin typeface="Verdana"/>
                          <a:ea typeface="Calibri"/>
                          <a:cs typeface="Times New Roman"/>
                        </a:rPr>
                        <a:t>70-79</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900" b="1">
                          <a:latin typeface="Verdana"/>
                          <a:ea typeface="Calibri"/>
                          <a:cs typeface="Times New Roman"/>
                        </a:rPr>
                        <a:t>&gt;80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360040">
                <a:tc>
                  <a:txBody>
                    <a:bodyPr/>
                    <a:lstStyle/>
                    <a:p>
                      <a:pPr>
                        <a:lnSpc>
                          <a:spcPct val="125000"/>
                        </a:lnSpc>
                        <a:spcAft>
                          <a:spcPts val="1000"/>
                        </a:spcAft>
                      </a:pPr>
                      <a:r>
                        <a:rPr lang="es-ES_tradnl" sz="900" b="1">
                          <a:latin typeface="Verdana"/>
                          <a:ea typeface="Calibri"/>
                          <a:cs typeface="Times New Roman"/>
                        </a:rPr>
                        <a:t>Energía </a:t>
                      </a:r>
                      <a:r>
                        <a:rPr lang="es-ES_tradnl" sz="900">
                          <a:latin typeface="Verdana"/>
                          <a:ea typeface="Calibri"/>
                          <a:cs typeface="Times New Roman"/>
                        </a:rPr>
                        <a:t>(Kcal)</a:t>
                      </a:r>
                      <a:endParaRPr lang="es-ES" sz="110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smtClean="0">
                          <a:latin typeface="Verdana"/>
                          <a:ea typeface="Calibri"/>
                          <a:cs typeface="Times New Roman"/>
                        </a:rPr>
                        <a:t>1900- M</a:t>
                      </a:r>
                      <a:endParaRPr lang="es-ES" sz="1100" smtClean="0">
                        <a:latin typeface="Calibri"/>
                        <a:ea typeface="Calibri"/>
                        <a:cs typeface="Times New Roman"/>
                      </a:endParaRPr>
                    </a:p>
                    <a:p>
                      <a:pPr algn="ctr">
                        <a:lnSpc>
                          <a:spcPct val="125000"/>
                        </a:lnSpc>
                        <a:spcAft>
                          <a:spcPts val="0"/>
                        </a:spcAft>
                      </a:pPr>
                      <a:r>
                        <a:rPr lang="es-ES_tradnl" sz="900" b="1" smtClean="0">
                          <a:latin typeface="Verdana"/>
                          <a:ea typeface="Calibri"/>
                          <a:cs typeface="Times New Roman"/>
                        </a:rPr>
                        <a:t>2300-V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dirty="0">
                          <a:latin typeface="Verdana"/>
                          <a:ea typeface="Calibri"/>
                          <a:cs typeface="Times New Roman"/>
                        </a:rPr>
                        <a:t>1875-M</a:t>
                      </a:r>
                      <a:endParaRPr lang="es-ES" sz="1100" dirty="0">
                        <a:latin typeface="Calibri"/>
                        <a:ea typeface="Calibri"/>
                        <a:cs typeface="Times New Roman"/>
                      </a:endParaRPr>
                    </a:p>
                    <a:p>
                      <a:pPr algn="ctr">
                        <a:lnSpc>
                          <a:spcPct val="125000"/>
                        </a:lnSpc>
                        <a:spcAft>
                          <a:spcPts val="0"/>
                        </a:spcAft>
                      </a:pPr>
                      <a:r>
                        <a:rPr lang="es-ES_tradnl" sz="900" b="1" dirty="0">
                          <a:latin typeface="Verdana"/>
                          <a:ea typeface="Calibri"/>
                          <a:cs typeface="Times New Roman"/>
                        </a:rPr>
                        <a:t>2400-V</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1700-M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2100-V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2000-M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2400-V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1900-M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2200-V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1700-M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2000-V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60040">
                <a:tc>
                  <a:txBody>
                    <a:bodyPr/>
                    <a:lstStyle/>
                    <a:p>
                      <a:pPr>
                        <a:lnSpc>
                          <a:spcPct val="125000"/>
                        </a:lnSpc>
                        <a:spcAft>
                          <a:spcPts val="1000"/>
                        </a:spcAft>
                      </a:pPr>
                      <a:r>
                        <a:rPr lang="es-ES_tradnl" sz="900" b="1" dirty="0">
                          <a:latin typeface="Verdana"/>
                          <a:ea typeface="Calibri"/>
                          <a:cs typeface="Times New Roman"/>
                        </a:rPr>
                        <a:t>Proteínas </a:t>
                      </a:r>
                      <a:r>
                        <a:rPr lang="es-ES_tradnl" sz="900" dirty="0">
                          <a:latin typeface="Verdana"/>
                          <a:ea typeface="Calibri"/>
                          <a:cs typeface="Times New Roman"/>
                        </a:rPr>
                        <a:t>(gr.)</a:t>
                      </a:r>
                      <a:endParaRPr lang="es-ES" sz="1100" dirty="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smtClean="0">
                          <a:latin typeface="Verdana"/>
                          <a:ea typeface="Calibri"/>
                          <a:cs typeface="Times New Roman"/>
                        </a:rPr>
                        <a:t>50-M</a:t>
                      </a:r>
                      <a:endParaRPr lang="es-ES" sz="1100" smtClean="0">
                        <a:latin typeface="Calibri"/>
                        <a:ea typeface="Calibri"/>
                        <a:cs typeface="Times New Roman"/>
                      </a:endParaRPr>
                    </a:p>
                    <a:p>
                      <a:pPr algn="ctr">
                        <a:lnSpc>
                          <a:spcPct val="125000"/>
                        </a:lnSpc>
                        <a:spcAft>
                          <a:spcPts val="0"/>
                        </a:spcAft>
                      </a:pPr>
                      <a:r>
                        <a:rPr lang="es-ES_tradnl" sz="900" b="1" smtClean="0">
                          <a:latin typeface="Verdana"/>
                          <a:ea typeface="Calibri"/>
                          <a:cs typeface="Times New Roman"/>
                        </a:rPr>
                        <a:t>63-V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41-M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54-V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0"/>
                        </a:spcAft>
                      </a:pPr>
                      <a:r>
                        <a:rPr lang="es-ES_tradnl" sz="900" b="1">
                          <a:latin typeface="Verdana"/>
                          <a:ea typeface="Calibri"/>
                          <a:cs typeface="Times New Roman"/>
                        </a:rPr>
                        <a:t>41-M</a:t>
                      </a:r>
                      <a:endParaRPr lang="es-ES" sz="1100">
                        <a:latin typeface="Calibri"/>
                        <a:ea typeface="Calibri"/>
                        <a:cs typeface="Times New Roman"/>
                      </a:endParaRPr>
                    </a:p>
                    <a:p>
                      <a:pPr algn="ctr">
                        <a:lnSpc>
                          <a:spcPct val="125000"/>
                        </a:lnSpc>
                        <a:spcAft>
                          <a:spcPts val="0"/>
                        </a:spcAft>
                      </a:pPr>
                      <a:r>
                        <a:rPr lang="es-ES_tradnl" sz="900" b="1">
                          <a:latin typeface="Verdana"/>
                          <a:ea typeface="Calibri"/>
                          <a:cs typeface="Times New Roman"/>
                        </a:rPr>
                        <a:t>54-V</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3">
                  <a:txBody>
                    <a:bodyPr/>
                    <a:lstStyle/>
                    <a:p>
                      <a:pPr algn="ctr">
                        <a:lnSpc>
                          <a:spcPct val="125000"/>
                        </a:lnSpc>
                        <a:spcAft>
                          <a:spcPts val="0"/>
                        </a:spcAft>
                      </a:pPr>
                      <a:r>
                        <a:rPr lang="es-ES_tradnl" sz="900" b="1">
                          <a:latin typeface="Verdana"/>
                          <a:ea typeface="Calibri"/>
                          <a:cs typeface="Times New Roman"/>
                        </a:rPr>
                        <a:t>1- / Kg. de peso</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s-ES"/>
                    </a:p>
                  </a:txBody>
                  <a:tcPr/>
                </a:tc>
                <a:tc hMerge="1">
                  <a:txBody>
                    <a:bodyPr/>
                    <a:lstStyle/>
                    <a:p>
                      <a:endParaRPr lang="es-ES"/>
                    </a:p>
                  </a:txBody>
                  <a:tcPr/>
                </a:tc>
              </a:tr>
              <a:tr h="180020">
                <a:tc>
                  <a:txBody>
                    <a:bodyPr/>
                    <a:lstStyle/>
                    <a:p>
                      <a:pPr>
                        <a:lnSpc>
                          <a:spcPct val="125000"/>
                        </a:lnSpc>
                        <a:spcAft>
                          <a:spcPts val="1000"/>
                        </a:spcAft>
                      </a:pPr>
                      <a:r>
                        <a:rPr lang="es-ES_tradnl" sz="900" b="1" dirty="0">
                          <a:latin typeface="Verdana"/>
                          <a:ea typeface="Calibri"/>
                          <a:cs typeface="Times New Roman"/>
                        </a:rPr>
                        <a:t>Lípidos </a:t>
                      </a:r>
                      <a:r>
                        <a:rPr lang="es-ES_tradnl" sz="900" dirty="0">
                          <a:latin typeface="Verdana"/>
                          <a:ea typeface="Calibri"/>
                          <a:cs typeface="Times New Roman"/>
                        </a:rPr>
                        <a:t>(% de calorías)</a:t>
                      </a:r>
                      <a:endParaRPr lang="es-ES" sz="1100" dirty="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dirty="0" smtClean="0">
                          <a:latin typeface="Verdana"/>
                          <a:ea typeface="Calibri"/>
                          <a:cs typeface="Times New Roman"/>
                        </a:rPr>
                        <a:t>30%</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30-35%</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dirty="0">
                          <a:latin typeface="Verdana"/>
                          <a:ea typeface="Calibri"/>
                          <a:cs typeface="Times New Roman"/>
                        </a:rPr>
                        <a:t>30-35%</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dirty="0">
                          <a:latin typeface="Verdana"/>
                          <a:ea typeface="Calibri"/>
                          <a:cs typeface="Times New Roman"/>
                        </a:rPr>
                        <a:t>30-35%</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30-35%</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30-35%</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80020">
                <a:tc>
                  <a:txBody>
                    <a:bodyPr/>
                    <a:lstStyle/>
                    <a:p>
                      <a:pPr>
                        <a:lnSpc>
                          <a:spcPct val="125000"/>
                        </a:lnSpc>
                        <a:spcAft>
                          <a:spcPts val="1000"/>
                        </a:spcAft>
                      </a:pPr>
                      <a:r>
                        <a:rPr lang="es-ES_tradnl" sz="900" b="1">
                          <a:latin typeface="Verdana"/>
                          <a:ea typeface="Calibri"/>
                          <a:cs typeface="Times New Roman"/>
                        </a:rPr>
                        <a:t>Ác. grasos saturados</a:t>
                      </a:r>
                      <a:endParaRPr lang="es-ES" sz="110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smtClean="0">
                          <a:latin typeface="Verdana"/>
                          <a:ea typeface="Calibri"/>
                          <a:cs typeface="Times New Roman"/>
                        </a:rPr>
                        <a:t>&lt;10%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7-10%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7-10%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7-10%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80020">
                <a:tc>
                  <a:txBody>
                    <a:bodyPr/>
                    <a:lstStyle/>
                    <a:p>
                      <a:pPr>
                        <a:lnSpc>
                          <a:spcPct val="125000"/>
                        </a:lnSpc>
                        <a:spcAft>
                          <a:spcPts val="1000"/>
                        </a:spcAft>
                      </a:pPr>
                      <a:r>
                        <a:rPr lang="es-ES_tradnl" sz="900" b="1">
                          <a:latin typeface="Verdana"/>
                          <a:ea typeface="Calibri"/>
                          <a:cs typeface="Times New Roman"/>
                        </a:rPr>
                        <a:t>Colesterol </a:t>
                      </a:r>
                      <a:r>
                        <a:rPr lang="es-ES_tradnl" sz="900">
                          <a:latin typeface="Verdana"/>
                          <a:ea typeface="Calibri"/>
                          <a:cs typeface="Times New Roman"/>
                        </a:rPr>
                        <a:t>(mg.)</a:t>
                      </a:r>
                      <a:endParaRPr lang="es-ES" sz="110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smtClean="0">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&lt;300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80020">
                <a:tc>
                  <a:txBody>
                    <a:bodyPr/>
                    <a:lstStyle/>
                    <a:p>
                      <a:pPr>
                        <a:lnSpc>
                          <a:spcPct val="125000"/>
                        </a:lnSpc>
                        <a:spcAft>
                          <a:spcPts val="1000"/>
                        </a:spcAft>
                      </a:pPr>
                      <a:r>
                        <a:rPr lang="es-ES_tradnl" sz="900" b="1" dirty="0">
                          <a:latin typeface="Verdana"/>
                          <a:ea typeface="Calibri"/>
                          <a:cs typeface="Times New Roman"/>
                        </a:rPr>
                        <a:t>Hidratos de carbono</a:t>
                      </a:r>
                      <a:endParaRPr lang="es-ES" sz="1100" dirty="0">
                        <a:latin typeface="Calibri"/>
                        <a:ea typeface="Calibri"/>
                        <a:cs typeface="Times New Roman"/>
                      </a:endParaRPr>
                    </a:p>
                  </a:txBody>
                  <a:tcPr marL="44404" marR="444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dirty="0" smtClean="0">
                          <a:latin typeface="Verdana"/>
                          <a:ea typeface="Calibri"/>
                          <a:cs typeface="Times New Roman"/>
                        </a:rPr>
                        <a:t>50%</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50-55%</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50-55%</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50%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a:latin typeface="Verdana"/>
                          <a:ea typeface="Calibri"/>
                          <a:cs typeface="Times New Roman"/>
                        </a:rPr>
                        <a:t>50%</a:t>
                      </a:r>
                      <a:endParaRPr lang="es-ES" sz="110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25000"/>
                        </a:lnSpc>
                        <a:spcAft>
                          <a:spcPts val="1000"/>
                        </a:spcAft>
                      </a:pPr>
                      <a:r>
                        <a:rPr lang="es-ES_tradnl" sz="900" b="1" dirty="0">
                          <a:latin typeface="Verdana"/>
                          <a:ea typeface="Calibri"/>
                          <a:cs typeface="Times New Roman"/>
                        </a:rPr>
                        <a:t>50%</a:t>
                      </a:r>
                      <a:endParaRPr lang="es-ES" sz="1100" dirty="0">
                        <a:latin typeface="Calibri"/>
                        <a:ea typeface="Calibri"/>
                        <a:cs typeface="Times New Roman"/>
                      </a:endParaRPr>
                    </a:p>
                  </a:txBody>
                  <a:tcPr marL="44404" marR="44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sp>
        <p:nvSpPr>
          <p:cNvPr id="4097" name="Rectangle 1"/>
          <p:cNvSpPr>
            <a:spLocks noChangeArrowheads="1"/>
          </p:cNvSpPr>
          <p:nvPr/>
        </p:nvSpPr>
        <p:spPr bwMode="auto">
          <a:xfrm>
            <a:off x="1619672" y="1160748"/>
            <a:ext cx="6084167" cy="63094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tab pos="-457200" algn="l"/>
                <a:tab pos="539750" algn="l"/>
                <a:tab pos="900113" algn="l"/>
              </a:tabLst>
            </a:pPr>
            <a:r>
              <a:rPr kumimoji="0" lang="es-ES_tradnl" sz="9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INGESTAS RECOMENDADAS DE ENERGÍA Y MACRONUTRIENTES</a:t>
            </a:r>
            <a:endParaRPr kumimoji="0" lang="es-ES" sz="1100" b="0" i="0" u="none" strike="noStrike" cap="none" normalizeH="0" baseline="0" dirty="0" smtClean="0">
              <a:ln>
                <a:noFill/>
              </a:ln>
              <a:solidFill>
                <a:schemeClr val="tx1"/>
              </a:solidFill>
              <a:effectLst/>
              <a:latin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tab pos="-457200" algn="l"/>
                <a:tab pos="539750" algn="l"/>
                <a:tab pos="900113" algn="l"/>
              </a:tabLst>
            </a:pPr>
            <a:endParaRPr kumimoji="0" lang="es-ES" sz="1100" b="0" i="0" u="none" strike="noStrike" cap="none" normalizeH="0" baseline="0" dirty="0" smtClean="0">
              <a:ln>
                <a:noFill/>
              </a:ln>
              <a:solidFill>
                <a:schemeClr val="tx1"/>
              </a:solidFill>
              <a:effectLst/>
              <a:latin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tab pos="-457200" algn="l"/>
                <a:tab pos="539750" algn="l"/>
                <a:tab pos="900113" algn="l"/>
              </a:tabLst>
            </a:pPr>
            <a:endParaRPr kumimoji="0" lang="es-ES" sz="1800" b="0" i="0" u="none" strike="noStrike" cap="none" normalizeH="0" baseline="0" dirty="0" smtClean="0">
              <a:ln>
                <a:noFill/>
              </a:ln>
              <a:solidFill>
                <a:schemeClr val="tx1"/>
              </a:solidFill>
              <a:effectLst/>
              <a:latin typeface="Arial" pitchFamily="34" charset="0"/>
            </a:endParaRPr>
          </a:p>
        </p:txBody>
      </p:sp>
      <p:graphicFrame>
        <p:nvGraphicFramePr>
          <p:cNvPr id="8" name="7 Tabla"/>
          <p:cNvGraphicFramePr>
            <a:graphicFrameLocks noGrp="1"/>
          </p:cNvGraphicFramePr>
          <p:nvPr/>
        </p:nvGraphicFramePr>
        <p:xfrm>
          <a:off x="1187624" y="3789040"/>
          <a:ext cx="5400805" cy="3068960"/>
        </p:xfrm>
        <a:graphic>
          <a:graphicData uri="http://schemas.openxmlformats.org/drawingml/2006/table">
            <a:tbl>
              <a:tblPr/>
              <a:tblGrid>
                <a:gridCol w="1139290"/>
                <a:gridCol w="1139290"/>
                <a:gridCol w="1048370"/>
                <a:gridCol w="1048370"/>
                <a:gridCol w="1025485"/>
              </a:tblGrid>
              <a:tr h="153448">
                <a:tc rowSpan="2">
                  <a:txBody>
                    <a:bodyPr/>
                    <a:lstStyle/>
                    <a:p>
                      <a:pPr algn="ctr">
                        <a:lnSpc>
                          <a:spcPct val="125000"/>
                        </a:lnSpc>
                        <a:spcAft>
                          <a:spcPts val="1000"/>
                        </a:spcAft>
                      </a:pPr>
                      <a:r>
                        <a:rPr lang="es-ES_tradnl" sz="800" b="1" dirty="0">
                          <a:latin typeface="Verdana"/>
                          <a:ea typeface="Calibri"/>
                          <a:cs typeface="Times New Roman"/>
                        </a:rPr>
                        <a:t>NUTRIENTE(*)</a:t>
                      </a:r>
                      <a:endParaRPr lang="es-ES" sz="1100" dirty="0">
                        <a:latin typeface="Calibri"/>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gridSpan="2">
                  <a:txBody>
                    <a:bodyPr/>
                    <a:lstStyle/>
                    <a:p>
                      <a:pPr algn="ctr">
                        <a:lnSpc>
                          <a:spcPct val="125000"/>
                        </a:lnSpc>
                        <a:spcAft>
                          <a:spcPts val="1000"/>
                        </a:spcAft>
                      </a:pPr>
                      <a:r>
                        <a:rPr lang="es-ES_tradnl" sz="800" b="1">
                          <a:latin typeface="Verdana"/>
                          <a:ea typeface="Calibri"/>
                          <a:cs typeface="Times New Roman"/>
                        </a:rPr>
                        <a:t>60-69 años</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s-ES"/>
                    </a:p>
                  </a:txBody>
                  <a:tcPr/>
                </a:tc>
                <a:tc gridSpan="2">
                  <a:txBody>
                    <a:bodyPr/>
                    <a:lstStyle/>
                    <a:p>
                      <a:pPr algn="ctr">
                        <a:lnSpc>
                          <a:spcPct val="125000"/>
                        </a:lnSpc>
                        <a:spcAft>
                          <a:spcPts val="1000"/>
                        </a:spcAft>
                      </a:pPr>
                      <a:r>
                        <a:rPr lang="es-ES_tradnl" sz="800" b="1" dirty="0">
                          <a:latin typeface="Verdana"/>
                          <a:ea typeface="Calibri"/>
                          <a:cs typeface="Times New Roman"/>
                        </a:rPr>
                        <a:t>Mayores de 70 años</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s-ES"/>
                    </a:p>
                  </a:txBody>
                  <a:tcPr/>
                </a:tc>
              </a:tr>
              <a:tr h="153448">
                <a:tc vMerge="1">
                  <a:txBody>
                    <a:bodyPr/>
                    <a:lstStyle/>
                    <a:p>
                      <a:endParaRPr lang="es-ES"/>
                    </a:p>
                  </a:txBody>
                  <a:tcPr/>
                </a:tc>
                <a:tc>
                  <a:txBody>
                    <a:bodyPr/>
                    <a:lstStyle/>
                    <a:p>
                      <a:pPr algn="ctr">
                        <a:lnSpc>
                          <a:spcPct val="125000"/>
                        </a:lnSpc>
                        <a:spcAft>
                          <a:spcPts val="1000"/>
                        </a:spcAft>
                      </a:pPr>
                      <a:r>
                        <a:rPr lang="es-ES_tradnl" sz="800" b="1">
                          <a:latin typeface="Verdana"/>
                          <a:ea typeface="Calibri"/>
                          <a:cs typeface="Times New Roman"/>
                        </a:rPr>
                        <a:t>Varones</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800" b="1">
                          <a:latin typeface="Verdana"/>
                          <a:ea typeface="Calibri"/>
                          <a:cs typeface="Times New Roman"/>
                        </a:rPr>
                        <a:t>Mujeres</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800" b="1">
                          <a:latin typeface="Verdana"/>
                          <a:ea typeface="Calibri"/>
                          <a:cs typeface="Times New Roman"/>
                        </a:rPr>
                        <a:t>Varones</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25000"/>
                        </a:lnSpc>
                        <a:spcAft>
                          <a:spcPts val="1000"/>
                        </a:spcAft>
                      </a:pPr>
                      <a:r>
                        <a:rPr lang="es-ES_tradnl" sz="800" b="1">
                          <a:latin typeface="Verdana"/>
                          <a:ea typeface="Calibri"/>
                          <a:cs typeface="Times New Roman"/>
                        </a:rPr>
                        <a:t>Mujeres</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153448">
                <a:tc>
                  <a:txBody>
                    <a:bodyPr/>
                    <a:lstStyle/>
                    <a:p>
                      <a:pPr algn="just">
                        <a:lnSpc>
                          <a:spcPct val="125000"/>
                        </a:lnSpc>
                        <a:spcAft>
                          <a:spcPts val="0"/>
                        </a:spcAft>
                      </a:pPr>
                      <a:r>
                        <a:rPr lang="es-ES_tradnl" sz="800" b="1" i="0" u="none" strike="noStrike">
                          <a:latin typeface="Verdana"/>
                          <a:ea typeface="Times New Roman"/>
                        </a:rPr>
                        <a:t>Vitamina A</a:t>
                      </a:r>
                      <a:endParaRPr lang="es-ES" sz="1100" b="1" i="1" u="sng">
                        <a:latin typeface="Calibri"/>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900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800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900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700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D</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E</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K</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80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dirty="0">
                          <a:latin typeface="Verdana"/>
                          <a:ea typeface="Calibri"/>
                          <a:cs typeface="Times New Roman"/>
                        </a:rPr>
                        <a:t>65</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80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65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dirty="0" err="1">
                          <a:latin typeface="Verdana"/>
                          <a:ea typeface="Calibri"/>
                          <a:cs typeface="Times New Roman"/>
                        </a:rPr>
                        <a:t>Tiamina</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1,1</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1,1</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dirty="0" err="1">
                          <a:latin typeface="Verdana"/>
                          <a:ea typeface="Calibri"/>
                          <a:cs typeface="Times New Roman"/>
                        </a:rPr>
                        <a:t>Riboflavina</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1,3</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1,4</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1,3</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Niacina</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16</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16</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Ác. Pantoténico</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B6</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1,7</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1,9</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1,7</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Biotina</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B12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2,4 </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15000"/>
                        </a:lnSpc>
                        <a:spcAft>
                          <a:spcPts val="1000"/>
                        </a:spcAft>
                      </a:pPr>
                      <a:r>
                        <a:rPr lang="es-ES_tradnl" sz="800">
                          <a:latin typeface="Verdana"/>
                          <a:ea typeface="Calibri"/>
                          <a:cs typeface="Times New Roman"/>
                        </a:rPr>
                        <a:t>2,4</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15000"/>
                        </a:lnSpc>
                        <a:spcAft>
                          <a:spcPts val="1000"/>
                        </a:spcAft>
                      </a:pPr>
                      <a:r>
                        <a:rPr lang="es-ES_tradnl" sz="800">
                          <a:latin typeface="Verdana"/>
                          <a:ea typeface="Calibri"/>
                          <a:cs typeface="Times New Roman"/>
                        </a:rPr>
                        <a:t>2,4</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15000"/>
                        </a:lnSpc>
                        <a:spcAft>
                          <a:spcPts val="1000"/>
                        </a:spcAft>
                      </a:pPr>
                      <a:r>
                        <a:rPr lang="es-ES_tradnl" sz="800">
                          <a:latin typeface="Verdana"/>
                          <a:ea typeface="Calibri"/>
                          <a:cs typeface="Times New Roman"/>
                        </a:rPr>
                        <a:t>2,4</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0"/>
                        </a:spcAft>
                      </a:pPr>
                      <a:r>
                        <a:rPr lang="es-ES_tradnl" sz="800" b="1" i="0" u="none" strike="noStrike">
                          <a:latin typeface="Verdana"/>
                          <a:ea typeface="Times New Roman"/>
                        </a:rPr>
                        <a:t>Folatos</a:t>
                      </a:r>
                      <a:endParaRPr lang="es-ES" sz="1100" b="1" i="1" u="sng">
                        <a:latin typeface="Calibri"/>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Vitamina C</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60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60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60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60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Hierro</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Calcio</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1300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1300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Magnesio</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420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350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420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350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Zinc</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12</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153448">
                <a:tc>
                  <a:txBody>
                    <a:bodyPr/>
                    <a:lstStyle/>
                    <a:p>
                      <a:pPr algn="just">
                        <a:lnSpc>
                          <a:spcPct val="125000"/>
                        </a:lnSpc>
                        <a:spcAft>
                          <a:spcPts val="1000"/>
                        </a:spcAft>
                      </a:pPr>
                      <a:r>
                        <a:rPr lang="es-ES_tradnl" sz="800" b="1">
                          <a:latin typeface="Verdana"/>
                          <a:ea typeface="Calibri"/>
                          <a:cs typeface="Times New Roman"/>
                        </a:rPr>
                        <a:t>Yodo</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dirty="0">
                          <a:latin typeface="Verdana"/>
                          <a:ea typeface="Calibri"/>
                          <a:cs typeface="Times New Roman"/>
                        </a:rPr>
                        <a:t>150</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a:latin typeface="Verdana"/>
                          <a:ea typeface="Calibri"/>
                          <a:cs typeface="Times New Roman"/>
                        </a:rPr>
                        <a:t>150</a:t>
                      </a:r>
                      <a:endParaRPr lang="es-ES" sz="110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lnSpc>
                          <a:spcPct val="125000"/>
                        </a:lnSpc>
                        <a:spcAft>
                          <a:spcPts val="1000"/>
                        </a:spcAft>
                      </a:pPr>
                      <a:r>
                        <a:rPr lang="es-ES_tradnl" sz="800" dirty="0">
                          <a:latin typeface="Verdana"/>
                          <a:ea typeface="Calibri"/>
                          <a:cs typeface="Times New Roman"/>
                        </a:rPr>
                        <a:t>150</a:t>
                      </a:r>
                      <a:endParaRPr lang="es-ES" sz="11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
        <p:nvSpPr>
          <p:cNvPr id="4098" name="Rectangle 2"/>
          <p:cNvSpPr>
            <a:spLocks noChangeArrowheads="1"/>
          </p:cNvSpPr>
          <p:nvPr/>
        </p:nvSpPr>
        <p:spPr bwMode="auto">
          <a:xfrm>
            <a:off x="6660232" y="4889265"/>
            <a:ext cx="2483768" cy="46166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457200" algn="l"/>
                <a:tab pos="539750" algn="l"/>
                <a:tab pos="900113" algn="l"/>
              </a:tabLst>
            </a:pPr>
            <a:r>
              <a:rPr kumimoji="0" lang="es-ES_tradnl" sz="900" b="0"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 </a:t>
            </a:r>
            <a:r>
              <a:rPr kumimoji="0" lang="es-ES_tradnl" sz="900" b="1" i="0" u="none" strike="noStrike" cap="none" normalizeH="0" baseline="0" dirty="0" err="1" smtClean="0">
                <a:ln>
                  <a:noFill/>
                </a:ln>
                <a:solidFill>
                  <a:schemeClr val="tx1"/>
                </a:solidFill>
                <a:effectLst/>
                <a:latin typeface="Verdana" pitchFamily="34" charset="0"/>
                <a:ea typeface="Calibri" pitchFamily="34" charset="0"/>
                <a:cs typeface="Times New Roman" pitchFamily="18" charset="0"/>
              </a:rPr>
              <a:t>mg</a:t>
            </a:r>
            <a:r>
              <a:rPr kumimoji="0" lang="es-ES_tradnl" sz="900" b="0" i="0" u="none" strike="noStrike" cap="none" normalizeH="0" baseline="0" dirty="0" err="1" smtClean="0">
                <a:ln>
                  <a:noFill/>
                </a:ln>
                <a:solidFill>
                  <a:schemeClr val="tx1"/>
                </a:solidFill>
                <a:effectLst/>
                <a:latin typeface="Verdana" pitchFamily="34" charset="0"/>
                <a:ea typeface="Calibri" pitchFamily="34" charset="0"/>
                <a:cs typeface="Times New Roman" pitchFamily="18" charset="0"/>
              </a:rPr>
              <a:t>.</a:t>
            </a:r>
            <a:r>
              <a:rPr kumimoji="0" lang="es-ES_tradnl" sz="900" b="0"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  excepto </a:t>
            </a:r>
          </a:p>
          <a:p>
            <a:pPr marL="0" marR="0" lvl="0" indent="0" algn="just" defTabSz="914400" rtl="0" eaLnBrk="0" fontAlgn="base" latinLnBrk="0" hangingPunct="0">
              <a:lnSpc>
                <a:spcPct val="100000"/>
              </a:lnSpc>
              <a:spcBef>
                <a:spcPct val="0"/>
              </a:spcBef>
              <a:spcAft>
                <a:spcPct val="0"/>
              </a:spcAft>
              <a:buClrTx/>
              <a:buSzTx/>
              <a:buFontTx/>
              <a:buNone/>
              <a:tabLst>
                <a:tab pos="-457200" algn="l"/>
                <a:tab pos="539750" algn="l"/>
                <a:tab pos="900113" algn="l"/>
              </a:tabLst>
            </a:pPr>
            <a:r>
              <a:rPr kumimoji="0" lang="es-ES_tradnl" sz="900" b="0"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vitaminas A, D, K y </a:t>
            </a:r>
            <a:r>
              <a:rPr kumimoji="0" lang="es-ES_tradnl" sz="900" b="0" i="0" u="none" strike="noStrike" cap="none" normalizeH="0" baseline="0" dirty="0" err="1" smtClean="0">
                <a:ln>
                  <a:noFill/>
                </a:ln>
                <a:solidFill>
                  <a:schemeClr val="tx1"/>
                </a:solidFill>
                <a:effectLst/>
                <a:latin typeface="Verdana" pitchFamily="34" charset="0"/>
                <a:ea typeface="Calibri" pitchFamily="34" charset="0"/>
                <a:cs typeface="Times New Roman" pitchFamily="18" charset="0"/>
              </a:rPr>
              <a:t>Biotina</a:t>
            </a:r>
            <a:r>
              <a:rPr kumimoji="0" lang="es-ES_tradnl" sz="900" b="0"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 en </a:t>
            </a:r>
            <a:r>
              <a:rPr kumimoji="0" lang="es-ES_tradnl"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µ</a:t>
            </a:r>
            <a:r>
              <a:rPr kumimoji="0" lang="es-ES_tradnl" sz="1200" b="1"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g</a:t>
            </a:r>
            <a:r>
              <a:rPr kumimoji="0" lang="es-ES_tradnl" sz="1200" b="0" i="0" u="none" strike="noStrike" cap="none" normalizeH="0" baseline="0" dirty="0" smtClean="0">
                <a:ln>
                  <a:noFill/>
                </a:ln>
                <a:solidFill>
                  <a:schemeClr val="tx1"/>
                </a:solidFill>
                <a:effectLst/>
                <a:latin typeface="Verdana" pitchFamily="34" charset="0"/>
                <a:ea typeface="Calibri" pitchFamily="34" charset="0"/>
                <a:cs typeface="Times New Roman" pitchFamily="18" charset="0"/>
              </a:rPr>
              <a:t>.</a:t>
            </a:r>
            <a:endParaRPr kumimoji="0" lang="es-ES_tradnl" b="0" i="0" u="none" strike="noStrike" cap="none" normalizeH="0" baseline="0" dirty="0" smtClean="0">
              <a:ln>
                <a:noFill/>
              </a:ln>
              <a:solidFill>
                <a:schemeClr val="tx1"/>
              </a:solidFill>
              <a:effectLst/>
              <a:latin typeface="Arial" pitchFamily="34" charset="0"/>
            </a:endParaRPr>
          </a:p>
        </p:txBody>
      </p:sp>
      <p:sp>
        <p:nvSpPr>
          <p:cNvPr id="10" name="9 Rectángulo"/>
          <p:cNvSpPr/>
          <p:nvPr/>
        </p:nvSpPr>
        <p:spPr>
          <a:xfrm>
            <a:off x="683568" y="3212976"/>
            <a:ext cx="7524328" cy="200055"/>
          </a:xfrm>
          <a:prstGeom prst="rect">
            <a:avLst/>
          </a:prstGeom>
        </p:spPr>
        <p:txBody>
          <a:bodyPr wrap="square">
            <a:spAutoFit/>
          </a:bodyPr>
          <a:lstStyle/>
          <a:p>
            <a:pPr lvl="0" indent="449263" eaLnBrk="0" fontAlgn="base" hangingPunct="0">
              <a:spcBef>
                <a:spcPct val="0"/>
              </a:spcBef>
              <a:spcAft>
                <a:spcPct val="0"/>
              </a:spcAft>
              <a:tabLst>
                <a:tab pos="-457200" algn="l"/>
                <a:tab pos="539750" algn="l"/>
                <a:tab pos="900113" algn="l"/>
              </a:tabLst>
            </a:pPr>
            <a:r>
              <a:rPr lang="es-ES_tradnl" sz="700" b="1" i="1" dirty="0" smtClean="0">
                <a:latin typeface="Verdana" pitchFamily="34" charset="0"/>
                <a:ea typeface="Calibri" pitchFamily="34" charset="0"/>
                <a:cs typeface="Times New Roman" pitchFamily="18" charset="0"/>
              </a:rPr>
              <a:t>Modificado de Cuesta F, Requerimientos energ</a:t>
            </a:r>
            <a:r>
              <a:rPr lang="es-ES_tradnl" sz="700" b="1" i="1" dirty="0" smtClean="0">
                <a:ea typeface="Calibri" pitchFamily="34" charset="0"/>
                <a:cs typeface="Times New Roman" pitchFamily="18" charset="0"/>
              </a:rPr>
              <a:t>é</a:t>
            </a:r>
            <a:r>
              <a:rPr lang="es-ES_tradnl" sz="700" b="1" i="1" dirty="0" smtClean="0">
                <a:latin typeface="Verdana" pitchFamily="34" charset="0"/>
                <a:ea typeface="Calibri" pitchFamily="34" charset="0"/>
                <a:cs typeface="Times New Roman" pitchFamily="18" charset="0"/>
              </a:rPr>
              <a:t>ticos y de </a:t>
            </a:r>
            <a:r>
              <a:rPr lang="es-ES_tradnl" sz="700" b="1" i="1" dirty="0" err="1" smtClean="0">
                <a:latin typeface="Verdana" pitchFamily="34" charset="0"/>
                <a:ea typeface="Calibri" pitchFamily="34" charset="0"/>
                <a:cs typeface="Times New Roman" pitchFamily="18" charset="0"/>
              </a:rPr>
              <a:t>macronutrientes</a:t>
            </a:r>
            <a:r>
              <a:rPr lang="es-ES_tradnl" sz="700" b="1" i="1" dirty="0" smtClean="0">
                <a:latin typeface="Verdana" pitchFamily="34" charset="0"/>
                <a:ea typeface="Calibri" pitchFamily="34" charset="0"/>
                <a:cs typeface="Times New Roman" pitchFamily="18" charset="0"/>
              </a:rPr>
              <a:t> en el anciano</a:t>
            </a:r>
            <a:endParaRPr lang="es-ES" sz="2400" dirty="0" smtClean="0">
              <a:latin typeface="Arial" pitchFamily="34" charset="0"/>
            </a:endParaRPr>
          </a:p>
        </p:txBody>
      </p:sp>
      <p:sp>
        <p:nvSpPr>
          <p:cNvPr id="11" name="10 Rectángulo"/>
          <p:cNvSpPr/>
          <p:nvPr/>
        </p:nvSpPr>
        <p:spPr>
          <a:xfrm>
            <a:off x="755576" y="3573016"/>
            <a:ext cx="7200800" cy="215444"/>
          </a:xfrm>
          <a:prstGeom prst="rect">
            <a:avLst/>
          </a:prstGeom>
        </p:spPr>
        <p:txBody>
          <a:bodyPr wrap="square">
            <a:spAutoFit/>
          </a:bodyPr>
          <a:lstStyle/>
          <a:p>
            <a:pPr lvl="0" algn="just" fontAlgn="base">
              <a:spcBef>
                <a:spcPct val="0"/>
              </a:spcBef>
              <a:spcAft>
                <a:spcPct val="0"/>
              </a:spcAft>
              <a:tabLst>
                <a:tab pos="-457200" algn="l"/>
                <a:tab pos="539750" algn="l"/>
                <a:tab pos="900113" algn="l"/>
              </a:tabLst>
            </a:pPr>
            <a:r>
              <a:rPr lang="es-ES_tradnl" sz="800" b="1" dirty="0" smtClean="0">
                <a:latin typeface="Verdana" pitchFamily="34" charset="0"/>
                <a:ea typeface="Times New Roman" pitchFamily="18" charset="0"/>
                <a:cs typeface="Times New Roman" pitchFamily="18" charset="0"/>
              </a:rPr>
              <a:t>APORTES RECOMENDADOS DE VITAMINAS Y MINERALES PARA LAS PERSONAS MAYORES ESPAÑOLAS</a:t>
            </a:r>
            <a:endParaRPr lang="es-ES" sz="3200" dirty="0" smtClean="0">
              <a:latin typeface="Arial" pitchFamily="34" charset="0"/>
            </a:endParaRPr>
          </a:p>
        </p:txBody>
      </p:sp>
      <p:sp>
        <p:nvSpPr>
          <p:cNvPr id="12" name="11 Rectángulo"/>
          <p:cNvSpPr/>
          <p:nvPr/>
        </p:nvSpPr>
        <p:spPr>
          <a:xfrm>
            <a:off x="6876256" y="1412776"/>
            <a:ext cx="2267744" cy="1812035"/>
          </a:xfrm>
          <a:prstGeom prst="rect">
            <a:avLst/>
          </a:prstGeom>
        </p:spPr>
        <p:txBody>
          <a:bodyPr wrap="square">
            <a:spAutoFit/>
          </a:bodyPr>
          <a:lstStyle/>
          <a:p>
            <a:pPr lvl="0" eaLnBrk="0" fontAlgn="base" hangingPunct="0">
              <a:lnSpc>
                <a:spcPct val="150000"/>
              </a:lnSpc>
              <a:spcBef>
                <a:spcPct val="0"/>
              </a:spcBef>
              <a:spcAft>
                <a:spcPct val="0"/>
              </a:spcAft>
              <a:tabLst>
                <a:tab pos="-457200" algn="l"/>
                <a:tab pos="539750" algn="l"/>
                <a:tab pos="900113" algn="l"/>
              </a:tabLst>
            </a:pPr>
            <a:r>
              <a:rPr lang="en-GB" sz="800" b="1" dirty="0" smtClean="0">
                <a:latin typeface="Verdana" pitchFamily="34" charset="0"/>
                <a:ea typeface="Calibri" pitchFamily="34" charset="0"/>
                <a:cs typeface="Times New Roman" pitchFamily="18" charset="0"/>
              </a:rPr>
              <a:t>RDA</a:t>
            </a:r>
            <a:r>
              <a:rPr lang="en-GB" sz="800" dirty="0" smtClean="0">
                <a:latin typeface="Verdana" pitchFamily="34" charset="0"/>
                <a:ea typeface="Calibri" pitchFamily="34" charset="0"/>
                <a:cs typeface="Times New Roman" pitchFamily="18" charset="0"/>
              </a:rPr>
              <a:t>.   Recommended Daily Allowances</a:t>
            </a:r>
          </a:p>
          <a:p>
            <a:pPr lvl="0" eaLnBrk="0" fontAlgn="base" hangingPunct="0">
              <a:lnSpc>
                <a:spcPct val="150000"/>
              </a:lnSpc>
              <a:spcBef>
                <a:spcPct val="0"/>
              </a:spcBef>
              <a:spcAft>
                <a:spcPct val="0"/>
              </a:spcAft>
              <a:tabLst>
                <a:tab pos="-457200" algn="l"/>
                <a:tab pos="539750" algn="l"/>
                <a:tab pos="900113" algn="l"/>
              </a:tabLst>
            </a:pPr>
            <a:endParaRPr lang="en-GB" sz="800" dirty="0" smtClean="0">
              <a:latin typeface="Verdana" pitchFamily="34" charset="0"/>
              <a:ea typeface="Calibri" pitchFamily="34" charset="0"/>
              <a:cs typeface="Times New Roman" pitchFamily="18" charset="0"/>
            </a:endParaRPr>
          </a:p>
          <a:p>
            <a:pPr lvl="0" eaLnBrk="0" fontAlgn="base" hangingPunct="0">
              <a:lnSpc>
                <a:spcPct val="150000"/>
              </a:lnSpc>
              <a:spcBef>
                <a:spcPct val="0"/>
              </a:spcBef>
              <a:spcAft>
                <a:spcPct val="0"/>
              </a:spcAft>
              <a:tabLst>
                <a:tab pos="-457200" algn="l"/>
                <a:tab pos="539750" algn="l"/>
                <a:tab pos="900113" algn="l"/>
              </a:tabLst>
            </a:pPr>
            <a:r>
              <a:rPr lang="en-GB" sz="800" b="1" dirty="0" smtClean="0">
                <a:latin typeface="Verdana" pitchFamily="34" charset="0"/>
                <a:ea typeface="Calibri" pitchFamily="34" charset="0"/>
                <a:cs typeface="Times New Roman" pitchFamily="18" charset="0"/>
              </a:rPr>
              <a:t>IR</a:t>
            </a:r>
            <a:r>
              <a:rPr lang="en-GB" sz="800" dirty="0" smtClean="0">
                <a:latin typeface="Verdana" pitchFamily="34" charset="0"/>
                <a:ea typeface="Calibri" pitchFamily="34" charset="0"/>
                <a:cs typeface="Times New Roman" pitchFamily="18" charset="0"/>
              </a:rPr>
              <a:t>. </a:t>
            </a:r>
            <a:r>
              <a:rPr lang="es-ES_tradnl" sz="800" dirty="0" smtClean="0">
                <a:latin typeface="Verdana" pitchFamily="34" charset="0"/>
                <a:ea typeface="Calibri" pitchFamily="34" charset="0"/>
                <a:cs typeface="Times New Roman" pitchFamily="18" charset="0"/>
              </a:rPr>
              <a:t>Ingestas recomendadas</a:t>
            </a:r>
          </a:p>
          <a:p>
            <a:pPr lvl="0" eaLnBrk="0" fontAlgn="base" hangingPunct="0">
              <a:lnSpc>
                <a:spcPct val="150000"/>
              </a:lnSpc>
              <a:spcBef>
                <a:spcPct val="0"/>
              </a:spcBef>
              <a:spcAft>
                <a:spcPct val="0"/>
              </a:spcAft>
              <a:tabLst>
                <a:tab pos="-457200" algn="l"/>
                <a:tab pos="539750" algn="l"/>
                <a:tab pos="900113" algn="l"/>
              </a:tabLst>
            </a:pPr>
            <a:endParaRPr lang="es-ES" sz="1050" dirty="0" smtClean="0">
              <a:latin typeface="Arial" pitchFamily="34" charset="0"/>
            </a:endParaRPr>
          </a:p>
          <a:p>
            <a:pPr lvl="0" eaLnBrk="0" fontAlgn="base" hangingPunct="0">
              <a:lnSpc>
                <a:spcPct val="150000"/>
              </a:lnSpc>
              <a:spcBef>
                <a:spcPct val="0"/>
              </a:spcBef>
              <a:spcAft>
                <a:spcPct val="0"/>
              </a:spcAft>
              <a:tabLst>
                <a:tab pos="-457200" algn="l"/>
                <a:tab pos="539750" algn="l"/>
                <a:tab pos="900113" algn="l"/>
              </a:tabLst>
            </a:pPr>
            <a:r>
              <a:rPr lang="es-ES_tradnl" sz="800" b="1" dirty="0" smtClean="0">
                <a:latin typeface="Verdana" pitchFamily="34" charset="0"/>
                <a:ea typeface="Calibri" pitchFamily="34" charset="0"/>
                <a:cs typeface="Times New Roman" pitchFamily="18" charset="0"/>
              </a:rPr>
              <a:t>G.A.E.</a:t>
            </a:r>
            <a:r>
              <a:rPr lang="es-ES_tradnl" sz="800" dirty="0" smtClean="0">
                <a:latin typeface="Verdana" pitchFamily="34" charset="0"/>
                <a:ea typeface="Calibri" pitchFamily="34" charset="0"/>
                <a:cs typeface="Times New Roman" pitchFamily="18" charset="0"/>
              </a:rPr>
              <a:t> Gu</a:t>
            </a:r>
            <a:r>
              <a:rPr lang="es-ES_tradnl" sz="800" dirty="0" smtClean="0">
                <a:ea typeface="Calibri" pitchFamily="34" charset="0"/>
                <a:cs typeface="Times New Roman" pitchFamily="18" charset="0"/>
              </a:rPr>
              <a:t>í</a:t>
            </a:r>
            <a:r>
              <a:rPr lang="es-ES_tradnl" sz="800" dirty="0" smtClean="0">
                <a:latin typeface="Verdana" pitchFamily="34" charset="0"/>
                <a:ea typeface="Calibri" pitchFamily="34" charset="0"/>
                <a:cs typeface="Times New Roman" pitchFamily="18" charset="0"/>
              </a:rPr>
              <a:t>as alimentarias espa</a:t>
            </a:r>
            <a:r>
              <a:rPr lang="es-ES_tradnl" sz="800" dirty="0" smtClean="0">
                <a:ea typeface="Calibri" pitchFamily="34" charset="0"/>
                <a:cs typeface="Times New Roman" pitchFamily="18" charset="0"/>
              </a:rPr>
              <a:t>ñ</a:t>
            </a:r>
            <a:r>
              <a:rPr lang="es-ES_tradnl" sz="800" dirty="0" smtClean="0">
                <a:latin typeface="Verdana" pitchFamily="34" charset="0"/>
                <a:ea typeface="Calibri" pitchFamily="34" charset="0"/>
                <a:cs typeface="Times New Roman" pitchFamily="18" charset="0"/>
              </a:rPr>
              <a:t>olas		</a:t>
            </a:r>
          </a:p>
          <a:p>
            <a:pPr lvl="0" eaLnBrk="0" fontAlgn="base" hangingPunct="0">
              <a:lnSpc>
                <a:spcPct val="150000"/>
              </a:lnSpc>
              <a:spcBef>
                <a:spcPct val="0"/>
              </a:spcBef>
              <a:spcAft>
                <a:spcPct val="0"/>
              </a:spcAft>
              <a:tabLst>
                <a:tab pos="-457200" algn="l"/>
                <a:tab pos="539750" algn="l"/>
                <a:tab pos="900113" algn="l"/>
              </a:tabLst>
            </a:pPr>
            <a:r>
              <a:rPr lang="es-ES_tradnl" sz="800" b="1" dirty="0" smtClean="0">
                <a:latin typeface="Verdana" pitchFamily="34" charset="0"/>
                <a:ea typeface="Calibri" pitchFamily="34" charset="0"/>
                <a:cs typeface="Times New Roman" pitchFamily="18" charset="0"/>
              </a:rPr>
              <a:t>M</a:t>
            </a:r>
            <a:r>
              <a:rPr lang="es-ES_tradnl" sz="800" dirty="0" smtClean="0">
                <a:latin typeface="Verdana" pitchFamily="34" charset="0"/>
                <a:ea typeface="Calibri" pitchFamily="34" charset="0"/>
                <a:cs typeface="Times New Roman" pitchFamily="18" charset="0"/>
              </a:rPr>
              <a:t>- Mujeres   </a:t>
            </a:r>
          </a:p>
          <a:p>
            <a:pPr lvl="0" eaLnBrk="0" fontAlgn="base" hangingPunct="0">
              <a:lnSpc>
                <a:spcPct val="150000"/>
              </a:lnSpc>
              <a:spcBef>
                <a:spcPct val="0"/>
              </a:spcBef>
              <a:spcAft>
                <a:spcPct val="0"/>
              </a:spcAft>
              <a:tabLst>
                <a:tab pos="-457200" algn="l"/>
                <a:tab pos="539750" algn="l"/>
                <a:tab pos="900113" algn="l"/>
              </a:tabLst>
            </a:pPr>
            <a:r>
              <a:rPr lang="es-ES_tradnl" sz="800" dirty="0" smtClean="0">
                <a:latin typeface="Verdana" pitchFamily="34" charset="0"/>
                <a:ea typeface="Calibri" pitchFamily="34" charset="0"/>
                <a:cs typeface="Times New Roman" pitchFamily="18" charset="0"/>
              </a:rPr>
              <a:t>  	</a:t>
            </a:r>
          </a:p>
          <a:p>
            <a:pPr lvl="0" eaLnBrk="0" fontAlgn="base" hangingPunct="0">
              <a:lnSpc>
                <a:spcPct val="150000"/>
              </a:lnSpc>
              <a:spcBef>
                <a:spcPct val="0"/>
              </a:spcBef>
              <a:spcAft>
                <a:spcPct val="0"/>
              </a:spcAft>
              <a:tabLst>
                <a:tab pos="-457200" algn="l"/>
                <a:tab pos="539750" algn="l"/>
                <a:tab pos="900113" algn="l"/>
              </a:tabLst>
            </a:pPr>
            <a:r>
              <a:rPr lang="es-ES_tradnl" sz="800" b="1" dirty="0" smtClean="0">
                <a:latin typeface="Verdana" pitchFamily="34" charset="0"/>
                <a:ea typeface="Calibri" pitchFamily="34" charset="0"/>
                <a:cs typeface="Times New Roman" pitchFamily="18" charset="0"/>
              </a:rPr>
              <a:t>V</a:t>
            </a:r>
            <a:r>
              <a:rPr lang="es-ES_tradnl" sz="800" dirty="0" smtClean="0">
                <a:latin typeface="Verdana" pitchFamily="34" charset="0"/>
                <a:ea typeface="Calibri" pitchFamily="34" charset="0"/>
                <a:cs typeface="Times New Roman" pitchFamily="18" charset="0"/>
              </a:rPr>
              <a:t>-Varones</a:t>
            </a:r>
            <a:endParaRPr lang="es-ES" sz="800" dirty="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20688"/>
          </a:xfrm>
          <a:noFill/>
          <a:ln>
            <a:solidFill>
              <a:schemeClr val="tx2">
                <a:lumMod val="75000"/>
              </a:schemeClr>
            </a:solidFill>
          </a:ln>
        </p:spPr>
        <p:txBody>
          <a:bodyPr>
            <a:normAutofit/>
          </a:bodyPr>
          <a:lstStyle/>
          <a:p>
            <a:r>
              <a:rPr lang="es-ES" sz="2200" dirty="0" smtClean="0">
                <a:solidFill>
                  <a:schemeClr val="tx2">
                    <a:lumMod val="75000"/>
                  </a:schemeClr>
                </a:solidFill>
              </a:rPr>
              <a:t>UNIDAD DIDÁCTICA  15.- </a:t>
            </a:r>
            <a:r>
              <a:rPr lang="es-ES" sz="2200" b="1" i="1" dirty="0" smtClean="0">
                <a:solidFill>
                  <a:srgbClr val="C00000"/>
                </a:solidFill>
              </a:rPr>
              <a:t>PREVENCIÓN DE RIESGOS AMBIENTALES: FRIO</a:t>
            </a:r>
            <a:endParaRPr lang="es-ES" sz="2200" i="1" dirty="0">
              <a:solidFill>
                <a:srgbClr val="C00000"/>
              </a:solidFill>
            </a:endParaRPr>
          </a:p>
        </p:txBody>
      </p:sp>
      <p:sp>
        <p:nvSpPr>
          <p:cNvPr id="3" name="2 Marcador de contenido"/>
          <p:cNvSpPr>
            <a:spLocks noGrp="1"/>
          </p:cNvSpPr>
          <p:nvPr>
            <p:ph idx="1"/>
          </p:nvPr>
        </p:nvSpPr>
        <p:spPr>
          <a:xfrm>
            <a:off x="0" y="908720"/>
            <a:ext cx="9144000" cy="5750099"/>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80</a:t>
            </a:fld>
            <a:endParaRPr lang="es-ES" dirty="0"/>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7" name="6 Rectángulo"/>
          <p:cNvSpPr/>
          <p:nvPr/>
        </p:nvSpPr>
        <p:spPr>
          <a:xfrm>
            <a:off x="0" y="980728"/>
            <a:ext cx="9144000" cy="6155531"/>
          </a:xfrm>
          <a:prstGeom prst="rect">
            <a:avLst/>
          </a:prstGeom>
        </p:spPr>
        <p:txBody>
          <a:bodyPr wrap="square">
            <a:spAutoFit/>
          </a:bodyPr>
          <a:lstStyle/>
          <a:p>
            <a:pPr lvl="0">
              <a:lnSpc>
                <a:spcPct val="125000"/>
              </a:lnSpc>
              <a:buClr>
                <a:srgbClr val="C00000"/>
              </a:buClr>
              <a:buFont typeface="Arial" pitchFamily="34" charset="0"/>
              <a:buChar char="•"/>
            </a:pPr>
            <a:r>
              <a:rPr lang="es-ES" sz="1500" dirty="0" smtClean="0"/>
              <a:t> En </a:t>
            </a:r>
            <a:r>
              <a:rPr lang="es-ES" sz="1500" b="1" dirty="0" smtClean="0">
                <a:solidFill>
                  <a:schemeClr val="accent1">
                    <a:lumMod val="75000"/>
                  </a:schemeClr>
                </a:solidFill>
              </a:rPr>
              <a:t>mayores el umbral para sensación de frio aumenta</a:t>
            </a:r>
            <a:r>
              <a:rPr lang="es-ES" sz="1500" dirty="0" smtClean="0"/>
              <a:t>, </a:t>
            </a:r>
            <a:r>
              <a:rPr lang="es-ES" sz="1500" b="1" dirty="0" smtClean="0">
                <a:solidFill>
                  <a:schemeClr val="accent1">
                    <a:lumMod val="75000"/>
                  </a:schemeClr>
                </a:solidFill>
              </a:rPr>
              <a:t>retrasando el temblor y la intensidad de la tiritona</a:t>
            </a:r>
            <a:r>
              <a:rPr lang="es-ES" sz="1500" dirty="0" smtClean="0"/>
              <a:t>.</a:t>
            </a:r>
          </a:p>
          <a:p>
            <a:pPr lvl="0">
              <a:lnSpc>
                <a:spcPct val="125000"/>
              </a:lnSpc>
              <a:buClr>
                <a:srgbClr val="C00000"/>
              </a:buClr>
              <a:buFont typeface="Arial" pitchFamily="34" charset="0"/>
              <a:buNone/>
            </a:pPr>
            <a:endParaRPr lang="es-ES" sz="800" dirty="0" smtClean="0"/>
          </a:p>
          <a:p>
            <a:pPr lvl="0">
              <a:lnSpc>
                <a:spcPct val="125000"/>
              </a:lnSpc>
              <a:buClr>
                <a:srgbClr val="C00000"/>
              </a:buClr>
              <a:buFont typeface="Arial" pitchFamily="34" charset="0"/>
              <a:buChar char="•"/>
            </a:pPr>
            <a:r>
              <a:rPr lang="es-ES" sz="1600" dirty="0" smtClean="0"/>
              <a:t> </a:t>
            </a:r>
            <a:r>
              <a:rPr lang="es-ES" sz="1500" b="1" dirty="0" smtClean="0">
                <a:solidFill>
                  <a:schemeClr val="accent1">
                    <a:lumMod val="75000"/>
                  </a:schemeClr>
                </a:solidFill>
              </a:rPr>
              <a:t>Hipotermia: temperatura corporal &lt;35ºC</a:t>
            </a:r>
            <a:r>
              <a:rPr lang="es-ES" sz="1500" dirty="0" smtClean="0"/>
              <a:t>. Máxima incidencia en invierno. </a:t>
            </a:r>
            <a:r>
              <a:rPr lang="es-ES" sz="1500" b="1" dirty="0" smtClean="0">
                <a:solidFill>
                  <a:schemeClr val="accent1">
                    <a:lumMod val="75000"/>
                  </a:schemeClr>
                </a:solidFill>
              </a:rPr>
              <a:t>Alta mortalidad &gt;10%.</a:t>
            </a:r>
          </a:p>
          <a:p>
            <a:pPr lvl="0">
              <a:lnSpc>
                <a:spcPct val="125000"/>
              </a:lnSpc>
              <a:buClr>
                <a:srgbClr val="C00000"/>
              </a:buClr>
              <a:buFont typeface="Arial" pitchFamily="34" charset="0"/>
              <a:buChar char="•"/>
            </a:pPr>
            <a:endParaRPr lang="es-ES" sz="800" dirty="0" smtClean="0"/>
          </a:p>
          <a:p>
            <a:pPr lvl="0">
              <a:lnSpc>
                <a:spcPct val="125000"/>
              </a:lnSpc>
              <a:buClr>
                <a:srgbClr val="C00000"/>
              </a:buClr>
              <a:buFont typeface="Arial" pitchFamily="34" charset="0"/>
              <a:buChar char="•"/>
            </a:pPr>
            <a:r>
              <a:rPr lang="es-ES" sz="1500" dirty="0" smtClean="0"/>
              <a:t>  Clínica de la hipotermia (dependen de la temperatura y tiempo de exposición):</a:t>
            </a:r>
          </a:p>
          <a:p>
            <a:pPr marL="468000" lvl="0" indent="-228600">
              <a:lnSpc>
                <a:spcPct val="125000"/>
              </a:lnSpc>
              <a:buClr>
                <a:srgbClr val="C00000"/>
              </a:buClr>
              <a:buFont typeface="+mj-lt"/>
              <a:buAutoNum type="arabicPeriod"/>
            </a:pPr>
            <a:r>
              <a:rPr lang="es-ES" sz="1500" dirty="0" smtClean="0"/>
              <a:t>Enlentecimiento y disartria (&lt;33ºC). Estupor, midriasis, movimientos lentos e </a:t>
            </a:r>
            <a:r>
              <a:rPr lang="es-ES" sz="1500" dirty="0" err="1" smtClean="0"/>
              <a:t>hiporreflexia</a:t>
            </a:r>
            <a:r>
              <a:rPr lang="es-ES" sz="1500" dirty="0" smtClean="0"/>
              <a:t> (&lt;30ºC). Inconsciencia, </a:t>
            </a:r>
            <a:r>
              <a:rPr lang="es-ES" sz="1500" dirty="0" err="1" smtClean="0"/>
              <a:t>arreflexia</a:t>
            </a:r>
            <a:r>
              <a:rPr lang="es-ES" sz="1500" dirty="0" smtClean="0"/>
              <a:t>, hipertonía, pupilas </a:t>
            </a:r>
            <a:r>
              <a:rPr lang="es-ES" sz="1500" dirty="0" err="1" smtClean="0"/>
              <a:t>arreactivas</a:t>
            </a:r>
            <a:r>
              <a:rPr lang="es-ES" sz="1500" dirty="0" smtClean="0"/>
              <a:t> (&lt;27ºC). Muerte (&lt;20ºC). </a:t>
            </a:r>
            <a:r>
              <a:rPr lang="es-ES" sz="1500" dirty="0" smtClean="0">
                <a:solidFill>
                  <a:srgbClr val="C00000"/>
                </a:solidFill>
              </a:rPr>
              <a:t>2. </a:t>
            </a:r>
            <a:r>
              <a:rPr lang="es-ES" sz="1500" dirty="0" smtClean="0"/>
              <a:t>Hiperglucemia por inactivación de la insulina, </a:t>
            </a:r>
            <a:r>
              <a:rPr lang="es-ES" sz="1500" dirty="0" smtClean="0">
                <a:solidFill>
                  <a:srgbClr val="C00000"/>
                </a:solidFill>
              </a:rPr>
              <a:t>3.</a:t>
            </a:r>
            <a:r>
              <a:rPr lang="es-ES" sz="1500" dirty="0" smtClean="0"/>
              <a:t> </a:t>
            </a:r>
            <a:r>
              <a:rPr lang="es-ES" sz="1500" dirty="0" err="1" smtClean="0"/>
              <a:t>Hipoventilación</a:t>
            </a:r>
            <a:r>
              <a:rPr lang="es-ES" sz="1500" dirty="0" smtClean="0"/>
              <a:t>, bradipnea, acidosis </a:t>
            </a:r>
            <a:r>
              <a:rPr lang="es-ES" sz="1500" dirty="0" smtClean="0">
                <a:solidFill>
                  <a:srgbClr val="C00000"/>
                </a:solidFill>
              </a:rPr>
              <a:t>4.</a:t>
            </a:r>
            <a:r>
              <a:rPr lang="es-ES" sz="1500" dirty="0" smtClean="0"/>
              <a:t> Poliuria con orinas diluidas, necrosis tubular </a:t>
            </a:r>
            <a:r>
              <a:rPr lang="es-ES" sz="1500" dirty="0" smtClean="0">
                <a:solidFill>
                  <a:srgbClr val="C00000"/>
                </a:solidFill>
              </a:rPr>
              <a:t>5.</a:t>
            </a:r>
            <a:r>
              <a:rPr lang="es-ES" sz="1500" dirty="0" smtClean="0"/>
              <a:t> </a:t>
            </a:r>
            <a:r>
              <a:rPr lang="es-ES" sz="1500" dirty="0" err="1" smtClean="0"/>
              <a:t>Hipomotilidad</a:t>
            </a:r>
            <a:r>
              <a:rPr lang="es-ES" sz="1500" dirty="0" smtClean="0"/>
              <a:t> intestinal, hemorragia digestiva y pancreatitis </a:t>
            </a:r>
            <a:r>
              <a:rPr lang="es-ES" sz="1500" dirty="0" smtClean="0">
                <a:solidFill>
                  <a:srgbClr val="C00000"/>
                </a:solidFill>
              </a:rPr>
              <a:t>6. </a:t>
            </a:r>
            <a:r>
              <a:rPr lang="es-ES" sz="1500" dirty="0" err="1" smtClean="0"/>
              <a:t>Trombocitopenia</a:t>
            </a:r>
            <a:r>
              <a:rPr lang="es-ES" sz="1500" dirty="0" smtClean="0"/>
              <a:t> </a:t>
            </a:r>
            <a:r>
              <a:rPr lang="es-ES" sz="1500" dirty="0" smtClean="0">
                <a:solidFill>
                  <a:srgbClr val="C00000"/>
                </a:solidFill>
              </a:rPr>
              <a:t>7. </a:t>
            </a:r>
            <a:r>
              <a:rPr lang="es-ES" sz="1500" dirty="0" smtClean="0"/>
              <a:t>Bradicardia inicial y fibrilación ventricular o asistolia.</a:t>
            </a:r>
          </a:p>
          <a:p>
            <a:pPr marL="468000" lvl="0" indent="-228600">
              <a:lnSpc>
                <a:spcPct val="125000"/>
              </a:lnSpc>
              <a:buFont typeface="+mj-lt"/>
              <a:buNone/>
            </a:pPr>
            <a:endParaRPr lang="es-ES" sz="800" dirty="0" smtClean="0"/>
          </a:p>
          <a:p>
            <a:pPr lvl="0">
              <a:lnSpc>
                <a:spcPct val="125000"/>
              </a:lnSpc>
              <a:buClr>
                <a:srgbClr val="C00000"/>
              </a:buClr>
              <a:buFont typeface="Arial" pitchFamily="34" charset="0"/>
              <a:buChar char="•"/>
            </a:pPr>
            <a:r>
              <a:rPr lang="es-ES" sz="1500" dirty="0" smtClean="0"/>
              <a:t> </a:t>
            </a:r>
            <a:r>
              <a:rPr lang="es-ES" sz="1500" b="1" dirty="0" smtClean="0">
                <a:solidFill>
                  <a:schemeClr val="accent1">
                    <a:lumMod val="75000"/>
                  </a:schemeClr>
                </a:solidFill>
              </a:rPr>
              <a:t>Factores de Riesgo de Hipotermia</a:t>
            </a:r>
            <a:r>
              <a:rPr lang="es-ES" sz="1500" dirty="0" smtClean="0"/>
              <a:t>:</a:t>
            </a:r>
          </a:p>
          <a:p>
            <a:pPr marL="468000" lvl="0" indent="-228600">
              <a:lnSpc>
                <a:spcPct val="125000"/>
              </a:lnSpc>
              <a:buClr>
                <a:srgbClr val="C00000"/>
              </a:buClr>
            </a:pPr>
            <a:r>
              <a:rPr lang="es-ES" sz="1500" dirty="0" smtClean="0">
                <a:solidFill>
                  <a:srgbClr val="C00000"/>
                </a:solidFill>
              </a:rPr>
              <a:t>1) </a:t>
            </a:r>
            <a:r>
              <a:rPr lang="es-ES" sz="1500" dirty="0" smtClean="0"/>
              <a:t>Exposición al frio, ropa inadecuada </a:t>
            </a:r>
            <a:r>
              <a:rPr lang="es-ES" sz="1500" dirty="0" smtClean="0">
                <a:solidFill>
                  <a:srgbClr val="C00000"/>
                </a:solidFill>
              </a:rPr>
              <a:t>2)</a:t>
            </a:r>
            <a:r>
              <a:rPr lang="es-ES" sz="1500" dirty="0" smtClean="0"/>
              <a:t> Vivienda inadecuada, falta de calefacción, humedades, piso bajo o último piso </a:t>
            </a:r>
            <a:r>
              <a:rPr lang="es-ES" sz="1500" dirty="0" smtClean="0">
                <a:solidFill>
                  <a:srgbClr val="C00000"/>
                </a:solidFill>
              </a:rPr>
              <a:t>3) </a:t>
            </a:r>
            <a:r>
              <a:rPr lang="es-ES" sz="1500" dirty="0" smtClean="0"/>
              <a:t>Soledad y precariedad económica </a:t>
            </a:r>
            <a:r>
              <a:rPr lang="es-ES" sz="1500" dirty="0" smtClean="0">
                <a:solidFill>
                  <a:srgbClr val="C00000"/>
                </a:solidFill>
              </a:rPr>
              <a:t>4)</a:t>
            </a:r>
            <a:r>
              <a:rPr lang="es-ES" sz="1500" dirty="0" smtClean="0"/>
              <a:t> </a:t>
            </a:r>
            <a:r>
              <a:rPr lang="es-ES" sz="1500" dirty="0" err="1" smtClean="0"/>
              <a:t>Enolismo</a:t>
            </a:r>
            <a:r>
              <a:rPr lang="es-ES" sz="1500" dirty="0" smtClean="0"/>
              <a:t> </a:t>
            </a:r>
            <a:r>
              <a:rPr lang="es-ES" sz="1500" dirty="0" smtClean="0">
                <a:solidFill>
                  <a:srgbClr val="C00000"/>
                </a:solidFill>
              </a:rPr>
              <a:t>5)</a:t>
            </a:r>
            <a:r>
              <a:rPr lang="es-ES" sz="1500" dirty="0" smtClean="0"/>
              <a:t> Deterioro físico y mental </a:t>
            </a:r>
            <a:r>
              <a:rPr lang="es-ES" sz="1500" dirty="0" smtClean="0">
                <a:solidFill>
                  <a:srgbClr val="C00000"/>
                </a:solidFill>
              </a:rPr>
              <a:t>6)</a:t>
            </a:r>
            <a:r>
              <a:rPr lang="es-ES" sz="1500" dirty="0" smtClean="0"/>
              <a:t> Caídas </a:t>
            </a:r>
            <a:r>
              <a:rPr lang="es-ES" sz="1500" dirty="0" smtClean="0">
                <a:solidFill>
                  <a:srgbClr val="C00000"/>
                </a:solidFill>
              </a:rPr>
              <a:t>7) </a:t>
            </a:r>
            <a:r>
              <a:rPr lang="es-ES" sz="1500" dirty="0" smtClean="0"/>
              <a:t>Trastorno del Sistema nervioso Autónomo </a:t>
            </a:r>
            <a:r>
              <a:rPr lang="es-ES" sz="1500" dirty="0" smtClean="0">
                <a:solidFill>
                  <a:srgbClr val="C00000"/>
                </a:solidFill>
              </a:rPr>
              <a:t>8)</a:t>
            </a:r>
            <a:r>
              <a:rPr lang="es-ES" sz="1500" dirty="0" smtClean="0"/>
              <a:t> Enfermedades </a:t>
            </a:r>
            <a:r>
              <a:rPr lang="es-ES" sz="1500" dirty="0" smtClean="0">
                <a:solidFill>
                  <a:srgbClr val="C00000"/>
                </a:solidFill>
              </a:rPr>
              <a:t>9)</a:t>
            </a:r>
            <a:r>
              <a:rPr lang="es-ES" sz="1500" dirty="0" smtClean="0"/>
              <a:t> Medicamentos</a:t>
            </a:r>
          </a:p>
          <a:p>
            <a:pPr>
              <a:lnSpc>
                <a:spcPct val="125000"/>
              </a:lnSpc>
              <a:buClr>
                <a:srgbClr val="C00000"/>
              </a:buClr>
            </a:pPr>
            <a:endParaRPr lang="es-ES" sz="800" dirty="0" smtClean="0"/>
          </a:p>
          <a:p>
            <a:pPr lvl="0">
              <a:lnSpc>
                <a:spcPct val="125000"/>
              </a:lnSpc>
              <a:buClr>
                <a:srgbClr val="C00000"/>
              </a:buClr>
              <a:buFont typeface="Arial" pitchFamily="34" charset="0"/>
              <a:buChar char="•"/>
            </a:pPr>
            <a:r>
              <a:rPr lang="es-ES" sz="1600" dirty="0" smtClean="0"/>
              <a:t> </a:t>
            </a:r>
            <a:r>
              <a:rPr lang="es-ES" sz="1500" b="1" dirty="0" smtClean="0">
                <a:solidFill>
                  <a:schemeClr val="accent1">
                    <a:lumMod val="75000"/>
                  </a:schemeClr>
                </a:solidFill>
              </a:rPr>
              <a:t>Prevención de la Hipotermia y sus complicaciones</a:t>
            </a:r>
            <a:r>
              <a:rPr lang="es-ES" sz="1500" dirty="0" smtClean="0"/>
              <a:t>:</a:t>
            </a:r>
          </a:p>
          <a:p>
            <a:pPr marL="468000" lvl="0" indent="-228600">
              <a:lnSpc>
                <a:spcPct val="125000"/>
              </a:lnSpc>
              <a:buClr>
                <a:srgbClr val="C00000"/>
              </a:buClr>
              <a:buFont typeface="+mj-lt"/>
              <a:buAutoNum type="arabicPeriod"/>
            </a:pPr>
            <a:r>
              <a:rPr lang="es-ES" sz="1500" b="1" dirty="0" smtClean="0">
                <a:solidFill>
                  <a:schemeClr val="accent1">
                    <a:lumMod val="75000"/>
                  </a:schemeClr>
                </a:solidFill>
              </a:rPr>
              <a:t>Evitar el frio, abrigo adecuado, ventilar la casa, humidificar el ambiente, </a:t>
            </a:r>
            <a:r>
              <a:rPr lang="es-ES" sz="1500" dirty="0" smtClean="0">
                <a:solidFill>
                  <a:schemeClr val="accent1">
                    <a:lumMod val="75000"/>
                  </a:schemeClr>
                </a:solidFill>
              </a:rPr>
              <a:t>usar calefacción.</a:t>
            </a:r>
          </a:p>
          <a:p>
            <a:pPr marL="468000" lvl="0" indent="-228600">
              <a:lnSpc>
                <a:spcPct val="125000"/>
              </a:lnSpc>
              <a:buClr>
                <a:srgbClr val="C00000"/>
              </a:buClr>
              <a:buFont typeface="+mj-lt"/>
              <a:buAutoNum type="arabicPeriod"/>
            </a:pPr>
            <a:r>
              <a:rPr lang="es-ES" sz="1500" b="1" dirty="0" smtClean="0">
                <a:solidFill>
                  <a:schemeClr val="accent1">
                    <a:lumMod val="75000"/>
                  </a:schemeClr>
                </a:solidFill>
              </a:rPr>
              <a:t>Comer, beber líquidos y tomar frutas </a:t>
            </a:r>
            <a:r>
              <a:rPr lang="es-ES" sz="1500" dirty="0" smtClean="0"/>
              <a:t>especialmente cítricos, por su contenido en vitamina C.</a:t>
            </a:r>
          </a:p>
          <a:p>
            <a:pPr marL="468000" lvl="0" indent="-228600">
              <a:lnSpc>
                <a:spcPct val="125000"/>
              </a:lnSpc>
              <a:buClr>
                <a:srgbClr val="C00000"/>
              </a:buClr>
              <a:buFont typeface="+mj-lt"/>
              <a:buAutoNum type="arabicPeriod"/>
            </a:pPr>
            <a:r>
              <a:rPr lang="es-ES" sz="1500" b="1" dirty="0" smtClean="0">
                <a:solidFill>
                  <a:schemeClr val="accent1">
                    <a:lumMod val="75000"/>
                  </a:schemeClr>
                </a:solidFill>
              </a:rPr>
              <a:t>No fumar ni beber alcohol</a:t>
            </a:r>
            <a:r>
              <a:rPr lang="es-ES" sz="1500" dirty="0" smtClean="0"/>
              <a:t>.</a:t>
            </a:r>
          </a:p>
          <a:p>
            <a:pPr marL="468000" lvl="0" indent="-228600">
              <a:lnSpc>
                <a:spcPct val="125000"/>
              </a:lnSpc>
              <a:buClr>
                <a:srgbClr val="C00000"/>
              </a:buClr>
              <a:buFont typeface="+mj-lt"/>
              <a:buAutoNum type="arabicPeriod"/>
            </a:pPr>
            <a:r>
              <a:rPr lang="es-ES" sz="1500" dirty="0" smtClean="0"/>
              <a:t>Hacer </a:t>
            </a:r>
            <a:r>
              <a:rPr lang="es-ES" sz="1500" b="1" dirty="0" smtClean="0">
                <a:solidFill>
                  <a:schemeClr val="accent1">
                    <a:lumMod val="75000"/>
                  </a:schemeClr>
                </a:solidFill>
              </a:rPr>
              <a:t>ejercicios y pasear</a:t>
            </a:r>
            <a:r>
              <a:rPr lang="es-ES" sz="1500" dirty="0" smtClean="0"/>
              <a:t>, realizar </a:t>
            </a:r>
            <a:r>
              <a:rPr lang="es-ES" sz="1500" b="1" dirty="0" smtClean="0">
                <a:solidFill>
                  <a:schemeClr val="accent1">
                    <a:lumMod val="75000"/>
                  </a:schemeClr>
                </a:solidFill>
              </a:rPr>
              <a:t>ejercicios </a:t>
            </a:r>
            <a:r>
              <a:rPr lang="es-ES" sz="1500" b="1" dirty="0" err="1" smtClean="0">
                <a:solidFill>
                  <a:schemeClr val="accent1">
                    <a:lumMod val="75000"/>
                  </a:schemeClr>
                </a:solidFill>
              </a:rPr>
              <a:t>ventilatorios</a:t>
            </a:r>
            <a:r>
              <a:rPr lang="es-ES" sz="1500" dirty="0" smtClean="0"/>
              <a:t>, </a:t>
            </a:r>
            <a:r>
              <a:rPr lang="es-ES" sz="1500" b="1" dirty="0" smtClean="0">
                <a:solidFill>
                  <a:schemeClr val="accent1">
                    <a:lumMod val="75000"/>
                  </a:schemeClr>
                </a:solidFill>
              </a:rPr>
              <a:t>aprender a toser y expectorar</a:t>
            </a:r>
            <a:r>
              <a:rPr lang="es-ES" sz="1500" dirty="0" smtClean="0"/>
              <a:t>.</a:t>
            </a:r>
          </a:p>
          <a:p>
            <a:pPr marL="468000" lvl="0" indent="-228600">
              <a:lnSpc>
                <a:spcPct val="125000"/>
              </a:lnSpc>
              <a:buClr>
                <a:srgbClr val="C00000"/>
              </a:buClr>
              <a:buFont typeface="+mj-lt"/>
              <a:buAutoNum type="arabicPeriod"/>
            </a:pPr>
            <a:r>
              <a:rPr lang="es-ES" sz="1500" b="1" dirty="0" smtClean="0">
                <a:solidFill>
                  <a:schemeClr val="accent1">
                    <a:lumMod val="75000"/>
                  </a:schemeClr>
                </a:solidFill>
              </a:rPr>
              <a:t>Vacuna Antigripal anual, y </a:t>
            </a:r>
            <a:r>
              <a:rPr lang="es-ES" sz="1500" b="1" dirty="0" err="1" smtClean="0">
                <a:solidFill>
                  <a:schemeClr val="accent1">
                    <a:lumMod val="75000"/>
                  </a:schemeClr>
                </a:solidFill>
              </a:rPr>
              <a:t>Antineumocócica</a:t>
            </a:r>
            <a:r>
              <a:rPr lang="es-ES" sz="1500" b="1" dirty="0" smtClean="0">
                <a:solidFill>
                  <a:schemeClr val="accent1">
                    <a:lumMod val="75000"/>
                  </a:schemeClr>
                </a:solidFill>
              </a:rPr>
              <a:t> </a:t>
            </a:r>
            <a:r>
              <a:rPr lang="es-ES" sz="1500" dirty="0" smtClean="0"/>
              <a:t>según calendario recomendado.</a:t>
            </a:r>
          </a:p>
          <a:p>
            <a:pPr marL="468000" lvl="0" indent="-228600"/>
            <a:endParaRPr lang="es-ES" sz="14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548680"/>
          </a:xfrm>
          <a:noFill/>
          <a:ln>
            <a:solidFill>
              <a:schemeClr val="tx2">
                <a:lumMod val="75000"/>
              </a:schemeClr>
            </a:solidFill>
          </a:ln>
        </p:spPr>
        <p:txBody>
          <a:bodyPr>
            <a:normAutofit/>
          </a:bodyPr>
          <a:lstStyle/>
          <a:p>
            <a:r>
              <a:rPr lang="es-ES" sz="2200" dirty="0" smtClean="0">
                <a:solidFill>
                  <a:schemeClr val="tx2">
                    <a:lumMod val="75000"/>
                  </a:schemeClr>
                </a:solidFill>
              </a:rPr>
              <a:t>UNIDAD DIDÁCTICA  15.-</a:t>
            </a:r>
            <a:r>
              <a:rPr lang="es-ES" sz="2400" dirty="0" smtClean="0">
                <a:solidFill>
                  <a:schemeClr val="tx2">
                    <a:lumMod val="75000"/>
                  </a:schemeClr>
                </a:solidFill>
              </a:rPr>
              <a:t> </a:t>
            </a:r>
            <a:r>
              <a:rPr lang="es-ES" sz="2200" b="1" i="1" dirty="0" smtClean="0">
                <a:solidFill>
                  <a:srgbClr val="C00000"/>
                </a:solidFill>
              </a:rPr>
              <a:t>PREVENCIÓN DE RIESGOS AMBIENTALES: FRIO</a:t>
            </a:r>
            <a:endParaRPr lang="es-ES" sz="2200" i="1" dirty="0">
              <a:solidFill>
                <a:srgbClr val="C00000"/>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81</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476672"/>
            <a:ext cx="9144000" cy="7715958"/>
          </a:xfrm>
          <a:prstGeom prst="rect">
            <a:avLst/>
          </a:prstGeom>
        </p:spPr>
        <p:txBody>
          <a:bodyPr wrap="square">
            <a:spAutoFit/>
          </a:bodyPr>
          <a:lstStyle/>
          <a:p>
            <a:pPr marL="468000" lvl="0" indent="-228600"/>
            <a:endParaRPr lang="es-ES" sz="1050" dirty="0" smtClean="0"/>
          </a:p>
          <a:p>
            <a:pPr lvl="0">
              <a:lnSpc>
                <a:spcPct val="120000"/>
              </a:lnSpc>
              <a:buClr>
                <a:srgbClr val="C00000"/>
              </a:buClr>
              <a:buFont typeface="Arial" pitchFamily="34" charset="0"/>
              <a:buChar char="•"/>
            </a:pPr>
            <a:r>
              <a:rPr lang="es-ES" dirty="0" smtClean="0"/>
              <a:t> </a:t>
            </a:r>
            <a:r>
              <a:rPr lang="es-ES" sz="1500" b="1" dirty="0" smtClean="0">
                <a:solidFill>
                  <a:schemeClr val="accent1">
                    <a:lumMod val="75000"/>
                  </a:schemeClr>
                </a:solidFill>
              </a:rPr>
              <a:t>Actuación ante una Hipotermia</a:t>
            </a:r>
            <a:r>
              <a:rPr lang="es-ES" sz="1500" dirty="0" smtClean="0"/>
              <a:t>:</a:t>
            </a:r>
          </a:p>
          <a:p>
            <a:pPr marL="468000" lvl="0" indent="-228600">
              <a:lnSpc>
                <a:spcPct val="120000"/>
              </a:lnSpc>
              <a:buClr>
                <a:srgbClr val="C00000"/>
              </a:buClr>
              <a:buFont typeface="+mj-lt"/>
              <a:buAutoNum type="arabicPeriod"/>
            </a:pPr>
            <a:r>
              <a:rPr lang="es-ES" sz="1500" b="1" dirty="0" smtClean="0">
                <a:solidFill>
                  <a:schemeClr val="accent1">
                    <a:lumMod val="75000"/>
                  </a:schemeClr>
                </a:solidFill>
              </a:rPr>
              <a:t>Cubrir con una manta, quitar la ropa mojada o húmeda</a:t>
            </a:r>
            <a:r>
              <a:rPr lang="es-ES" sz="1500" dirty="0" smtClean="0"/>
              <a:t>.</a:t>
            </a:r>
          </a:p>
          <a:p>
            <a:pPr marL="468000" lvl="0" indent="-228600">
              <a:lnSpc>
                <a:spcPct val="120000"/>
              </a:lnSpc>
              <a:buClr>
                <a:srgbClr val="C00000"/>
              </a:buClr>
              <a:buFont typeface="+mj-lt"/>
              <a:buAutoNum type="arabicPeriod"/>
            </a:pPr>
            <a:r>
              <a:rPr lang="es-ES" sz="1500" dirty="0" smtClean="0"/>
              <a:t>Control de </a:t>
            </a:r>
            <a:r>
              <a:rPr lang="es-ES" sz="1500" b="1" dirty="0" smtClean="0">
                <a:solidFill>
                  <a:schemeClr val="accent1">
                    <a:lumMod val="75000"/>
                  </a:schemeClr>
                </a:solidFill>
              </a:rPr>
              <a:t>Temperatura, F. C., P. A. y Glucemia</a:t>
            </a:r>
            <a:r>
              <a:rPr lang="es-ES" sz="1500" dirty="0" smtClean="0"/>
              <a:t>.</a:t>
            </a:r>
          </a:p>
          <a:p>
            <a:pPr marL="468000" lvl="0" indent="-228600">
              <a:lnSpc>
                <a:spcPct val="120000"/>
              </a:lnSpc>
              <a:buClr>
                <a:srgbClr val="C00000"/>
              </a:buClr>
              <a:buFont typeface="+mj-lt"/>
              <a:buAutoNum type="arabicPeriod"/>
            </a:pPr>
            <a:r>
              <a:rPr lang="es-ES" sz="1500" b="1" dirty="0" smtClean="0">
                <a:solidFill>
                  <a:schemeClr val="accent1">
                    <a:lumMod val="75000"/>
                  </a:schemeClr>
                </a:solidFill>
              </a:rPr>
              <a:t>Postura “en decúbito”. Evitar movimientos bruscos </a:t>
            </a:r>
            <a:r>
              <a:rPr lang="es-ES" sz="1500" dirty="0" smtClean="0"/>
              <a:t>por riesgo de arritmia (fibrilación ventricular).</a:t>
            </a:r>
          </a:p>
          <a:p>
            <a:pPr marL="468000" lvl="0" indent="-228600">
              <a:lnSpc>
                <a:spcPct val="120000"/>
              </a:lnSpc>
              <a:buClr>
                <a:srgbClr val="C00000"/>
              </a:buClr>
              <a:buFont typeface="+mj-lt"/>
              <a:buAutoNum type="arabicPeriod"/>
            </a:pPr>
            <a:r>
              <a:rPr lang="es-ES" sz="1500" b="1" dirty="0" smtClean="0">
                <a:solidFill>
                  <a:schemeClr val="accent1">
                    <a:lumMod val="75000"/>
                  </a:schemeClr>
                </a:solidFill>
              </a:rPr>
              <a:t>Suero y electrolitos. Oxígeno. No corregir la hiperglucemia inicial</a:t>
            </a:r>
            <a:r>
              <a:rPr lang="es-ES" sz="1500" dirty="0" smtClean="0"/>
              <a:t>. </a:t>
            </a:r>
          </a:p>
          <a:p>
            <a:pPr marL="468000" lvl="0" indent="-228600">
              <a:lnSpc>
                <a:spcPct val="120000"/>
              </a:lnSpc>
              <a:buClr>
                <a:srgbClr val="C00000"/>
              </a:buClr>
              <a:buFont typeface="+mj-lt"/>
              <a:buAutoNum type="arabicPeriod"/>
            </a:pPr>
            <a:r>
              <a:rPr lang="es-ES" sz="1500" b="1" dirty="0" smtClean="0">
                <a:solidFill>
                  <a:schemeClr val="accent1">
                    <a:lumMod val="75000"/>
                  </a:schemeClr>
                </a:solidFill>
              </a:rPr>
              <a:t>Ante etilismo</a:t>
            </a:r>
            <a:r>
              <a:rPr lang="es-ES" sz="1500" dirty="0" smtClean="0"/>
              <a:t>, administrar </a:t>
            </a:r>
            <a:r>
              <a:rPr lang="es-ES" sz="1500" b="1" dirty="0" err="1" smtClean="0">
                <a:solidFill>
                  <a:schemeClr val="accent1">
                    <a:lumMod val="75000"/>
                  </a:schemeClr>
                </a:solidFill>
              </a:rPr>
              <a:t>tiamina</a:t>
            </a:r>
            <a:r>
              <a:rPr lang="es-ES" sz="1500" dirty="0" smtClean="0"/>
              <a:t>.</a:t>
            </a:r>
          </a:p>
          <a:p>
            <a:pPr marL="468000" lvl="0" indent="-228600">
              <a:lnSpc>
                <a:spcPct val="120000"/>
              </a:lnSpc>
              <a:buClr>
                <a:srgbClr val="C00000"/>
              </a:buClr>
              <a:buFont typeface="+mj-lt"/>
              <a:buAutoNum type="arabicPeriod"/>
            </a:pPr>
            <a:r>
              <a:rPr lang="es-ES" sz="1500" b="1" dirty="0" smtClean="0">
                <a:solidFill>
                  <a:schemeClr val="accent1">
                    <a:lumMod val="75000"/>
                  </a:schemeClr>
                </a:solidFill>
              </a:rPr>
              <a:t>Recalentamiento externo pasivo (manta). </a:t>
            </a:r>
            <a:r>
              <a:rPr lang="es-ES" sz="1500" dirty="0" smtClean="0"/>
              <a:t>Cuidado con el recalentamiento activo (manta eléctrica).</a:t>
            </a:r>
          </a:p>
          <a:p>
            <a:pPr marL="468000" lvl="0" indent="-228600">
              <a:lnSpc>
                <a:spcPct val="120000"/>
              </a:lnSpc>
              <a:buClr>
                <a:srgbClr val="C00000"/>
              </a:buClr>
              <a:buFont typeface="+mj-lt"/>
              <a:buAutoNum type="arabicPeriod"/>
            </a:pPr>
            <a:endParaRPr lang="es-ES" sz="700" dirty="0" smtClean="0"/>
          </a:p>
          <a:p>
            <a:pPr lvl="0">
              <a:lnSpc>
                <a:spcPct val="120000"/>
              </a:lnSpc>
              <a:buClr>
                <a:srgbClr val="C00000"/>
              </a:buClr>
              <a:buFont typeface="Arial" pitchFamily="34" charset="0"/>
              <a:buChar char="•"/>
            </a:pPr>
            <a:r>
              <a:rPr lang="es-ES" sz="1500" dirty="0" smtClean="0"/>
              <a:t> </a:t>
            </a:r>
            <a:r>
              <a:rPr lang="es-ES" sz="1500" b="1" dirty="0" smtClean="0">
                <a:solidFill>
                  <a:schemeClr val="accent1">
                    <a:lumMod val="75000"/>
                  </a:schemeClr>
                </a:solidFill>
              </a:rPr>
              <a:t>Congelación</a:t>
            </a:r>
            <a:r>
              <a:rPr lang="es-ES" sz="1500" dirty="0" smtClean="0"/>
              <a:t>: </a:t>
            </a:r>
            <a:r>
              <a:rPr lang="es-ES" sz="1500" b="1" dirty="0" smtClean="0">
                <a:solidFill>
                  <a:schemeClr val="accent1">
                    <a:lumMod val="75000"/>
                  </a:schemeClr>
                </a:solidFill>
              </a:rPr>
              <a:t>daño a la piel y tejidos internos por un frío extremo durante tiempo prolongado</a:t>
            </a:r>
            <a:r>
              <a:rPr lang="es-ES" sz="1500" dirty="0" smtClean="0"/>
              <a:t>. Suele afectar a zonas distales (manos, pies, orejas).  No se limita solo a la piel, puede afectar a músculos, órganos y vasos. </a:t>
            </a:r>
          </a:p>
          <a:p>
            <a:pPr lvl="0">
              <a:lnSpc>
                <a:spcPct val="120000"/>
              </a:lnSpc>
              <a:buClr>
                <a:srgbClr val="C00000"/>
              </a:buClr>
              <a:buFont typeface="Arial" pitchFamily="34" charset="0"/>
              <a:buChar char="•"/>
            </a:pPr>
            <a:endParaRPr lang="es-ES" sz="700" dirty="0" smtClean="0"/>
          </a:p>
          <a:p>
            <a:pPr lvl="0">
              <a:lnSpc>
                <a:spcPct val="120000"/>
              </a:lnSpc>
              <a:buClr>
                <a:srgbClr val="C00000"/>
              </a:buClr>
              <a:buFont typeface="Arial" pitchFamily="34" charset="0"/>
              <a:buChar char="•"/>
            </a:pPr>
            <a:r>
              <a:rPr lang="es-ES" sz="1500" dirty="0" smtClean="0"/>
              <a:t> </a:t>
            </a:r>
            <a:r>
              <a:rPr lang="es-ES" sz="1500" b="1" dirty="0" smtClean="0">
                <a:solidFill>
                  <a:schemeClr val="accent1">
                    <a:lumMod val="75000"/>
                  </a:schemeClr>
                </a:solidFill>
              </a:rPr>
              <a:t>Grados de Congelación</a:t>
            </a:r>
            <a:r>
              <a:rPr lang="es-ES" sz="1500" dirty="0" smtClean="0"/>
              <a:t>:  </a:t>
            </a:r>
          </a:p>
          <a:p>
            <a:pPr marL="468000" lvl="0">
              <a:lnSpc>
                <a:spcPct val="120000"/>
              </a:lnSpc>
            </a:pPr>
            <a:r>
              <a:rPr lang="es-ES" sz="1500" b="1" dirty="0" smtClean="0">
                <a:solidFill>
                  <a:schemeClr val="accent1">
                    <a:lumMod val="75000"/>
                  </a:schemeClr>
                </a:solidFill>
              </a:rPr>
              <a:t>1º Grado: palidez extrema </a:t>
            </a:r>
            <a:r>
              <a:rPr lang="es-ES" sz="1500" dirty="0" smtClean="0"/>
              <a:t>. Al principio no hay dolor, después sensación de pinchazos.</a:t>
            </a:r>
          </a:p>
          <a:p>
            <a:pPr marL="468000" lvl="0">
              <a:lnSpc>
                <a:spcPct val="120000"/>
              </a:lnSpc>
            </a:pPr>
            <a:r>
              <a:rPr lang="es-ES" sz="1500" b="1" dirty="0" smtClean="0">
                <a:solidFill>
                  <a:schemeClr val="accent1">
                    <a:lumMod val="75000"/>
                  </a:schemeClr>
                </a:solidFill>
              </a:rPr>
              <a:t>2º Grado: color amoratado, ampollas o flictenas, tensión y dolor</a:t>
            </a:r>
            <a:r>
              <a:rPr lang="es-ES" sz="1500" dirty="0" smtClean="0"/>
              <a:t>. Tras secar ampollas, aparecen costras.</a:t>
            </a:r>
          </a:p>
          <a:p>
            <a:pPr marL="468000" lvl="0">
              <a:lnSpc>
                <a:spcPct val="120000"/>
              </a:lnSpc>
            </a:pPr>
            <a:r>
              <a:rPr lang="es-ES" sz="1500" b="1" dirty="0" smtClean="0">
                <a:solidFill>
                  <a:schemeClr val="accent1">
                    <a:lumMod val="75000"/>
                  </a:schemeClr>
                </a:solidFill>
              </a:rPr>
              <a:t>3º Grado: necrosis (muerte) de tejidos y escaras. </a:t>
            </a:r>
            <a:r>
              <a:rPr lang="es-ES" sz="1500" dirty="0" smtClean="0"/>
              <a:t>En este grado </a:t>
            </a:r>
            <a:r>
              <a:rPr lang="es-ES" sz="1500" b="1" dirty="0" smtClean="0">
                <a:solidFill>
                  <a:schemeClr val="accent1">
                    <a:lumMod val="75000"/>
                  </a:schemeClr>
                </a:solidFill>
              </a:rPr>
              <a:t>la amputación es la única opción</a:t>
            </a:r>
            <a:r>
              <a:rPr lang="es-ES" sz="1500" dirty="0" smtClean="0"/>
              <a:t>.</a:t>
            </a:r>
          </a:p>
          <a:p>
            <a:pPr lvl="0">
              <a:lnSpc>
                <a:spcPct val="120000"/>
              </a:lnSpc>
            </a:pPr>
            <a:endParaRPr lang="es-ES" sz="700" dirty="0" smtClean="0"/>
          </a:p>
          <a:p>
            <a:pPr lvl="0">
              <a:lnSpc>
                <a:spcPct val="120000"/>
              </a:lnSpc>
              <a:buClr>
                <a:srgbClr val="C00000"/>
              </a:buClr>
              <a:buFont typeface="Arial" pitchFamily="34" charset="0"/>
              <a:buChar char="•"/>
            </a:pPr>
            <a:r>
              <a:rPr lang="es-ES" sz="1500" dirty="0" smtClean="0"/>
              <a:t> </a:t>
            </a:r>
            <a:r>
              <a:rPr lang="es-ES" sz="1500" b="1" dirty="0" smtClean="0">
                <a:solidFill>
                  <a:schemeClr val="accent1">
                    <a:lumMod val="75000"/>
                  </a:schemeClr>
                </a:solidFill>
              </a:rPr>
              <a:t>Actuación ante una Congelación</a:t>
            </a:r>
            <a:r>
              <a:rPr lang="es-ES" sz="1500" dirty="0" smtClean="0"/>
              <a:t>:</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Proteger del frío, traslado a un lugar cálido y quitar la ropa mojada o húmeda</a:t>
            </a:r>
            <a:r>
              <a:rPr lang="es-ES" sz="1500" dirty="0" smtClean="0"/>
              <a:t>. </a:t>
            </a:r>
          </a:p>
          <a:p>
            <a:pPr marL="228600" lvl="0" indent="-228600">
              <a:lnSpc>
                <a:spcPct val="120000"/>
              </a:lnSpc>
              <a:buClr>
                <a:srgbClr val="C00000"/>
              </a:buClr>
              <a:buFont typeface="+mj-lt"/>
              <a:buAutoNum type="arabicPeriod"/>
            </a:pPr>
            <a:r>
              <a:rPr lang="es-ES" sz="1500" dirty="0" smtClean="0"/>
              <a:t>Comprobar </a:t>
            </a:r>
            <a:r>
              <a:rPr lang="es-ES" sz="1500" b="1" dirty="0" smtClean="0">
                <a:solidFill>
                  <a:schemeClr val="accent1">
                    <a:lumMod val="75000"/>
                  </a:schemeClr>
                </a:solidFill>
              </a:rPr>
              <a:t>si sufre hipotermia, y ser tratada en primer lugar</a:t>
            </a:r>
            <a:r>
              <a:rPr lang="es-ES" sz="1500" dirty="0" smtClean="0"/>
              <a:t>.</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Si mantiene consciencia, tomar bebidas calientes</a:t>
            </a:r>
            <a:r>
              <a:rPr lang="es-ES" sz="1500" dirty="0" smtClean="0"/>
              <a:t>.</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Envolver las zonas afectadas en compresas estériles </a:t>
            </a:r>
            <a:r>
              <a:rPr lang="es-ES" sz="1500" dirty="0" smtClean="0"/>
              <a:t>(separar los dedos de las manos y pies).</a:t>
            </a:r>
          </a:p>
          <a:p>
            <a:pPr marL="228600" lvl="0" indent="-228600">
              <a:lnSpc>
                <a:spcPct val="120000"/>
              </a:lnSpc>
              <a:buClr>
                <a:srgbClr val="C00000"/>
              </a:buClr>
              <a:buFont typeface="+mj-lt"/>
              <a:buAutoNum type="arabicPeriod"/>
            </a:pPr>
            <a:r>
              <a:rPr lang="es-ES" sz="1500" b="1" dirty="0" smtClean="0">
                <a:solidFill>
                  <a:schemeClr val="accent1">
                    <a:lumMod val="75000"/>
                  </a:schemeClr>
                </a:solidFill>
              </a:rPr>
              <a:t>Calentar la zona</a:t>
            </a:r>
            <a:r>
              <a:rPr lang="es-ES" sz="1500" dirty="0" smtClean="0"/>
              <a:t> y entonces puede sentir ardor, hinchazón y cambios de color.</a:t>
            </a:r>
          </a:p>
          <a:p>
            <a:pPr marL="228600" lvl="0" indent="-228600">
              <a:lnSpc>
                <a:spcPct val="120000"/>
              </a:lnSpc>
              <a:buClr>
                <a:srgbClr val="C00000"/>
              </a:buClr>
              <a:buFont typeface="+mj-lt"/>
              <a:buAutoNum type="arabicPeriod"/>
            </a:pPr>
            <a:r>
              <a:rPr lang="es-ES" sz="1500" dirty="0" smtClean="0">
                <a:solidFill>
                  <a:schemeClr val="accent1">
                    <a:lumMod val="75000"/>
                  </a:schemeClr>
                </a:solidFill>
              </a:rPr>
              <a:t>Elevar el miembro </a:t>
            </a:r>
            <a:r>
              <a:rPr lang="es-ES" sz="1500" dirty="0" smtClean="0"/>
              <a:t>para evitar el edema, y </a:t>
            </a:r>
            <a:r>
              <a:rPr lang="es-ES" sz="1500" b="1" dirty="0" smtClean="0">
                <a:solidFill>
                  <a:schemeClr val="accent1">
                    <a:lumMod val="75000"/>
                  </a:schemeClr>
                </a:solidFill>
              </a:rPr>
              <a:t>mover las zonas descongeladas lo menos posible</a:t>
            </a:r>
            <a:r>
              <a:rPr lang="es-ES" sz="1500" dirty="0" smtClean="0"/>
              <a:t>.</a:t>
            </a:r>
          </a:p>
          <a:p>
            <a:pPr marL="228600" lvl="0" indent="-228600">
              <a:lnSpc>
                <a:spcPct val="120000"/>
              </a:lnSpc>
              <a:buClr>
                <a:srgbClr val="C00000"/>
              </a:buClr>
              <a:buFont typeface="+mj-lt"/>
              <a:buAutoNum type="arabicPeriod"/>
            </a:pPr>
            <a:r>
              <a:rPr lang="es-ES" sz="1500" dirty="0" smtClean="0"/>
              <a:t>Proceder al </a:t>
            </a:r>
            <a:r>
              <a:rPr lang="es-ES" sz="1500" b="1" dirty="0" smtClean="0">
                <a:solidFill>
                  <a:schemeClr val="accent1">
                    <a:lumMod val="75000"/>
                  </a:schemeClr>
                </a:solidFill>
              </a:rPr>
              <a:t>traslado, tumbado y cubierto con mantas, a Urgencias</a:t>
            </a:r>
            <a:r>
              <a:rPr lang="es-ES" sz="1500" dirty="0" smtClean="0"/>
              <a:t>.</a:t>
            </a:r>
          </a:p>
          <a:p>
            <a:endParaRPr lang="es-ES" sz="1050" dirty="0" smtClean="0"/>
          </a:p>
          <a:p>
            <a:endParaRPr lang="es-ES" sz="1600" dirty="0" smtClean="0"/>
          </a:p>
          <a:p>
            <a:endParaRPr lang="es-ES" sz="1600" dirty="0" smtClean="0"/>
          </a:p>
          <a:p>
            <a:pPr marL="468000" lvl="0" indent="-228600">
              <a:buFont typeface="+mj-lt"/>
              <a:buAutoNum type="arabicPeriod"/>
            </a:pPr>
            <a:endParaRPr lang="es-ES" sz="1600" dirty="0" smtClean="0"/>
          </a:p>
          <a:p>
            <a:pPr marL="468000" lvl="0" indent="-228600"/>
            <a:endParaRPr lang="es-ES" sz="1600" dirty="0" smtClean="0"/>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23528" y="1412777"/>
            <a:ext cx="3528392" cy="1015663"/>
          </a:xfrm>
          <a:prstGeom prst="rect">
            <a:avLst/>
          </a:prstGeom>
          <a:noFill/>
        </p:spPr>
        <p:txBody>
          <a:bodyPr wrap="square" rtlCol="0">
            <a:spAutoFit/>
          </a:bodyPr>
          <a:lstStyle/>
          <a:p>
            <a:r>
              <a:rPr lang="es-ES" sz="2000" b="1" dirty="0" smtClean="0">
                <a:solidFill>
                  <a:schemeClr val="tx2">
                    <a:lumMod val="75000"/>
                  </a:schemeClr>
                </a:solidFill>
              </a:rPr>
              <a:t>1.- Masa muscular disminuida</a:t>
            </a:r>
          </a:p>
          <a:p>
            <a:r>
              <a:rPr lang="es-ES" sz="2000" b="1" dirty="0" smtClean="0">
                <a:solidFill>
                  <a:schemeClr val="tx2">
                    <a:lumMod val="75000"/>
                  </a:schemeClr>
                </a:solidFill>
              </a:rPr>
              <a:t>2.- Fuerza muscular disminuida</a:t>
            </a:r>
          </a:p>
          <a:p>
            <a:r>
              <a:rPr lang="es-ES" sz="2000" b="1" dirty="0" smtClean="0">
                <a:solidFill>
                  <a:schemeClr val="tx2">
                    <a:lumMod val="75000"/>
                  </a:schemeClr>
                </a:solidFill>
              </a:rPr>
              <a:t>3.- Función física disminuida</a:t>
            </a:r>
            <a:endParaRPr lang="es-ES" sz="2000" b="1" dirty="0">
              <a:solidFill>
                <a:schemeClr val="tx2">
                  <a:lumMod val="75000"/>
                </a:schemeClr>
              </a:solidFill>
            </a:endParaRPr>
          </a:p>
        </p:txBody>
      </p:sp>
      <p:sp>
        <p:nvSpPr>
          <p:cNvPr id="5" name="4 CuadroTexto"/>
          <p:cNvSpPr txBox="1"/>
          <p:nvPr/>
        </p:nvSpPr>
        <p:spPr>
          <a:xfrm>
            <a:off x="4139952" y="1484784"/>
            <a:ext cx="4680520" cy="1200329"/>
          </a:xfrm>
          <a:prstGeom prst="rect">
            <a:avLst/>
          </a:prstGeom>
          <a:noFill/>
        </p:spPr>
        <p:txBody>
          <a:bodyPr wrap="square" rtlCol="0">
            <a:spAutoFit/>
          </a:bodyPr>
          <a:lstStyle/>
          <a:p>
            <a:r>
              <a:rPr lang="es-ES" b="1" dirty="0" smtClean="0">
                <a:solidFill>
                  <a:srgbClr val="C00000"/>
                </a:solidFill>
              </a:rPr>
              <a:t>Estadio		Masa	Fuerza	</a:t>
            </a:r>
            <a:r>
              <a:rPr lang="es-ES" b="1" dirty="0" err="1" smtClean="0">
                <a:solidFill>
                  <a:srgbClr val="C00000"/>
                </a:solidFill>
              </a:rPr>
              <a:t>Funcion</a:t>
            </a:r>
            <a:endParaRPr lang="es-ES" b="1" dirty="0" smtClean="0">
              <a:solidFill>
                <a:srgbClr val="C00000"/>
              </a:solidFill>
            </a:endParaRPr>
          </a:p>
          <a:p>
            <a:r>
              <a:rPr lang="es-ES" b="1" dirty="0" err="1" smtClean="0">
                <a:solidFill>
                  <a:schemeClr val="tx2">
                    <a:lumMod val="75000"/>
                  </a:schemeClr>
                </a:solidFill>
              </a:rPr>
              <a:t>Presarcopenia</a:t>
            </a:r>
            <a:r>
              <a:rPr lang="es-ES" b="1" dirty="0" smtClean="0">
                <a:solidFill>
                  <a:schemeClr val="tx2">
                    <a:lumMod val="75000"/>
                  </a:schemeClr>
                </a:solidFill>
              </a:rPr>
              <a:t>	    D</a:t>
            </a:r>
          </a:p>
          <a:p>
            <a:r>
              <a:rPr lang="es-ES" b="1" dirty="0" err="1" smtClean="0">
                <a:solidFill>
                  <a:schemeClr val="tx2">
                    <a:lumMod val="75000"/>
                  </a:schemeClr>
                </a:solidFill>
              </a:rPr>
              <a:t>Sarcopenia</a:t>
            </a:r>
            <a:r>
              <a:rPr lang="es-ES" b="1" dirty="0" smtClean="0">
                <a:solidFill>
                  <a:schemeClr val="tx2">
                    <a:lumMod val="75000"/>
                  </a:schemeClr>
                </a:solidFill>
              </a:rPr>
              <a:t>	    D	    </a:t>
            </a:r>
            <a:r>
              <a:rPr lang="es-ES" b="1" dirty="0" err="1" smtClean="0">
                <a:solidFill>
                  <a:schemeClr val="tx2">
                    <a:lumMod val="75000"/>
                  </a:schemeClr>
                </a:solidFill>
              </a:rPr>
              <a:t>D</a:t>
            </a:r>
            <a:r>
              <a:rPr lang="es-ES" b="1" dirty="0" smtClean="0">
                <a:solidFill>
                  <a:schemeClr val="tx2">
                    <a:lumMod val="75000"/>
                  </a:schemeClr>
                </a:solidFill>
              </a:rPr>
              <a:t>      o	     D</a:t>
            </a:r>
          </a:p>
          <a:p>
            <a:r>
              <a:rPr lang="es-ES" b="1" dirty="0" err="1" smtClean="0">
                <a:solidFill>
                  <a:schemeClr val="tx2">
                    <a:lumMod val="75000"/>
                  </a:schemeClr>
                </a:solidFill>
              </a:rPr>
              <a:t>Sarcop</a:t>
            </a:r>
            <a:r>
              <a:rPr lang="es-ES" b="1" dirty="0" smtClean="0">
                <a:solidFill>
                  <a:schemeClr val="tx2">
                    <a:lumMod val="75000"/>
                  </a:schemeClr>
                </a:solidFill>
              </a:rPr>
              <a:t>. Severa	    D	    </a:t>
            </a:r>
            <a:r>
              <a:rPr lang="es-ES" b="1" dirty="0" err="1" smtClean="0">
                <a:solidFill>
                  <a:schemeClr val="tx2">
                    <a:lumMod val="75000"/>
                  </a:schemeClr>
                </a:solidFill>
              </a:rPr>
              <a:t>D</a:t>
            </a:r>
            <a:r>
              <a:rPr lang="es-ES" b="1" dirty="0" smtClean="0">
                <a:solidFill>
                  <a:schemeClr val="tx2">
                    <a:lumMod val="75000"/>
                  </a:schemeClr>
                </a:solidFill>
              </a:rPr>
              <a:t>      o	     D</a:t>
            </a:r>
          </a:p>
        </p:txBody>
      </p:sp>
      <p:sp>
        <p:nvSpPr>
          <p:cNvPr id="8" name="7 CuadroTexto"/>
          <p:cNvSpPr txBox="1"/>
          <p:nvPr/>
        </p:nvSpPr>
        <p:spPr>
          <a:xfrm>
            <a:off x="395536" y="5013176"/>
            <a:ext cx="8424936" cy="1785104"/>
          </a:xfrm>
          <a:prstGeom prst="rect">
            <a:avLst/>
          </a:prstGeom>
          <a:noFill/>
        </p:spPr>
        <p:txBody>
          <a:bodyPr wrap="square" rtlCol="0">
            <a:spAutoFit/>
          </a:bodyPr>
          <a:lstStyle/>
          <a:p>
            <a:r>
              <a:rPr lang="es-ES" b="1" dirty="0" smtClean="0"/>
              <a:t>	</a:t>
            </a:r>
            <a:r>
              <a:rPr lang="es-ES" sz="2000" b="1" dirty="0" smtClean="0">
                <a:solidFill>
                  <a:srgbClr val="C00000"/>
                </a:solidFill>
              </a:rPr>
              <a:t>TIPOS:</a:t>
            </a:r>
            <a:endParaRPr lang="es-ES" b="1" dirty="0" smtClean="0">
              <a:solidFill>
                <a:srgbClr val="C00000"/>
              </a:solidFill>
            </a:endParaRPr>
          </a:p>
          <a:p>
            <a:pPr marL="800100" lvl="1" indent="-342900">
              <a:buFont typeface="+mj-lt"/>
              <a:buAutoNum type="alphaLcParenR"/>
            </a:pPr>
            <a:r>
              <a:rPr lang="es-ES" b="1" dirty="0" smtClean="0">
                <a:solidFill>
                  <a:srgbClr val="C00000"/>
                </a:solidFill>
              </a:rPr>
              <a:t>Primaria</a:t>
            </a:r>
          </a:p>
          <a:p>
            <a:pPr marL="800100" lvl="1" indent="-342900">
              <a:buFont typeface="+mj-lt"/>
              <a:buAutoNum type="alphaLcParenR"/>
            </a:pPr>
            <a:r>
              <a:rPr lang="es-ES" b="1" dirty="0" smtClean="0">
                <a:solidFill>
                  <a:srgbClr val="C00000"/>
                </a:solidFill>
              </a:rPr>
              <a:t>Secundaria</a:t>
            </a:r>
          </a:p>
          <a:p>
            <a:r>
              <a:rPr lang="es-ES" dirty="0" smtClean="0"/>
              <a:t>   </a:t>
            </a:r>
            <a:r>
              <a:rPr lang="es-ES" b="1" dirty="0" smtClean="0">
                <a:solidFill>
                  <a:schemeClr val="tx2">
                    <a:lumMod val="75000"/>
                  </a:schemeClr>
                </a:solidFill>
              </a:rPr>
              <a:t>Relacionada con actividad: reposo, vida sedentaria, </a:t>
            </a:r>
            <a:r>
              <a:rPr lang="es-ES" b="1" dirty="0" err="1" smtClean="0">
                <a:solidFill>
                  <a:schemeClr val="tx2">
                    <a:lumMod val="75000"/>
                  </a:schemeClr>
                </a:solidFill>
              </a:rPr>
              <a:t>decondicionamiento</a:t>
            </a:r>
            <a:endParaRPr lang="es-ES" b="1" dirty="0" smtClean="0">
              <a:solidFill>
                <a:schemeClr val="tx2">
                  <a:lumMod val="75000"/>
                </a:schemeClr>
              </a:solidFill>
            </a:endParaRPr>
          </a:p>
          <a:p>
            <a:r>
              <a:rPr lang="es-ES" b="1" dirty="0" smtClean="0">
                <a:solidFill>
                  <a:schemeClr val="tx2">
                    <a:lumMod val="75000"/>
                  </a:schemeClr>
                </a:solidFill>
              </a:rPr>
              <a:t>   Relacionada con enfermedad: endocrino, insuficiencia de órgano</a:t>
            </a:r>
          </a:p>
          <a:p>
            <a:r>
              <a:rPr lang="es-ES" b="1" dirty="0" smtClean="0">
                <a:solidFill>
                  <a:schemeClr val="tx2">
                    <a:lumMod val="75000"/>
                  </a:schemeClr>
                </a:solidFill>
              </a:rPr>
              <a:t>   Relacionada con nutrición: ingesta inadecuada, fármacos, </a:t>
            </a:r>
            <a:r>
              <a:rPr lang="es-ES" b="1" dirty="0" err="1" smtClean="0">
                <a:solidFill>
                  <a:schemeClr val="tx2">
                    <a:lumMod val="75000"/>
                  </a:schemeClr>
                </a:solidFill>
              </a:rPr>
              <a:t>malaabsorción</a:t>
            </a:r>
            <a:endParaRPr lang="es-ES" b="1" dirty="0">
              <a:solidFill>
                <a:schemeClr val="tx2">
                  <a:lumMod val="75000"/>
                </a:schemeClr>
              </a:solidFill>
            </a:endParaRPr>
          </a:p>
        </p:txBody>
      </p:sp>
      <p:sp>
        <p:nvSpPr>
          <p:cNvPr id="10" name="9 Rectángulo"/>
          <p:cNvSpPr/>
          <p:nvPr/>
        </p:nvSpPr>
        <p:spPr>
          <a:xfrm>
            <a:off x="251520" y="1412776"/>
            <a:ext cx="3600400" cy="10156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10 Rectángulo"/>
          <p:cNvSpPr/>
          <p:nvPr/>
        </p:nvSpPr>
        <p:spPr>
          <a:xfrm>
            <a:off x="4067944" y="1412776"/>
            <a:ext cx="4824536" cy="144016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Rectángulo redondeado"/>
          <p:cNvSpPr/>
          <p:nvPr/>
        </p:nvSpPr>
        <p:spPr>
          <a:xfrm>
            <a:off x="395536" y="5031666"/>
            <a:ext cx="8424936" cy="18263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12 CuadroTexto"/>
          <p:cNvSpPr txBox="1"/>
          <p:nvPr/>
        </p:nvSpPr>
        <p:spPr>
          <a:xfrm>
            <a:off x="467544" y="3645024"/>
            <a:ext cx="4536504" cy="1200329"/>
          </a:xfrm>
          <a:prstGeom prst="rect">
            <a:avLst/>
          </a:prstGeom>
          <a:noFill/>
        </p:spPr>
        <p:txBody>
          <a:bodyPr wrap="square" rtlCol="0">
            <a:spAutoFit/>
          </a:bodyPr>
          <a:lstStyle/>
          <a:p>
            <a:r>
              <a:rPr lang="es-ES" dirty="0" smtClean="0"/>
              <a:t>	</a:t>
            </a:r>
            <a:r>
              <a:rPr lang="es-ES" b="1" dirty="0" err="1" smtClean="0">
                <a:solidFill>
                  <a:schemeClr val="tx2">
                    <a:lumMod val="75000"/>
                  </a:schemeClr>
                </a:solidFill>
              </a:rPr>
              <a:t>Bioimpedancia</a:t>
            </a:r>
            <a:r>
              <a:rPr lang="es-ES" b="1" dirty="0" smtClean="0">
                <a:solidFill>
                  <a:schemeClr val="tx2">
                    <a:lumMod val="75000"/>
                  </a:schemeClr>
                </a:solidFill>
              </a:rPr>
              <a:t>	        DXA</a:t>
            </a:r>
          </a:p>
          <a:p>
            <a:r>
              <a:rPr lang="es-ES" b="1" dirty="0">
                <a:solidFill>
                  <a:schemeClr val="tx2">
                    <a:lumMod val="75000"/>
                  </a:schemeClr>
                </a:solidFill>
              </a:rPr>
              <a:t>	</a:t>
            </a:r>
            <a:r>
              <a:rPr lang="es-ES" b="1" dirty="0" err="1" smtClean="0">
                <a:solidFill>
                  <a:schemeClr val="tx2">
                    <a:lumMod val="75000"/>
                  </a:schemeClr>
                </a:solidFill>
              </a:rPr>
              <a:t>Homb</a:t>
            </a:r>
            <a:r>
              <a:rPr lang="es-ES" b="1" dirty="0" smtClean="0">
                <a:solidFill>
                  <a:schemeClr val="tx2">
                    <a:lumMod val="75000"/>
                  </a:schemeClr>
                </a:solidFill>
              </a:rPr>
              <a:t>.	</a:t>
            </a:r>
            <a:r>
              <a:rPr lang="es-ES" b="1" dirty="0" err="1" smtClean="0">
                <a:solidFill>
                  <a:schemeClr val="tx2">
                    <a:lumMod val="75000"/>
                  </a:schemeClr>
                </a:solidFill>
              </a:rPr>
              <a:t>Muj</a:t>
            </a:r>
            <a:r>
              <a:rPr lang="es-ES" b="1" dirty="0" smtClean="0">
                <a:solidFill>
                  <a:schemeClr val="tx2">
                    <a:lumMod val="75000"/>
                  </a:schemeClr>
                </a:solidFill>
              </a:rPr>
              <a:t>.	</a:t>
            </a:r>
            <a:r>
              <a:rPr lang="es-ES" b="1" dirty="0" err="1" smtClean="0">
                <a:solidFill>
                  <a:schemeClr val="tx2">
                    <a:lumMod val="75000"/>
                  </a:schemeClr>
                </a:solidFill>
              </a:rPr>
              <a:t>Homb</a:t>
            </a:r>
            <a:r>
              <a:rPr lang="es-ES" b="1" dirty="0" smtClean="0">
                <a:solidFill>
                  <a:schemeClr val="tx2">
                    <a:lumMod val="75000"/>
                  </a:schemeClr>
                </a:solidFill>
              </a:rPr>
              <a:t>	</a:t>
            </a:r>
            <a:r>
              <a:rPr lang="es-ES" b="1" dirty="0" err="1" smtClean="0">
                <a:solidFill>
                  <a:schemeClr val="tx2">
                    <a:lumMod val="75000"/>
                  </a:schemeClr>
                </a:solidFill>
              </a:rPr>
              <a:t>Muj</a:t>
            </a:r>
            <a:endParaRPr lang="es-ES" b="1" dirty="0" smtClean="0">
              <a:solidFill>
                <a:schemeClr val="tx2">
                  <a:lumMod val="75000"/>
                </a:schemeClr>
              </a:solidFill>
            </a:endParaRPr>
          </a:p>
          <a:p>
            <a:r>
              <a:rPr lang="es-ES" b="1" dirty="0" smtClean="0">
                <a:solidFill>
                  <a:schemeClr val="tx2">
                    <a:lumMod val="75000"/>
                  </a:schemeClr>
                </a:solidFill>
              </a:rPr>
              <a:t>70-75	20%	25%	13%	8%</a:t>
            </a:r>
          </a:p>
          <a:p>
            <a:r>
              <a:rPr lang="es-ES" b="1" dirty="0" smtClean="0">
                <a:solidFill>
                  <a:schemeClr val="tx2">
                    <a:lumMod val="75000"/>
                  </a:schemeClr>
                </a:solidFill>
              </a:rPr>
              <a:t>&gt; 80	50%	45%	29%	16%</a:t>
            </a:r>
            <a:endParaRPr lang="es-ES" b="1" dirty="0">
              <a:solidFill>
                <a:schemeClr val="tx2">
                  <a:lumMod val="75000"/>
                </a:schemeClr>
              </a:solidFill>
            </a:endParaRPr>
          </a:p>
        </p:txBody>
      </p:sp>
      <p:sp>
        <p:nvSpPr>
          <p:cNvPr id="14" name="13 Rectángulo"/>
          <p:cNvSpPr/>
          <p:nvPr/>
        </p:nvSpPr>
        <p:spPr>
          <a:xfrm>
            <a:off x="467544" y="3645024"/>
            <a:ext cx="4320480" cy="12164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 name="15 Conector recto"/>
          <p:cNvCxnSpPr/>
          <p:nvPr/>
        </p:nvCxnSpPr>
        <p:spPr>
          <a:xfrm>
            <a:off x="467544" y="4005064"/>
            <a:ext cx="43204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17 Conector recto"/>
          <p:cNvCxnSpPr/>
          <p:nvPr/>
        </p:nvCxnSpPr>
        <p:spPr>
          <a:xfrm>
            <a:off x="3059832" y="3645024"/>
            <a:ext cx="0" cy="121646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a:off x="1259632" y="3645024"/>
            <a:ext cx="0" cy="121646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20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04048" y="3140968"/>
            <a:ext cx="3960440" cy="1599962"/>
          </a:xfrm>
          <a:prstGeom prst="rect">
            <a:avLst/>
          </a:prstGeom>
        </p:spPr>
      </p:pic>
      <p:sp>
        <p:nvSpPr>
          <p:cNvPr id="6" name="5 CuadroTexto"/>
          <p:cNvSpPr txBox="1"/>
          <p:nvPr/>
        </p:nvSpPr>
        <p:spPr>
          <a:xfrm>
            <a:off x="0" y="2564904"/>
            <a:ext cx="4284476" cy="923330"/>
          </a:xfrm>
          <a:prstGeom prst="rect">
            <a:avLst/>
          </a:prstGeom>
          <a:noFill/>
        </p:spPr>
        <p:txBody>
          <a:bodyPr wrap="square" rtlCol="0">
            <a:spAutoFit/>
          </a:bodyPr>
          <a:lstStyle/>
          <a:p>
            <a:pPr algn="ctr"/>
            <a:r>
              <a:rPr lang="es-ES" sz="5400" b="1" dirty="0" smtClean="0">
                <a:solidFill>
                  <a:schemeClr val="tx2">
                    <a:lumMod val="75000"/>
                  </a:schemeClr>
                </a:solidFill>
              </a:rPr>
              <a:t>SARCOPENIA</a:t>
            </a:r>
            <a:endParaRPr lang="es-ES" sz="5400" b="1" dirty="0">
              <a:solidFill>
                <a:schemeClr val="tx2">
                  <a:lumMod val="75000"/>
                </a:schemeClr>
              </a:solidFill>
            </a:endParaRPr>
          </a:p>
        </p:txBody>
      </p:sp>
      <p:sp>
        <p:nvSpPr>
          <p:cNvPr id="23" name="1 Título"/>
          <p:cNvSpPr txBox="1">
            <a:spLocks/>
          </p:cNvSpPr>
          <p:nvPr/>
        </p:nvSpPr>
        <p:spPr>
          <a:xfrm>
            <a:off x="0" y="0"/>
            <a:ext cx="9144000" cy="908720"/>
          </a:xfrm>
          <a:prstGeom prst="rect">
            <a:avLst/>
          </a:prstGeom>
          <a:noFill/>
          <a:ln>
            <a:solidFill>
              <a:schemeClr val="tx2">
                <a:lumMod val="75000"/>
              </a:schemeClr>
            </a:solid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chemeClr val="tx2">
                    <a:lumMod val="75000"/>
                  </a:schemeClr>
                </a:solidFill>
                <a:effectLst/>
                <a:uLnTx/>
                <a:uFillTx/>
                <a:latin typeface="+mj-lt"/>
                <a:ea typeface="+mj-ea"/>
                <a:cs typeface="+mj-cs"/>
              </a:rPr>
              <a:t>UNIDAD DIDÁCTICA  16.-</a:t>
            </a:r>
            <a:r>
              <a:rPr kumimoji="0" lang="es-ES" sz="3200" b="0" i="0" u="none" strike="noStrike" kern="1200" cap="none" spc="0" normalizeH="0" baseline="0" noProof="0" dirty="0" smtClean="0">
                <a:ln>
                  <a:noFill/>
                </a:ln>
                <a:solidFill>
                  <a:schemeClr val="tx2">
                    <a:lumMod val="75000"/>
                  </a:schemeClr>
                </a:solidFill>
                <a:effectLst/>
                <a:uLnTx/>
                <a:uFillTx/>
                <a:latin typeface="+mj-lt"/>
                <a:ea typeface="+mj-ea"/>
                <a:cs typeface="+mj-cs"/>
              </a:rPr>
              <a:t> </a:t>
            </a:r>
            <a:r>
              <a:rPr kumimoji="0" lang="es-ES" sz="2800" b="1" i="1" u="none" strike="noStrike" kern="1200" cap="none" spc="0" normalizeH="0" baseline="0" noProof="0" dirty="0" smtClean="0">
                <a:ln>
                  <a:noFill/>
                </a:ln>
                <a:solidFill>
                  <a:srgbClr val="C00000"/>
                </a:solidFill>
                <a:effectLst/>
                <a:uLnTx/>
                <a:uFillTx/>
                <a:latin typeface="+mj-lt"/>
                <a:ea typeface="+mj-ea"/>
                <a:cs typeface="+mj-cs"/>
              </a:rPr>
              <a:t>FRAGILIDAD Y SARCOPENIA</a:t>
            </a:r>
            <a:endParaRPr kumimoji="0" lang="es-ES" sz="2800" b="0" i="1" u="none" strike="noStrike" kern="1200" cap="none" spc="0" normalizeH="0" baseline="0" noProof="0" dirty="0">
              <a:ln>
                <a:noFill/>
              </a:ln>
              <a:solidFill>
                <a:srgbClr val="C00000"/>
              </a:solidFill>
              <a:effectLst/>
              <a:uLnTx/>
              <a:uFillTx/>
              <a:latin typeface="+mj-lt"/>
              <a:ea typeface="+mj-ea"/>
              <a:cs typeface="+mj-cs"/>
            </a:endParaRPr>
          </a:p>
        </p:txBody>
      </p:sp>
    </p:spTree>
    <p:extLst>
      <p:ext uri="{BB962C8B-B14F-4D97-AF65-F5344CB8AC3E}">
        <p14:creationId xmlns="" xmlns:p14="http://schemas.microsoft.com/office/powerpoint/2010/main" val="5709658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95536" y="1556792"/>
            <a:ext cx="1512168" cy="646331"/>
          </a:xfrm>
          <a:prstGeom prst="rect">
            <a:avLst/>
          </a:prstGeom>
          <a:noFill/>
        </p:spPr>
        <p:txBody>
          <a:bodyPr wrap="square" rtlCol="0">
            <a:spAutoFit/>
          </a:bodyPr>
          <a:lstStyle/>
          <a:p>
            <a:r>
              <a:rPr lang="es-ES" b="1" dirty="0" smtClean="0">
                <a:solidFill>
                  <a:schemeClr val="tx2">
                    <a:lumMod val="75000"/>
                  </a:schemeClr>
                </a:solidFill>
              </a:rPr>
              <a:t>Activación</a:t>
            </a:r>
          </a:p>
          <a:p>
            <a:r>
              <a:rPr lang="es-ES" b="1" dirty="0" smtClean="0">
                <a:solidFill>
                  <a:schemeClr val="tx2">
                    <a:lumMod val="75000"/>
                  </a:schemeClr>
                </a:solidFill>
              </a:rPr>
              <a:t>Neural</a:t>
            </a:r>
            <a:endParaRPr lang="es-ES" b="1" dirty="0">
              <a:solidFill>
                <a:schemeClr val="tx2">
                  <a:lumMod val="75000"/>
                </a:schemeClr>
              </a:solidFill>
            </a:endParaRPr>
          </a:p>
        </p:txBody>
      </p:sp>
      <p:sp>
        <p:nvSpPr>
          <p:cNvPr id="5" name="4 CuadroTexto"/>
          <p:cNvSpPr txBox="1"/>
          <p:nvPr/>
        </p:nvSpPr>
        <p:spPr>
          <a:xfrm>
            <a:off x="3059832" y="1484784"/>
            <a:ext cx="1512168" cy="369332"/>
          </a:xfrm>
          <a:prstGeom prst="rect">
            <a:avLst/>
          </a:prstGeom>
          <a:noFill/>
        </p:spPr>
        <p:txBody>
          <a:bodyPr wrap="square" rtlCol="0">
            <a:spAutoFit/>
          </a:bodyPr>
          <a:lstStyle/>
          <a:p>
            <a:r>
              <a:rPr lang="es-ES" b="1" dirty="0" smtClean="0">
                <a:solidFill>
                  <a:schemeClr val="tx2">
                    <a:lumMod val="75000"/>
                  </a:schemeClr>
                </a:solidFill>
              </a:rPr>
              <a:t>Hormonas</a:t>
            </a:r>
            <a:endParaRPr lang="es-ES" b="1" dirty="0">
              <a:solidFill>
                <a:schemeClr val="tx2">
                  <a:lumMod val="75000"/>
                </a:schemeClr>
              </a:solidFill>
            </a:endParaRPr>
          </a:p>
        </p:txBody>
      </p:sp>
      <p:sp>
        <p:nvSpPr>
          <p:cNvPr id="6" name="5 CuadroTexto"/>
          <p:cNvSpPr txBox="1"/>
          <p:nvPr/>
        </p:nvSpPr>
        <p:spPr>
          <a:xfrm>
            <a:off x="5436096" y="1484784"/>
            <a:ext cx="1800200" cy="646331"/>
          </a:xfrm>
          <a:prstGeom prst="rect">
            <a:avLst/>
          </a:prstGeom>
          <a:noFill/>
        </p:spPr>
        <p:txBody>
          <a:bodyPr wrap="square" rtlCol="0">
            <a:spAutoFit/>
          </a:bodyPr>
          <a:lstStyle/>
          <a:p>
            <a:r>
              <a:rPr lang="es-ES" b="1" dirty="0" smtClean="0">
                <a:solidFill>
                  <a:schemeClr val="tx2">
                    <a:lumMod val="75000"/>
                  </a:schemeClr>
                </a:solidFill>
              </a:rPr>
              <a:t>Inflamación</a:t>
            </a:r>
          </a:p>
          <a:p>
            <a:r>
              <a:rPr lang="es-ES" b="1" dirty="0" smtClean="0">
                <a:solidFill>
                  <a:schemeClr val="tx2">
                    <a:lumMod val="75000"/>
                  </a:schemeClr>
                </a:solidFill>
              </a:rPr>
              <a:t>Estrés oxidativo</a:t>
            </a:r>
            <a:endParaRPr lang="es-ES" b="1" dirty="0">
              <a:solidFill>
                <a:schemeClr val="tx2">
                  <a:lumMod val="75000"/>
                </a:schemeClr>
              </a:solidFill>
            </a:endParaRPr>
          </a:p>
        </p:txBody>
      </p:sp>
      <p:sp>
        <p:nvSpPr>
          <p:cNvPr id="7" name="6 CuadroTexto"/>
          <p:cNvSpPr txBox="1"/>
          <p:nvPr/>
        </p:nvSpPr>
        <p:spPr>
          <a:xfrm>
            <a:off x="395536" y="2636912"/>
            <a:ext cx="1512168" cy="369332"/>
          </a:xfrm>
          <a:prstGeom prst="rect">
            <a:avLst/>
          </a:prstGeom>
          <a:noFill/>
        </p:spPr>
        <p:txBody>
          <a:bodyPr wrap="square" rtlCol="0">
            <a:spAutoFit/>
          </a:bodyPr>
          <a:lstStyle/>
          <a:p>
            <a:r>
              <a:rPr lang="es-ES" b="1" dirty="0" smtClean="0">
                <a:solidFill>
                  <a:schemeClr val="tx2">
                    <a:lumMod val="75000"/>
                  </a:schemeClr>
                </a:solidFill>
              </a:rPr>
              <a:t>Inactividad</a:t>
            </a:r>
            <a:endParaRPr lang="es-ES" b="1" dirty="0">
              <a:solidFill>
                <a:schemeClr val="tx2">
                  <a:lumMod val="75000"/>
                </a:schemeClr>
              </a:solidFill>
            </a:endParaRPr>
          </a:p>
        </p:txBody>
      </p:sp>
      <p:sp>
        <p:nvSpPr>
          <p:cNvPr id="8" name="7 CuadroTexto"/>
          <p:cNvSpPr txBox="1"/>
          <p:nvPr/>
        </p:nvSpPr>
        <p:spPr>
          <a:xfrm>
            <a:off x="395536" y="3789040"/>
            <a:ext cx="1512168" cy="646331"/>
          </a:xfrm>
          <a:prstGeom prst="rect">
            <a:avLst/>
          </a:prstGeom>
          <a:noFill/>
        </p:spPr>
        <p:txBody>
          <a:bodyPr wrap="square" rtlCol="0">
            <a:spAutoFit/>
          </a:bodyPr>
          <a:lstStyle/>
          <a:p>
            <a:r>
              <a:rPr lang="es-ES" b="1" dirty="0" smtClean="0">
                <a:solidFill>
                  <a:schemeClr val="tx2">
                    <a:lumMod val="75000"/>
                  </a:schemeClr>
                </a:solidFill>
              </a:rPr>
              <a:t>Apoptosis/</a:t>
            </a:r>
          </a:p>
          <a:p>
            <a:r>
              <a:rPr lang="es-ES" b="1" dirty="0" err="1" smtClean="0">
                <a:solidFill>
                  <a:schemeClr val="tx2">
                    <a:lumMod val="75000"/>
                  </a:schemeClr>
                </a:solidFill>
              </a:rPr>
              <a:t>Proteolisis</a:t>
            </a:r>
            <a:endParaRPr lang="es-ES" b="1" dirty="0">
              <a:solidFill>
                <a:schemeClr val="tx2">
                  <a:lumMod val="75000"/>
                </a:schemeClr>
              </a:solidFill>
            </a:endParaRPr>
          </a:p>
        </p:txBody>
      </p:sp>
      <p:sp>
        <p:nvSpPr>
          <p:cNvPr id="9" name="8 CuadroTexto"/>
          <p:cNvSpPr txBox="1"/>
          <p:nvPr/>
        </p:nvSpPr>
        <p:spPr>
          <a:xfrm>
            <a:off x="2843808" y="3789040"/>
            <a:ext cx="2016224" cy="646331"/>
          </a:xfrm>
          <a:prstGeom prst="rect">
            <a:avLst/>
          </a:prstGeom>
          <a:noFill/>
        </p:spPr>
        <p:txBody>
          <a:bodyPr wrap="square" rtlCol="0">
            <a:spAutoFit/>
          </a:bodyPr>
          <a:lstStyle/>
          <a:p>
            <a:r>
              <a:rPr lang="es-ES" b="1" dirty="0" err="1" smtClean="0">
                <a:solidFill>
                  <a:schemeClr val="tx2">
                    <a:lumMod val="75000"/>
                  </a:schemeClr>
                </a:solidFill>
              </a:rPr>
              <a:t>Alt</a:t>
            </a:r>
            <a:r>
              <a:rPr lang="es-ES" b="1" dirty="0" smtClean="0">
                <a:solidFill>
                  <a:schemeClr val="tx2">
                    <a:lumMod val="75000"/>
                  </a:schemeClr>
                </a:solidFill>
              </a:rPr>
              <a:t>. Anabolismo</a:t>
            </a:r>
          </a:p>
          <a:p>
            <a:r>
              <a:rPr lang="es-ES" b="1" dirty="0" smtClean="0">
                <a:solidFill>
                  <a:schemeClr val="tx2">
                    <a:lumMod val="75000"/>
                  </a:schemeClr>
                </a:solidFill>
              </a:rPr>
              <a:t>Ejercicio/Nutrición</a:t>
            </a:r>
            <a:endParaRPr lang="es-ES" b="1" dirty="0">
              <a:solidFill>
                <a:schemeClr val="tx2">
                  <a:lumMod val="75000"/>
                </a:schemeClr>
              </a:solidFill>
            </a:endParaRPr>
          </a:p>
        </p:txBody>
      </p:sp>
      <p:sp>
        <p:nvSpPr>
          <p:cNvPr id="10" name="9 CuadroTexto"/>
          <p:cNvSpPr txBox="1"/>
          <p:nvPr/>
        </p:nvSpPr>
        <p:spPr>
          <a:xfrm>
            <a:off x="5580112" y="3933056"/>
            <a:ext cx="1440160" cy="369332"/>
          </a:xfrm>
          <a:prstGeom prst="rect">
            <a:avLst/>
          </a:prstGeom>
          <a:noFill/>
        </p:spPr>
        <p:txBody>
          <a:bodyPr wrap="square" rtlCol="0">
            <a:spAutoFit/>
          </a:bodyPr>
          <a:lstStyle/>
          <a:p>
            <a:r>
              <a:rPr lang="es-ES" b="1" dirty="0" smtClean="0">
                <a:solidFill>
                  <a:schemeClr val="tx2">
                    <a:lumMod val="75000"/>
                  </a:schemeClr>
                </a:solidFill>
              </a:rPr>
              <a:t>Daño DNA</a:t>
            </a:r>
            <a:endParaRPr lang="es-ES" b="1" dirty="0">
              <a:solidFill>
                <a:schemeClr val="tx2">
                  <a:lumMod val="75000"/>
                </a:schemeClr>
              </a:solidFill>
            </a:endParaRPr>
          </a:p>
        </p:txBody>
      </p:sp>
      <p:sp>
        <p:nvSpPr>
          <p:cNvPr id="11" name="10 CuadroTexto"/>
          <p:cNvSpPr txBox="1"/>
          <p:nvPr/>
        </p:nvSpPr>
        <p:spPr>
          <a:xfrm>
            <a:off x="5508104" y="2708920"/>
            <a:ext cx="2304256" cy="646331"/>
          </a:xfrm>
          <a:prstGeom prst="rect">
            <a:avLst/>
          </a:prstGeom>
          <a:noFill/>
        </p:spPr>
        <p:txBody>
          <a:bodyPr wrap="square" rtlCol="0">
            <a:spAutoFit/>
          </a:bodyPr>
          <a:lstStyle/>
          <a:p>
            <a:r>
              <a:rPr lang="es-ES" b="1" dirty="0" smtClean="0">
                <a:solidFill>
                  <a:schemeClr val="tx2">
                    <a:lumMod val="75000"/>
                  </a:schemeClr>
                </a:solidFill>
              </a:rPr>
              <a:t>Resistencia insulina</a:t>
            </a:r>
          </a:p>
          <a:p>
            <a:r>
              <a:rPr lang="es-ES" b="1" dirty="0" smtClean="0">
                <a:solidFill>
                  <a:schemeClr val="tx2">
                    <a:lumMod val="75000"/>
                  </a:schemeClr>
                </a:solidFill>
              </a:rPr>
              <a:t>Disfunción endotelial</a:t>
            </a:r>
            <a:endParaRPr lang="es-ES" b="1" dirty="0">
              <a:solidFill>
                <a:schemeClr val="tx2">
                  <a:lumMod val="75000"/>
                </a:schemeClr>
              </a:solidFill>
            </a:endParaRPr>
          </a:p>
        </p:txBody>
      </p:sp>
      <p:sp>
        <p:nvSpPr>
          <p:cNvPr id="12" name="11 CuadroTexto"/>
          <p:cNvSpPr txBox="1"/>
          <p:nvPr/>
        </p:nvSpPr>
        <p:spPr>
          <a:xfrm>
            <a:off x="2771800" y="2564904"/>
            <a:ext cx="2232248" cy="523220"/>
          </a:xfrm>
          <a:prstGeom prst="rect">
            <a:avLst/>
          </a:prstGeom>
          <a:noFill/>
        </p:spPr>
        <p:txBody>
          <a:bodyPr wrap="square" rtlCol="0">
            <a:spAutoFit/>
          </a:bodyPr>
          <a:lstStyle/>
          <a:p>
            <a:r>
              <a:rPr lang="es-ES" sz="2800" b="1" dirty="0" smtClean="0">
                <a:solidFill>
                  <a:schemeClr val="tx2">
                    <a:lumMod val="75000"/>
                  </a:schemeClr>
                </a:solidFill>
              </a:rPr>
              <a:t>SARCOPENIA</a:t>
            </a:r>
            <a:endParaRPr lang="es-ES" sz="2800" b="1" dirty="0">
              <a:solidFill>
                <a:schemeClr val="tx2">
                  <a:lumMod val="75000"/>
                </a:schemeClr>
              </a:solidFill>
            </a:endParaRPr>
          </a:p>
        </p:txBody>
      </p:sp>
      <p:sp>
        <p:nvSpPr>
          <p:cNvPr id="13" name="12 CuadroTexto"/>
          <p:cNvSpPr txBox="1"/>
          <p:nvPr/>
        </p:nvSpPr>
        <p:spPr>
          <a:xfrm>
            <a:off x="323528" y="5157192"/>
            <a:ext cx="1656184" cy="369332"/>
          </a:xfrm>
          <a:prstGeom prst="rect">
            <a:avLst/>
          </a:prstGeom>
          <a:noFill/>
        </p:spPr>
        <p:txBody>
          <a:bodyPr wrap="square" rtlCol="0">
            <a:spAutoFit/>
          </a:bodyPr>
          <a:lstStyle/>
          <a:p>
            <a:r>
              <a:rPr lang="es-ES" b="1" dirty="0" smtClean="0">
                <a:solidFill>
                  <a:schemeClr val="tx2">
                    <a:lumMod val="75000"/>
                  </a:schemeClr>
                </a:solidFill>
              </a:rPr>
              <a:t>Factores riesgo</a:t>
            </a:r>
            <a:endParaRPr lang="es-ES" b="1" dirty="0">
              <a:solidFill>
                <a:schemeClr val="tx2">
                  <a:lumMod val="75000"/>
                </a:schemeClr>
              </a:solidFill>
            </a:endParaRPr>
          </a:p>
        </p:txBody>
      </p:sp>
      <p:sp>
        <p:nvSpPr>
          <p:cNvPr id="14" name="13 CuadroTexto"/>
          <p:cNvSpPr txBox="1"/>
          <p:nvPr/>
        </p:nvSpPr>
        <p:spPr>
          <a:xfrm>
            <a:off x="251520" y="6021288"/>
            <a:ext cx="1728192" cy="648072"/>
          </a:xfrm>
          <a:prstGeom prst="rect">
            <a:avLst/>
          </a:prstGeom>
          <a:noFill/>
          <a:ln w="28575">
            <a:solidFill>
              <a:srgbClr val="006600"/>
            </a:solidFill>
          </a:ln>
        </p:spPr>
        <p:txBody>
          <a:bodyPr wrap="square" rtlCol="0">
            <a:spAutoFit/>
          </a:bodyPr>
          <a:lstStyle/>
          <a:p>
            <a:r>
              <a:rPr lang="es-ES" b="1" dirty="0" err="1" smtClean="0">
                <a:solidFill>
                  <a:schemeClr val="tx2">
                    <a:lumMod val="75000"/>
                  </a:schemeClr>
                </a:solidFill>
              </a:rPr>
              <a:t>Enf</a:t>
            </a:r>
            <a:r>
              <a:rPr lang="es-ES" b="1" dirty="0" smtClean="0">
                <a:solidFill>
                  <a:schemeClr val="tx2">
                    <a:lumMod val="75000"/>
                  </a:schemeClr>
                </a:solidFill>
              </a:rPr>
              <a:t>. Crónicas</a:t>
            </a:r>
          </a:p>
          <a:p>
            <a:r>
              <a:rPr lang="es-ES" b="1" dirty="0" err="1" smtClean="0">
                <a:solidFill>
                  <a:schemeClr val="tx2">
                    <a:lumMod val="75000"/>
                  </a:schemeClr>
                </a:solidFill>
              </a:rPr>
              <a:t>Pluripatología</a:t>
            </a:r>
            <a:endParaRPr lang="es-ES" b="1" dirty="0">
              <a:solidFill>
                <a:schemeClr val="tx2">
                  <a:lumMod val="75000"/>
                </a:schemeClr>
              </a:solidFill>
            </a:endParaRPr>
          </a:p>
        </p:txBody>
      </p:sp>
      <p:sp>
        <p:nvSpPr>
          <p:cNvPr id="15" name="14 CuadroTexto"/>
          <p:cNvSpPr txBox="1"/>
          <p:nvPr/>
        </p:nvSpPr>
        <p:spPr>
          <a:xfrm>
            <a:off x="2699792" y="5373216"/>
            <a:ext cx="1296144" cy="1200329"/>
          </a:xfrm>
          <a:prstGeom prst="rect">
            <a:avLst/>
          </a:prstGeom>
          <a:noFill/>
        </p:spPr>
        <p:txBody>
          <a:bodyPr wrap="square" rtlCol="0">
            <a:spAutoFit/>
          </a:bodyPr>
          <a:lstStyle/>
          <a:p>
            <a:r>
              <a:rPr lang="es-ES" b="1" dirty="0" smtClean="0">
                <a:solidFill>
                  <a:schemeClr val="tx2">
                    <a:lumMod val="75000"/>
                  </a:schemeClr>
                </a:solidFill>
              </a:rPr>
              <a:t>Fragilidad</a:t>
            </a:r>
          </a:p>
          <a:p>
            <a:r>
              <a:rPr lang="es-ES" b="1" dirty="0" smtClean="0">
                <a:solidFill>
                  <a:schemeClr val="tx2">
                    <a:lumMod val="75000"/>
                  </a:schemeClr>
                </a:solidFill>
              </a:rPr>
              <a:t>Física</a:t>
            </a:r>
          </a:p>
          <a:p>
            <a:r>
              <a:rPr lang="es-ES" b="1" dirty="0" smtClean="0">
                <a:solidFill>
                  <a:schemeClr val="tx2">
                    <a:lumMod val="75000"/>
                  </a:schemeClr>
                </a:solidFill>
              </a:rPr>
              <a:t>Psíquica</a:t>
            </a:r>
          </a:p>
          <a:p>
            <a:r>
              <a:rPr lang="es-ES" b="1" dirty="0" smtClean="0">
                <a:solidFill>
                  <a:schemeClr val="tx2">
                    <a:lumMod val="75000"/>
                  </a:schemeClr>
                </a:solidFill>
              </a:rPr>
              <a:t>Social</a:t>
            </a:r>
            <a:endParaRPr lang="es-ES" b="1" dirty="0">
              <a:solidFill>
                <a:schemeClr val="tx2">
                  <a:lumMod val="75000"/>
                </a:schemeClr>
              </a:solidFill>
            </a:endParaRPr>
          </a:p>
        </p:txBody>
      </p:sp>
      <p:sp>
        <p:nvSpPr>
          <p:cNvPr id="16" name="15 CuadroTexto"/>
          <p:cNvSpPr txBox="1"/>
          <p:nvPr/>
        </p:nvSpPr>
        <p:spPr>
          <a:xfrm>
            <a:off x="4572000" y="5733256"/>
            <a:ext cx="1368152" cy="646331"/>
          </a:xfrm>
          <a:prstGeom prst="rect">
            <a:avLst/>
          </a:prstGeom>
          <a:noFill/>
        </p:spPr>
        <p:txBody>
          <a:bodyPr wrap="square" rtlCol="0">
            <a:spAutoFit/>
          </a:bodyPr>
          <a:lstStyle/>
          <a:p>
            <a:r>
              <a:rPr lang="es-ES" b="1" dirty="0" smtClean="0">
                <a:solidFill>
                  <a:schemeClr val="tx2">
                    <a:lumMod val="75000"/>
                  </a:schemeClr>
                </a:solidFill>
              </a:rPr>
              <a:t>Síndromes </a:t>
            </a:r>
          </a:p>
          <a:p>
            <a:r>
              <a:rPr lang="es-ES" b="1" dirty="0" smtClean="0">
                <a:solidFill>
                  <a:schemeClr val="tx2">
                    <a:lumMod val="75000"/>
                  </a:schemeClr>
                </a:solidFill>
              </a:rPr>
              <a:t>Geriátricos</a:t>
            </a:r>
            <a:endParaRPr lang="es-ES" b="1" dirty="0">
              <a:solidFill>
                <a:schemeClr val="tx2">
                  <a:lumMod val="75000"/>
                </a:schemeClr>
              </a:solidFill>
            </a:endParaRPr>
          </a:p>
        </p:txBody>
      </p:sp>
      <p:sp>
        <p:nvSpPr>
          <p:cNvPr id="17" name="16 CuadroTexto"/>
          <p:cNvSpPr txBox="1"/>
          <p:nvPr/>
        </p:nvSpPr>
        <p:spPr>
          <a:xfrm>
            <a:off x="6444208" y="5661248"/>
            <a:ext cx="1584176" cy="646331"/>
          </a:xfrm>
          <a:prstGeom prst="rect">
            <a:avLst/>
          </a:prstGeom>
          <a:noFill/>
        </p:spPr>
        <p:txBody>
          <a:bodyPr wrap="square" rtlCol="0">
            <a:spAutoFit/>
          </a:bodyPr>
          <a:lstStyle/>
          <a:p>
            <a:r>
              <a:rPr lang="es-ES" b="1" dirty="0" smtClean="0">
                <a:solidFill>
                  <a:schemeClr val="tx2">
                    <a:lumMod val="75000"/>
                  </a:schemeClr>
                </a:solidFill>
              </a:rPr>
              <a:t>Dependencia</a:t>
            </a:r>
          </a:p>
          <a:p>
            <a:r>
              <a:rPr lang="es-ES" b="1" dirty="0" smtClean="0">
                <a:solidFill>
                  <a:schemeClr val="tx2">
                    <a:lumMod val="75000"/>
                  </a:schemeClr>
                </a:solidFill>
              </a:rPr>
              <a:t>Discapacidad</a:t>
            </a:r>
            <a:endParaRPr lang="es-ES" b="1" dirty="0">
              <a:solidFill>
                <a:schemeClr val="tx2">
                  <a:lumMod val="75000"/>
                </a:schemeClr>
              </a:solidFill>
            </a:endParaRPr>
          </a:p>
        </p:txBody>
      </p:sp>
      <p:sp>
        <p:nvSpPr>
          <p:cNvPr id="18" name="17 Rectángulo"/>
          <p:cNvSpPr/>
          <p:nvPr/>
        </p:nvSpPr>
        <p:spPr>
          <a:xfrm>
            <a:off x="395536" y="1556792"/>
            <a:ext cx="1512168" cy="646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Rectángulo"/>
          <p:cNvSpPr/>
          <p:nvPr/>
        </p:nvSpPr>
        <p:spPr>
          <a:xfrm>
            <a:off x="395536" y="2564904"/>
            <a:ext cx="1512168" cy="6074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2">
                  <a:lumMod val="75000"/>
                </a:schemeClr>
              </a:solidFill>
            </a:endParaRPr>
          </a:p>
        </p:txBody>
      </p:sp>
      <p:sp>
        <p:nvSpPr>
          <p:cNvPr id="20" name="19 Rectángulo"/>
          <p:cNvSpPr/>
          <p:nvPr/>
        </p:nvSpPr>
        <p:spPr>
          <a:xfrm>
            <a:off x="395536" y="3645024"/>
            <a:ext cx="1512168" cy="89545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Rectángulo"/>
          <p:cNvSpPr/>
          <p:nvPr/>
        </p:nvSpPr>
        <p:spPr>
          <a:xfrm>
            <a:off x="3059832" y="1412776"/>
            <a:ext cx="1499154" cy="5078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21 Rectángulo"/>
          <p:cNvSpPr/>
          <p:nvPr/>
        </p:nvSpPr>
        <p:spPr>
          <a:xfrm>
            <a:off x="5436096" y="1484784"/>
            <a:ext cx="1800200" cy="718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Rectángulo"/>
          <p:cNvSpPr/>
          <p:nvPr/>
        </p:nvSpPr>
        <p:spPr>
          <a:xfrm>
            <a:off x="5508104" y="2636912"/>
            <a:ext cx="2304256" cy="6573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23 Rectángulo"/>
          <p:cNvSpPr/>
          <p:nvPr/>
        </p:nvSpPr>
        <p:spPr>
          <a:xfrm>
            <a:off x="2843808" y="3717032"/>
            <a:ext cx="2029238"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Rectángulo"/>
          <p:cNvSpPr/>
          <p:nvPr/>
        </p:nvSpPr>
        <p:spPr>
          <a:xfrm>
            <a:off x="5508104" y="3789040"/>
            <a:ext cx="1656184" cy="7154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25 Elipse"/>
          <p:cNvSpPr/>
          <p:nvPr/>
        </p:nvSpPr>
        <p:spPr>
          <a:xfrm>
            <a:off x="2699792" y="2348880"/>
            <a:ext cx="2160240" cy="9361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8" name="27 Conector recto de flecha"/>
          <p:cNvCxnSpPr/>
          <p:nvPr/>
        </p:nvCxnSpPr>
        <p:spPr>
          <a:xfrm>
            <a:off x="3779912" y="1916832"/>
            <a:ext cx="0" cy="36178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29 Conector recto de flecha"/>
          <p:cNvCxnSpPr/>
          <p:nvPr/>
        </p:nvCxnSpPr>
        <p:spPr>
          <a:xfrm flipV="1">
            <a:off x="3779912" y="3356992"/>
            <a:ext cx="0" cy="32868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31 Conector recto de flecha"/>
          <p:cNvCxnSpPr>
            <a:stCxn id="19" idx="3"/>
            <a:endCxn id="26" idx="2"/>
          </p:cNvCxnSpPr>
          <p:nvPr/>
        </p:nvCxnSpPr>
        <p:spPr>
          <a:xfrm flipV="1">
            <a:off x="1907704" y="2816932"/>
            <a:ext cx="792088" cy="5168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43 Conector recto de flecha"/>
          <p:cNvCxnSpPr/>
          <p:nvPr/>
        </p:nvCxnSpPr>
        <p:spPr>
          <a:xfrm flipH="1">
            <a:off x="4644008" y="2204864"/>
            <a:ext cx="792088" cy="28803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45 Conector recto de flecha"/>
          <p:cNvCxnSpPr/>
          <p:nvPr/>
        </p:nvCxnSpPr>
        <p:spPr>
          <a:xfrm>
            <a:off x="1907704" y="2204864"/>
            <a:ext cx="936104" cy="28803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47 Conector recto de flecha"/>
          <p:cNvCxnSpPr/>
          <p:nvPr/>
        </p:nvCxnSpPr>
        <p:spPr>
          <a:xfrm flipV="1">
            <a:off x="1907704" y="3284984"/>
            <a:ext cx="576064" cy="3710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49 Conector recto de flecha"/>
          <p:cNvCxnSpPr/>
          <p:nvPr/>
        </p:nvCxnSpPr>
        <p:spPr>
          <a:xfrm flipH="1" flipV="1">
            <a:off x="4716016" y="3212977"/>
            <a:ext cx="720080" cy="50405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53 Conector recto de flecha"/>
          <p:cNvCxnSpPr/>
          <p:nvPr/>
        </p:nvCxnSpPr>
        <p:spPr>
          <a:xfrm flipH="1" flipV="1">
            <a:off x="4860032" y="2852936"/>
            <a:ext cx="635058" cy="2961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5" name="54 Rectángulo"/>
          <p:cNvSpPr/>
          <p:nvPr/>
        </p:nvSpPr>
        <p:spPr>
          <a:xfrm>
            <a:off x="251520" y="5013176"/>
            <a:ext cx="1728192" cy="651847"/>
          </a:xfrm>
          <a:prstGeom prst="rect">
            <a:avLst/>
          </a:prstGeom>
          <a:noFill/>
          <a:ln w="285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7" name="56 Rectángulo"/>
          <p:cNvSpPr/>
          <p:nvPr/>
        </p:nvSpPr>
        <p:spPr>
          <a:xfrm>
            <a:off x="2627784" y="5301208"/>
            <a:ext cx="1368152" cy="1368152"/>
          </a:xfrm>
          <a:prstGeom prst="rect">
            <a:avLst/>
          </a:prstGeom>
          <a:noFill/>
          <a:ln w="285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9" name="58 Rectángulo"/>
          <p:cNvSpPr/>
          <p:nvPr/>
        </p:nvSpPr>
        <p:spPr>
          <a:xfrm>
            <a:off x="4499992" y="5301208"/>
            <a:ext cx="1368152" cy="1368152"/>
          </a:xfrm>
          <a:prstGeom prst="rect">
            <a:avLst/>
          </a:prstGeom>
          <a:noFill/>
          <a:ln w="285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0" name="59 Rectángulo"/>
          <p:cNvSpPr/>
          <p:nvPr/>
        </p:nvSpPr>
        <p:spPr>
          <a:xfrm>
            <a:off x="6372200" y="5301208"/>
            <a:ext cx="1656184" cy="1368152"/>
          </a:xfrm>
          <a:prstGeom prst="rect">
            <a:avLst/>
          </a:prstGeom>
          <a:noFill/>
          <a:ln w="285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2" name="61 Conector recto de flecha"/>
          <p:cNvCxnSpPr/>
          <p:nvPr/>
        </p:nvCxnSpPr>
        <p:spPr>
          <a:xfrm>
            <a:off x="1979712" y="5877272"/>
            <a:ext cx="540060"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a:off x="4067944" y="5949280"/>
            <a:ext cx="43204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65 Conector recto de flecha"/>
          <p:cNvCxnSpPr/>
          <p:nvPr/>
        </p:nvCxnSpPr>
        <p:spPr>
          <a:xfrm>
            <a:off x="5940152" y="5949280"/>
            <a:ext cx="43204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67" name="66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419444" y="1124744"/>
            <a:ext cx="1724556" cy="1440160"/>
          </a:xfrm>
          <a:prstGeom prst="rect">
            <a:avLst/>
          </a:prstGeom>
        </p:spPr>
      </p:pic>
      <p:cxnSp>
        <p:nvCxnSpPr>
          <p:cNvPr id="3" name="2 Conector recto"/>
          <p:cNvCxnSpPr/>
          <p:nvPr/>
        </p:nvCxnSpPr>
        <p:spPr>
          <a:xfrm>
            <a:off x="0" y="4797152"/>
            <a:ext cx="9144000" cy="0"/>
          </a:xfrm>
          <a:prstGeom prst="line">
            <a:avLst/>
          </a:prstGeom>
          <a:ln w="38100">
            <a:solidFill>
              <a:srgbClr val="006600"/>
            </a:solidFill>
            <a:prstDash val="sysDash"/>
          </a:ln>
        </p:spPr>
        <p:style>
          <a:lnRef idx="1">
            <a:schemeClr val="accent1"/>
          </a:lnRef>
          <a:fillRef idx="0">
            <a:schemeClr val="accent1"/>
          </a:fillRef>
          <a:effectRef idx="0">
            <a:schemeClr val="accent1"/>
          </a:effectRef>
          <a:fontRef idx="minor">
            <a:schemeClr val="tx1"/>
          </a:fontRef>
        </p:style>
      </p:cxnSp>
      <p:sp>
        <p:nvSpPr>
          <p:cNvPr id="42" name="1 Título"/>
          <p:cNvSpPr>
            <a:spLocks noGrp="1"/>
          </p:cNvSpPr>
          <p:nvPr>
            <p:ph type="title"/>
          </p:nvPr>
        </p:nvSpPr>
        <p:spPr>
          <a:xfrm>
            <a:off x="0" y="0"/>
            <a:ext cx="9144000" cy="980728"/>
          </a:xfrm>
          <a:noFill/>
          <a:ln>
            <a:solidFill>
              <a:schemeClr val="tx2">
                <a:lumMod val="75000"/>
              </a:schemeClr>
            </a:solidFill>
          </a:ln>
        </p:spPr>
        <p:txBody>
          <a:bodyPr>
            <a:normAutofit/>
          </a:bodyPr>
          <a:lstStyle/>
          <a:p>
            <a:r>
              <a:rPr lang="es-ES" sz="2800" dirty="0" smtClean="0">
                <a:solidFill>
                  <a:schemeClr val="tx2">
                    <a:lumMod val="75000"/>
                  </a:schemeClr>
                </a:solidFill>
              </a:rPr>
              <a:t>UNIDAD DIDÁCTICA  16.-</a:t>
            </a:r>
            <a:r>
              <a:rPr lang="es-ES" sz="3200" dirty="0" smtClean="0">
                <a:solidFill>
                  <a:schemeClr val="tx2">
                    <a:lumMod val="75000"/>
                  </a:schemeClr>
                </a:solidFill>
              </a:rPr>
              <a:t> </a:t>
            </a:r>
            <a:r>
              <a:rPr lang="es-ES" sz="2800" b="1" i="1" dirty="0" smtClean="0">
                <a:solidFill>
                  <a:srgbClr val="C00000"/>
                </a:solidFill>
              </a:rPr>
              <a:t> FRAGILIDAD Y SARCOPENIA</a:t>
            </a:r>
            <a:endParaRPr lang="es-ES" sz="2800" i="1" dirty="0">
              <a:solidFill>
                <a:srgbClr val="C00000"/>
              </a:solidFill>
            </a:endParaRPr>
          </a:p>
        </p:txBody>
      </p:sp>
    </p:spTree>
    <p:extLst>
      <p:ext uri="{BB962C8B-B14F-4D97-AF65-F5344CB8AC3E}">
        <p14:creationId xmlns="" xmlns:p14="http://schemas.microsoft.com/office/powerpoint/2010/main" val="191278374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51520" y="1124744"/>
            <a:ext cx="3600400" cy="3693319"/>
          </a:xfrm>
          <a:prstGeom prst="rect">
            <a:avLst/>
          </a:prstGeom>
          <a:noFill/>
          <a:ln w="50800">
            <a:solidFill>
              <a:srgbClr val="FF0000"/>
            </a:solidFill>
          </a:ln>
        </p:spPr>
        <p:txBody>
          <a:bodyPr wrap="square" rtlCol="0">
            <a:spAutoFit/>
          </a:bodyPr>
          <a:lstStyle/>
          <a:p>
            <a:r>
              <a:rPr lang="es-ES" b="1" dirty="0" smtClean="0">
                <a:solidFill>
                  <a:srgbClr val="C00000"/>
                </a:solidFill>
              </a:rPr>
              <a:t>Masa</a:t>
            </a:r>
          </a:p>
          <a:p>
            <a:pPr fontAlgn="base"/>
            <a:r>
              <a:rPr lang="es-ES" sz="1600" b="1" dirty="0" smtClean="0">
                <a:solidFill>
                  <a:schemeClr val="tx2">
                    <a:lumMod val="75000"/>
                  </a:schemeClr>
                </a:solidFill>
              </a:rPr>
              <a:t>Índice </a:t>
            </a:r>
            <a:r>
              <a:rPr lang="es-ES" sz="1600" b="1" dirty="0">
                <a:solidFill>
                  <a:schemeClr val="tx2">
                    <a:lumMod val="75000"/>
                  </a:schemeClr>
                </a:solidFill>
              </a:rPr>
              <a:t>masa </a:t>
            </a:r>
            <a:r>
              <a:rPr lang="es-ES" sz="1600" b="1" dirty="0" smtClean="0">
                <a:solidFill>
                  <a:schemeClr val="tx2">
                    <a:lumMod val="75000"/>
                  </a:schemeClr>
                </a:solidFill>
              </a:rPr>
              <a:t>muscular y esquelética:</a:t>
            </a:r>
          </a:p>
          <a:p>
            <a:pPr fontAlgn="base"/>
            <a:r>
              <a:rPr lang="es-ES" sz="1600" b="1" dirty="0" smtClean="0">
                <a:solidFill>
                  <a:schemeClr val="tx2">
                    <a:lumMod val="75000"/>
                  </a:schemeClr>
                </a:solidFill>
              </a:rPr>
              <a:t>TAC / RNM</a:t>
            </a:r>
          </a:p>
          <a:p>
            <a:pPr fontAlgn="base"/>
            <a:r>
              <a:rPr lang="es-ES" sz="1600" b="1" dirty="0" err="1" smtClean="0">
                <a:solidFill>
                  <a:schemeClr val="tx2">
                    <a:lumMod val="75000"/>
                  </a:schemeClr>
                </a:solidFill>
              </a:rPr>
              <a:t>Absorciometría</a:t>
            </a:r>
            <a:r>
              <a:rPr lang="es-ES" sz="1600" b="1" dirty="0" smtClean="0">
                <a:solidFill>
                  <a:schemeClr val="tx2">
                    <a:lumMod val="75000"/>
                  </a:schemeClr>
                </a:solidFill>
              </a:rPr>
              <a:t> </a:t>
            </a:r>
            <a:r>
              <a:rPr lang="es-ES" sz="1600" b="1" dirty="0">
                <a:solidFill>
                  <a:schemeClr val="tx2">
                    <a:lumMod val="75000"/>
                  </a:schemeClr>
                </a:solidFill>
              </a:rPr>
              <a:t>dual (DXA)</a:t>
            </a:r>
          </a:p>
          <a:p>
            <a:pPr fontAlgn="base"/>
            <a:r>
              <a:rPr lang="es-ES" sz="1600" b="1" dirty="0" err="1" smtClean="0">
                <a:solidFill>
                  <a:schemeClr val="tx2">
                    <a:lumMod val="75000"/>
                  </a:schemeClr>
                </a:solidFill>
              </a:rPr>
              <a:t>Bioimpedanciometría</a:t>
            </a:r>
            <a:r>
              <a:rPr lang="es-ES" sz="1600" b="1" dirty="0" smtClean="0">
                <a:solidFill>
                  <a:schemeClr val="tx2">
                    <a:lumMod val="75000"/>
                  </a:schemeClr>
                </a:solidFill>
              </a:rPr>
              <a:t> </a:t>
            </a:r>
            <a:r>
              <a:rPr lang="es-ES" sz="1600" b="1" dirty="0">
                <a:solidFill>
                  <a:schemeClr val="tx2">
                    <a:lumMod val="75000"/>
                  </a:schemeClr>
                </a:solidFill>
              </a:rPr>
              <a:t>(BIA)</a:t>
            </a:r>
          </a:p>
          <a:p>
            <a:endParaRPr lang="es-ES" b="1" dirty="0" smtClean="0">
              <a:solidFill>
                <a:srgbClr val="C00000"/>
              </a:solidFill>
            </a:endParaRPr>
          </a:p>
          <a:p>
            <a:r>
              <a:rPr lang="es-ES" b="1" dirty="0" smtClean="0">
                <a:solidFill>
                  <a:srgbClr val="C00000"/>
                </a:solidFill>
              </a:rPr>
              <a:t>Fuerza</a:t>
            </a:r>
          </a:p>
          <a:p>
            <a:r>
              <a:rPr lang="es-ES" sz="1600" b="1" dirty="0" err="1" smtClean="0">
                <a:solidFill>
                  <a:schemeClr val="tx2">
                    <a:lumMod val="75000"/>
                  </a:schemeClr>
                </a:solidFill>
              </a:rPr>
              <a:t>Handgrip</a:t>
            </a:r>
            <a:endParaRPr lang="es-ES" sz="1600" b="1" dirty="0" smtClean="0">
              <a:solidFill>
                <a:schemeClr val="tx2">
                  <a:lumMod val="75000"/>
                </a:schemeClr>
              </a:solidFill>
            </a:endParaRPr>
          </a:p>
          <a:p>
            <a:r>
              <a:rPr lang="es-ES" sz="1600" b="1" dirty="0" err="1" smtClean="0">
                <a:solidFill>
                  <a:schemeClr val="tx2">
                    <a:lumMod val="75000"/>
                  </a:schemeClr>
                </a:solidFill>
              </a:rPr>
              <a:t>Flexoextensión</a:t>
            </a:r>
            <a:r>
              <a:rPr lang="es-ES" sz="1600" b="1" dirty="0" smtClean="0">
                <a:solidFill>
                  <a:schemeClr val="tx2">
                    <a:lumMod val="75000"/>
                  </a:schemeClr>
                </a:solidFill>
              </a:rPr>
              <a:t>  MMII</a:t>
            </a:r>
          </a:p>
          <a:p>
            <a:endParaRPr lang="es-ES" b="1" dirty="0" smtClean="0">
              <a:solidFill>
                <a:srgbClr val="C00000"/>
              </a:solidFill>
            </a:endParaRPr>
          </a:p>
          <a:p>
            <a:r>
              <a:rPr lang="es-ES" b="1" dirty="0" smtClean="0">
                <a:solidFill>
                  <a:srgbClr val="C00000"/>
                </a:solidFill>
              </a:rPr>
              <a:t>Función</a:t>
            </a:r>
          </a:p>
          <a:p>
            <a:pPr eaLnBrk="0" fontAlgn="base" hangingPunct="0"/>
            <a:r>
              <a:rPr lang="en-US" sz="1600" b="1" dirty="0">
                <a:solidFill>
                  <a:schemeClr val="tx2">
                    <a:lumMod val="75000"/>
                  </a:schemeClr>
                </a:solidFill>
              </a:rPr>
              <a:t>Timed get up and go test</a:t>
            </a:r>
            <a:endParaRPr lang="es-ES" sz="1600" b="1" dirty="0">
              <a:solidFill>
                <a:schemeClr val="tx2">
                  <a:lumMod val="75000"/>
                </a:schemeClr>
              </a:solidFill>
            </a:endParaRPr>
          </a:p>
          <a:p>
            <a:pPr eaLnBrk="0" fontAlgn="base" hangingPunct="0"/>
            <a:r>
              <a:rPr lang="en-US" sz="1600" b="1" dirty="0" smtClean="0">
                <a:solidFill>
                  <a:schemeClr val="tx2">
                    <a:lumMod val="75000"/>
                  </a:schemeClr>
                </a:solidFill>
              </a:rPr>
              <a:t>Stair </a:t>
            </a:r>
            <a:r>
              <a:rPr lang="en-US" sz="1600" b="1" dirty="0">
                <a:solidFill>
                  <a:schemeClr val="tx2">
                    <a:lumMod val="75000"/>
                  </a:schemeClr>
                </a:solidFill>
              </a:rPr>
              <a:t>climb power </a:t>
            </a:r>
            <a:r>
              <a:rPr lang="en-US" sz="1600" b="1" dirty="0" smtClean="0">
                <a:solidFill>
                  <a:schemeClr val="tx2">
                    <a:lumMod val="75000"/>
                  </a:schemeClr>
                </a:solidFill>
              </a:rPr>
              <a:t>test</a:t>
            </a:r>
            <a:endParaRPr lang="es-ES" sz="1600" b="1" dirty="0" smtClean="0">
              <a:solidFill>
                <a:schemeClr val="tx2">
                  <a:lumMod val="75000"/>
                </a:schemeClr>
              </a:solidFill>
            </a:endParaRPr>
          </a:p>
          <a:p>
            <a:pPr eaLnBrk="0" fontAlgn="base" hangingPunct="0"/>
            <a:r>
              <a:rPr lang="en-US" sz="1600" b="1" dirty="0" smtClean="0">
                <a:solidFill>
                  <a:schemeClr val="tx2">
                    <a:lumMod val="75000"/>
                  </a:schemeClr>
                </a:solidFill>
              </a:rPr>
              <a:t>Short </a:t>
            </a:r>
            <a:r>
              <a:rPr lang="es-ES" sz="1600" b="1" dirty="0" smtClean="0">
                <a:solidFill>
                  <a:schemeClr val="tx2">
                    <a:lumMod val="75000"/>
                  </a:schemeClr>
                </a:solidFill>
              </a:rPr>
              <a:t> </a:t>
            </a:r>
            <a:r>
              <a:rPr lang="es-ES" sz="1600" b="1" dirty="0" err="1">
                <a:solidFill>
                  <a:schemeClr val="tx2">
                    <a:lumMod val="75000"/>
                  </a:schemeClr>
                </a:solidFill>
              </a:rPr>
              <a:t>Physical</a:t>
            </a:r>
            <a:r>
              <a:rPr lang="es-ES" sz="1600" b="1" dirty="0">
                <a:solidFill>
                  <a:schemeClr val="tx2">
                    <a:lumMod val="75000"/>
                  </a:schemeClr>
                </a:solidFill>
              </a:rPr>
              <a:t> Performance </a:t>
            </a:r>
            <a:r>
              <a:rPr lang="es-ES" sz="1600" b="1" dirty="0" err="1" smtClean="0">
                <a:solidFill>
                  <a:schemeClr val="tx2">
                    <a:lumMod val="75000"/>
                  </a:schemeClr>
                </a:solidFill>
              </a:rPr>
              <a:t>Battery</a:t>
            </a:r>
            <a:endParaRPr lang="es-ES" sz="1600" b="1" dirty="0">
              <a:solidFill>
                <a:schemeClr val="tx2">
                  <a:lumMod val="75000"/>
                </a:schemeClr>
              </a:solidFill>
            </a:endParaRPr>
          </a:p>
        </p:txBody>
      </p:sp>
      <p:sp>
        <p:nvSpPr>
          <p:cNvPr id="7" name="6 CuadroTexto"/>
          <p:cNvSpPr txBox="1"/>
          <p:nvPr/>
        </p:nvSpPr>
        <p:spPr>
          <a:xfrm>
            <a:off x="5724128" y="1988840"/>
            <a:ext cx="3096344" cy="3416320"/>
          </a:xfrm>
          <a:prstGeom prst="rect">
            <a:avLst/>
          </a:prstGeom>
          <a:noFill/>
        </p:spPr>
        <p:txBody>
          <a:bodyPr wrap="square" rtlCol="0">
            <a:spAutoFit/>
          </a:bodyPr>
          <a:lstStyle/>
          <a:p>
            <a:r>
              <a:rPr lang="es-ES" b="1" dirty="0" err="1" smtClean="0">
                <a:solidFill>
                  <a:srgbClr val="C00000"/>
                </a:solidFill>
              </a:rPr>
              <a:t>Nutricion</a:t>
            </a:r>
            <a:endParaRPr lang="es-ES" b="1" dirty="0" smtClean="0">
              <a:solidFill>
                <a:srgbClr val="C00000"/>
              </a:solidFill>
            </a:endParaRPr>
          </a:p>
          <a:p>
            <a:r>
              <a:rPr lang="es-ES" b="1" dirty="0"/>
              <a:t>	</a:t>
            </a:r>
            <a:r>
              <a:rPr lang="es-ES" b="1" dirty="0" err="1" smtClean="0">
                <a:solidFill>
                  <a:schemeClr val="tx2">
                    <a:lumMod val="75000"/>
                  </a:schemeClr>
                </a:solidFill>
              </a:rPr>
              <a:t>Leptina</a:t>
            </a:r>
            <a:endParaRPr lang="es-ES" b="1" dirty="0" smtClean="0">
              <a:solidFill>
                <a:schemeClr val="tx2">
                  <a:lumMod val="75000"/>
                </a:schemeClr>
              </a:solidFill>
            </a:endParaRPr>
          </a:p>
          <a:p>
            <a:r>
              <a:rPr lang="es-ES" b="1" dirty="0" smtClean="0">
                <a:solidFill>
                  <a:srgbClr val="C00000"/>
                </a:solidFill>
              </a:rPr>
              <a:t>Ejercicio</a:t>
            </a:r>
          </a:p>
          <a:p>
            <a:r>
              <a:rPr lang="es-ES" dirty="0"/>
              <a:t>	</a:t>
            </a:r>
            <a:r>
              <a:rPr lang="es-ES" b="1" dirty="0" smtClean="0">
                <a:solidFill>
                  <a:schemeClr val="tx2">
                    <a:lumMod val="75000"/>
                  </a:schemeClr>
                </a:solidFill>
              </a:rPr>
              <a:t>Aeróbico</a:t>
            </a:r>
          </a:p>
          <a:p>
            <a:r>
              <a:rPr lang="es-ES" b="1" dirty="0">
                <a:solidFill>
                  <a:schemeClr val="tx2">
                    <a:lumMod val="75000"/>
                  </a:schemeClr>
                </a:solidFill>
              </a:rPr>
              <a:t>	</a:t>
            </a:r>
            <a:r>
              <a:rPr lang="es-ES" b="1" dirty="0" smtClean="0">
                <a:solidFill>
                  <a:schemeClr val="tx2">
                    <a:lumMod val="75000"/>
                  </a:schemeClr>
                </a:solidFill>
              </a:rPr>
              <a:t>Resistencia</a:t>
            </a:r>
          </a:p>
          <a:p>
            <a:r>
              <a:rPr lang="es-ES" b="1" dirty="0">
                <a:solidFill>
                  <a:schemeClr val="tx2">
                    <a:lumMod val="75000"/>
                  </a:schemeClr>
                </a:solidFill>
              </a:rPr>
              <a:t>	</a:t>
            </a:r>
            <a:r>
              <a:rPr lang="es-ES" b="1" dirty="0" smtClean="0">
                <a:solidFill>
                  <a:schemeClr val="tx2">
                    <a:lumMod val="75000"/>
                  </a:schemeClr>
                </a:solidFill>
              </a:rPr>
              <a:t>Flexibilidad</a:t>
            </a:r>
          </a:p>
          <a:p>
            <a:r>
              <a:rPr lang="es-ES" b="1" dirty="0" smtClean="0">
                <a:solidFill>
                  <a:schemeClr val="tx2">
                    <a:lumMod val="75000"/>
                  </a:schemeClr>
                </a:solidFill>
              </a:rPr>
              <a:t>	Balance</a:t>
            </a:r>
          </a:p>
          <a:p>
            <a:r>
              <a:rPr lang="es-ES" b="1" dirty="0" err="1" smtClean="0">
                <a:solidFill>
                  <a:srgbClr val="C00000"/>
                </a:solidFill>
              </a:rPr>
              <a:t>Farmacos</a:t>
            </a:r>
            <a:endParaRPr lang="es-ES" b="1" dirty="0" smtClean="0">
              <a:solidFill>
                <a:srgbClr val="C00000"/>
              </a:solidFill>
            </a:endParaRPr>
          </a:p>
          <a:p>
            <a:r>
              <a:rPr lang="es-ES" b="1" dirty="0"/>
              <a:t>	</a:t>
            </a:r>
            <a:r>
              <a:rPr lang="es-ES" b="1" dirty="0" err="1" smtClean="0">
                <a:solidFill>
                  <a:schemeClr val="tx2">
                    <a:lumMod val="75000"/>
                  </a:schemeClr>
                </a:solidFill>
              </a:rPr>
              <a:t>IECAs</a:t>
            </a:r>
            <a:endParaRPr lang="es-ES" b="1" dirty="0" smtClean="0">
              <a:solidFill>
                <a:schemeClr val="tx2">
                  <a:lumMod val="75000"/>
                </a:schemeClr>
              </a:solidFill>
            </a:endParaRPr>
          </a:p>
          <a:p>
            <a:r>
              <a:rPr lang="es-ES" b="1" dirty="0">
                <a:solidFill>
                  <a:schemeClr val="tx2">
                    <a:lumMod val="75000"/>
                  </a:schemeClr>
                </a:solidFill>
              </a:rPr>
              <a:t>	</a:t>
            </a:r>
            <a:r>
              <a:rPr lang="es-ES" b="1" dirty="0" err="1" smtClean="0">
                <a:solidFill>
                  <a:schemeClr val="tx2">
                    <a:lumMod val="75000"/>
                  </a:schemeClr>
                </a:solidFill>
              </a:rPr>
              <a:t>Estatinas</a:t>
            </a:r>
            <a:endParaRPr lang="es-ES" b="1" dirty="0" smtClean="0">
              <a:solidFill>
                <a:schemeClr val="tx2">
                  <a:lumMod val="75000"/>
                </a:schemeClr>
              </a:solidFill>
            </a:endParaRPr>
          </a:p>
          <a:p>
            <a:r>
              <a:rPr lang="es-ES" b="1" dirty="0">
                <a:solidFill>
                  <a:schemeClr val="tx2">
                    <a:lumMod val="75000"/>
                  </a:schemeClr>
                </a:solidFill>
              </a:rPr>
              <a:t>	</a:t>
            </a:r>
            <a:r>
              <a:rPr lang="es-ES" b="1" dirty="0" smtClean="0">
                <a:solidFill>
                  <a:schemeClr val="tx2">
                    <a:lumMod val="75000"/>
                  </a:schemeClr>
                </a:solidFill>
              </a:rPr>
              <a:t>Hormonas</a:t>
            </a:r>
          </a:p>
          <a:p>
            <a:r>
              <a:rPr lang="es-ES" b="1" dirty="0">
                <a:solidFill>
                  <a:schemeClr val="tx2">
                    <a:lumMod val="75000"/>
                  </a:schemeClr>
                </a:solidFill>
              </a:rPr>
              <a:t>	</a:t>
            </a:r>
            <a:r>
              <a:rPr lang="es-ES" b="1" dirty="0" smtClean="0">
                <a:solidFill>
                  <a:schemeClr val="tx2">
                    <a:lumMod val="75000"/>
                  </a:schemeClr>
                </a:solidFill>
              </a:rPr>
              <a:t>Agentes Metabólicos</a:t>
            </a:r>
            <a:endParaRPr lang="es-ES" b="1" dirty="0">
              <a:solidFill>
                <a:schemeClr val="tx2">
                  <a:lumMod val="75000"/>
                </a:schemeClr>
              </a:solidFill>
            </a:endParaRPr>
          </a:p>
        </p:txBody>
      </p:sp>
      <p:pic>
        <p:nvPicPr>
          <p:cNvPr id="8" name="7 Imagen"/>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941168"/>
            <a:ext cx="1165499" cy="1916832"/>
          </a:xfrm>
          <a:prstGeom prst="rect">
            <a:avLst/>
          </a:prstGeom>
        </p:spPr>
      </p:pic>
      <p:pic>
        <p:nvPicPr>
          <p:cNvPr id="9" name="8 Imagen"/>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331640" y="5245412"/>
            <a:ext cx="1521837" cy="1612588"/>
          </a:xfrm>
          <a:prstGeom prst="rect">
            <a:avLst/>
          </a:prstGeom>
        </p:spPr>
      </p:pic>
      <p:pic>
        <p:nvPicPr>
          <p:cNvPr id="10" name="9 Imagen"/>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699792" y="5373216"/>
            <a:ext cx="1819420" cy="1286142"/>
          </a:xfrm>
          <a:prstGeom prst="rect">
            <a:avLst/>
          </a:prstGeom>
        </p:spPr>
      </p:pic>
      <p:pic>
        <p:nvPicPr>
          <p:cNvPr id="11" name="10 Imagen"/>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572000" y="5515744"/>
            <a:ext cx="2181166" cy="1342256"/>
          </a:xfrm>
          <a:prstGeom prst="rect">
            <a:avLst/>
          </a:prstGeom>
        </p:spPr>
      </p:pic>
      <p:pic>
        <p:nvPicPr>
          <p:cNvPr id="12" name="11 Imagen"/>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364088" y="620688"/>
            <a:ext cx="1439987" cy="1208033"/>
          </a:xfrm>
          <a:prstGeom prst="rect">
            <a:avLst/>
          </a:prstGeom>
        </p:spPr>
      </p:pic>
      <p:pic>
        <p:nvPicPr>
          <p:cNvPr id="13" name="12 Imagen"/>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7524328" y="692696"/>
            <a:ext cx="1368152" cy="1191775"/>
          </a:xfrm>
          <a:prstGeom prst="rect">
            <a:avLst/>
          </a:prstGeom>
        </p:spPr>
      </p:pic>
      <p:pic>
        <p:nvPicPr>
          <p:cNvPr id="14" name="13 Imagen"/>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948264" y="5451461"/>
            <a:ext cx="1877802" cy="1406539"/>
          </a:xfrm>
          <a:prstGeom prst="rect">
            <a:avLst/>
          </a:prstGeom>
        </p:spPr>
      </p:pic>
      <p:pic>
        <p:nvPicPr>
          <p:cNvPr id="15" name="14 Imagen"/>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rot="5400000">
            <a:off x="3549675" y="2579117"/>
            <a:ext cx="2561891" cy="1093306"/>
          </a:xfrm>
          <a:prstGeom prst="rect">
            <a:avLst/>
          </a:prstGeom>
        </p:spPr>
      </p:pic>
      <p:sp>
        <p:nvSpPr>
          <p:cNvPr id="16" name="15 Rectángulo"/>
          <p:cNvSpPr/>
          <p:nvPr/>
        </p:nvSpPr>
        <p:spPr>
          <a:xfrm>
            <a:off x="5742400" y="1916832"/>
            <a:ext cx="3150080" cy="3458564"/>
          </a:xfrm>
          <a:prstGeom prst="rect">
            <a:avLst/>
          </a:prstGeom>
          <a:noFill/>
          <a:ln w="508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Rectángulo"/>
          <p:cNvSpPr/>
          <p:nvPr/>
        </p:nvSpPr>
        <p:spPr>
          <a:xfrm>
            <a:off x="0" y="0"/>
            <a:ext cx="9144000" cy="646331"/>
          </a:xfrm>
          <a:prstGeom prst="rect">
            <a:avLst/>
          </a:prstGeom>
          <a:ln>
            <a:solidFill>
              <a:schemeClr val="tx2">
                <a:lumMod val="75000"/>
              </a:schemeClr>
            </a:solidFill>
          </a:ln>
        </p:spPr>
        <p:txBody>
          <a:bodyPr wrap="square">
            <a:spAutoFit/>
          </a:bodyPr>
          <a:lstStyle/>
          <a:p>
            <a:pPr lvl="0" algn="ctr">
              <a:spcBef>
                <a:spcPct val="0"/>
              </a:spcBef>
              <a:defRPr/>
            </a:pPr>
            <a:r>
              <a:rPr lang="es-ES" sz="3200" dirty="0" smtClean="0">
                <a:solidFill>
                  <a:schemeClr val="tx2">
                    <a:lumMod val="75000"/>
                  </a:schemeClr>
                </a:solidFill>
              </a:rPr>
              <a:t>UNIDAD DIDÁCTICA  16.-</a:t>
            </a:r>
            <a:r>
              <a:rPr lang="es-ES" sz="3600" dirty="0" smtClean="0">
                <a:solidFill>
                  <a:schemeClr val="tx2">
                    <a:lumMod val="75000"/>
                  </a:schemeClr>
                </a:solidFill>
              </a:rPr>
              <a:t> </a:t>
            </a:r>
            <a:r>
              <a:rPr lang="es-ES" sz="3200" b="1" i="1" dirty="0" smtClean="0">
                <a:solidFill>
                  <a:srgbClr val="C00000"/>
                </a:solidFill>
              </a:rPr>
              <a:t>FRAGILIDAD Y SARCOPENIA</a:t>
            </a:r>
            <a:endParaRPr lang="es-ES" sz="3200" i="1" dirty="0">
              <a:solidFill>
                <a:srgbClr val="C00000"/>
              </a:solidFill>
            </a:endParaRPr>
          </a:p>
        </p:txBody>
      </p:sp>
    </p:spTree>
    <p:extLst>
      <p:ext uri="{BB962C8B-B14F-4D97-AF65-F5344CB8AC3E}">
        <p14:creationId xmlns="" xmlns:p14="http://schemas.microsoft.com/office/powerpoint/2010/main" val="173060213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116632"/>
            <a:ext cx="7560840" cy="476250"/>
          </a:xfrm>
          <a:ln>
            <a:solidFill>
              <a:schemeClr val="tx2">
                <a:lumMod val="75000"/>
              </a:schemeClr>
            </a:solidFill>
          </a:ln>
        </p:spPr>
        <p:txBody>
          <a:bodyPr>
            <a:normAutofit/>
          </a:bodyPr>
          <a:lstStyle/>
          <a:p>
            <a:pPr eaLnBrk="1" hangingPunct="1">
              <a:defRPr/>
            </a:pPr>
            <a:r>
              <a:rPr lang="es-ES" sz="1600" dirty="0" smtClean="0">
                <a:solidFill>
                  <a:srgbClr val="17375E"/>
                </a:solidFill>
              </a:rPr>
              <a:t>UNIDAD DIDÁCTICA 17.-  </a:t>
            </a:r>
            <a:r>
              <a:rPr lang="es-ES" sz="1600" b="1" dirty="0" smtClean="0">
                <a:solidFill>
                  <a:srgbClr val="C00000"/>
                </a:solidFill>
              </a:rPr>
              <a:t>EDUCACIÓN SANITARIA Y AUTOCUIDADOS </a:t>
            </a:r>
          </a:p>
        </p:txBody>
      </p:sp>
      <p:sp>
        <p:nvSpPr>
          <p:cNvPr id="4" name="3 Marcador de número de diapositiva"/>
          <p:cNvSpPr>
            <a:spLocks noGrp="1"/>
          </p:cNvSpPr>
          <p:nvPr>
            <p:ph type="sldNum" sz="quarter" idx="12"/>
          </p:nvPr>
        </p:nvSpPr>
        <p:spPr/>
        <p:txBody>
          <a:bodyPr/>
          <a:lstStyle/>
          <a:p>
            <a:pPr>
              <a:defRPr/>
            </a:pPr>
            <a:fld id="{1053B176-D495-4566-A0DC-DD8826E48F5D}" type="slidenum">
              <a:rPr lang="es-ES"/>
              <a:pPr>
                <a:defRPr/>
              </a:pPr>
              <a:t>85</a:t>
            </a:fld>
            <a:endParaRPr lang="es-ES"/>
          </a:p>
        </p:txBody>
      </p:sp>
      <p:sp>
        <p:nvSpPr>
          <p:cNvPr id="3143" name="Text Box 71"/>
          <p:cNvSpPr txBox="1">
            <a:spLocks noChangeArrowheads="1"/>
          </p:cNvSpPr>
          <p:nvPr/>
        </p:nvSpPr>
        <p:spPr bwMode="auto">
          <a:xfrm>
            <a:off x="0" y="692696"/>
            <a:ext cx="9144000" cy="6170920"/>
          </a:xfrm>
          <a:prstGeom prst="rect">
            <a:avLst/>
          </a:prstGeom>
          <a:noFill/>
          <a:ln w="9525">
            <a:noFill/>
            <a:miter lim="800000"/>
            <a:headEnd/>
            <a:tailEnd/>
          </a:ln>
          <a:effectLst/>
        </p:spPr>
        <p:txBody>
          <a:bodyPr wrap="square">
            <a:spAutoFit/>
          </a:bodyPr>
          <a:lstStyle/>
          <a:p>
            <a:pPr>
              <a:lnSpc>
                <a:spcPct val="125000"/>
              </a:lnSpc>
              <a:spcBef>
                <a:spcPts val="0"/>
              </a:spcBef>
            </a:pPr>
            <a:r>
              <a:rPr lang="es-ES" sz="1600" b="1" dirty="0">
                <a:solidFill>
                  <a:srgbClr val="C00000"/>
                </a:solidFill>
              </a:rPr>
              <a:t>ENVEJECIMIENTO SALUDABLE: VIVIR BIEN, SENTIRSE BIEN Y CUIDAR LA </a:t>
            </a:r>
            <a:r>
              <a:rPr lang="es-ES" sz="1600" b="1" dirty="0" smtClean="0">
                <a:solidFill>
                  <a:srgbClr val="C00000"/>
                </a:solidFill>
              </a:rPr>
              <a:t>SALUD:</a:t>
            </a:r>
          </a:p>
          <a:p>
            <a:pPr>
              <a:lnSpc>
                <a:spcPct val="125000"/>
              </a:lnSpc>
              <a:spcBef>
                <a:spcPts val="0"/>
              </a:spcBef>
            </a:pPr>
            <a:endParaRPr lang="es-ES" sz="600" b="1" dirty="0">
              <a:solidFill>
                <a:srgbClr val="C00000"/>
              </a:solidFill>
            </a:endParaRPr>
          </a:p>
          <a:p>
            <a:pPr>
              <a:lnSpc>
                <a:spcPct val="125000"/>
              </a:lnSpc>
              <a:spcBef>
                <a:spcPts val="0"/>
              </a:spcBef>
            </a:pPr>
            <a:r>
              <a:rPr lang="es-ES" sz="1400" dirty="0"/>
              <a:t>Adquirir buenos hábitos es la mejor </a:t>
            </a:r>
            <a:r>
              <a:rPr lang="es-ES" sz="1400" dirty="0" smtClean="0"/>
              <a:t>forma de </a:t>
            </a:r>
            <a:r>
              <a:rPr lang="es-ES" sz="1400" dirty="0"/>
              <a:t>conservar la salud. A través de la educación sanitaria se podrá conseguir una mejor calidad de vida</a:t>
            </a:r>
            <a:r>
              <a:rPr lang="es-ES" sz="1400" dirty="0" smtClean="0"/>
              <a:t>.</a:t>
            </a:r>
          </a:p>
          <a:p>
            <a:pPr>
              <a:lnSpc>
                <a:spcPct val="125000"/>
              </a:lnSpc>
              <a:spcBef>
                <a:spcPts val="0"/>
              </a:spcBef>
            </a:pPr>
            <a:r>
              <a:rPr lang="es-ES" sz="1400" dirty="0"/>
              <a:t> </a:t>
            </a:r>
            <a:r>
              <a:rPr lang="es-ES" sz="1400" b="1" dirty="0">
                <a:solidFill>
                  <a:srgbClr val="FF0000"/>
                </a:solidFill>
              </a:rPr>
              <a:t>1.- DIETA</a:t>
            </a:r>
            <a:r>
              <a:rPr lang="es-ES" sz="1400" dirty="0"/>
              <a:t>:  u</a:t>
            </a:r>
            <a:r>
              <a:rPr lang="es-ES" sz="1400" dirty="0" smtClean="0"/>
              <a:t>na dieta equilibrada </a:t>
            </a:r>
            <a:r>
              <a:rPr lang="es-ES" sz="1400" dirty="0"/>
              <a:t>y variada. Comer </a:t>
            </a:r>
            <a:r>
              <a:rPr lang="es-ES" sz="1400" dirty="0" smtClean="0"/>
              <a:t>frutas, antioxidantes </a:t>
            </a:r>
            <a:r>
              <a:rPr lang="es-ES" sz="1400" dirty="0"/>
              <a:t>y </a:t>
            </a:r>
            <a:r>
              <a:rPr lang="es-ES" sz="1400" dirty="0" smtClean="0"/>
              <a:t>vegetales, rica </a:t>
            </a:r>
            <a:r>
              <a:rPr lang="es-ES" sz="1400" dirty="0"/>
              <a:t>en calcio</a:t>
            </a:r>
            <a:r>
              <a:rPr lang="es-ES" sz="1400" dirty="0" smtClean="0"/>
              <a:t>, sales </a:t>
            </a:r>
            <a:r>
              <a:rPr lang="es-ES" sz="1400" dirty="0"/>
              <a:t>minerales y vitamina D es fundamental.</a:t>
            </a:r>
          </a:p>
          <a:p>
            <a:pPr>
              <a:lnSpc>
                <a:spcPct val="125000"/>
              </a:lnSpc>
              <a:spcBef>
                <a:spcPts val="0"/>
              </a:spcBef>
            </a:pPr>
            <a:r>
              <a:rPr lang="es-ES" sz="1400" b="1" dirty="0">
                <a:solidFill>
                  <a:srgbClr val="FF0000"/>
                </a:solidFill>
              </a:rPr>
              <a:t>2.- EJERCICIO FISICO</a:t>
            </a:r>
            <a:r>
              <a:rPr lang="es-ES" sz="1400" dirty="0"/>
              <a:t>: e</a:t>
            </a:r>
            <a:r>
              <a:rPr lang="es-ES" sz="1400" dirty="0" smtClean="0"/>
              <a:t>l ejercicio </a:t>
            </a:r>
            <a:r>
              <a:rPr lang="es-ES" sz="1400" dirty="0"/>
              <a:t>físico de forma </a:t>
            </a:r>
            <a:r>
              <a:rPr lang="es-ES" sz="1400" dirty="0" smtClean="0"/>
              <a:t>regular, el entrenamiento </a:t>
            </a:r>
            <a:r>
              <a:rPr lang="es-ES" sz="1400" dirty="0"/>
              <a:t>de la fuerza </a:t>
            </a:r>
            <a:r>
              <a:rPr lang="es-ES" sz="1400" dirty="0" smtClean="0"/>
              <a:t>muscular </a:t>
            </a:r>
            <a:r>
              <a:rPr lang="es-ES" sz="1400" dirty="0"/>
              <a:t>y </a:t>
            </a:r>
            <a:r>
              <a:rPr lang="es-ES" sz="1400" dirty="0" smtClean="0"/>
              <a:t>el equilibrio, adecuados </a:t>
            </a:r>
            <a:r>
              <a:rPr lang="es-ES" sz="1400" dirty="0"/>
              <a:t>a las características de cada </a:t>
            </a:r>
            <a:r>
              <a:rPr lang="es-ES" sz="1400" dirty="0" smtClean="0"/>
              <a:t>persona es fundamental.  </a:t>
            </a:r>
            <a:endParaRPr lang="es-ES" sz="1400" dirty="0"/>
          </a:p>
          <a:p>
            <a:pPr>
              <a:lnSpc>
                <a:spcPct val="125000"/>
              </a:lnSpc>
              <a:spcBef>
                <a:spcPts val="0"/>
              </a:spcBef>
            </a:pPr>
            <a:r>
              <a:rPr lang="es-ES" sz="1400" dirty="0"/>
              <a:t>Ventajas de la actividad física: </a:t>
            </a:r>
            <a:r>
              <a:rPr lang="es-ES" sz="1400" dirty="0" smtClean="0"/>
              <a:t>ayuda </a:t>
            </a:r>
            <a:r>
              <a:rPr lang="es-ES" sz="1400" dirty="0"/>
              <a:t>a mantener una buena </a:t>
            </a:r>
            <a:r>
              <a:rPr lang="es-ES" sz="1400" dirty="0" smtClean="0"/>
              <a:t>masa </a:t>
            </a:r>
            <a:r>
              <a:rPr lang="es-ES" sz="1400" dirty="0"/>
              <a:t>muscular, mejora la capacidad aeróbica, estabiliza la densidad mineral ósea, ayuda al control de los procesos </a:t>
            </a:r>
            <a:r>
              <a:rPr lang="es-ES" sz="1400" dirty="0" err="1"/>
              <a:t>crónicos,reduce</a:t>
            </a:r>
            <a:r>
              <a:rPr lang="es-ES" sz="1400" dirty="0"/>
              <a:t> la tasa de ansiedad, ayuda a mantener una mejor actividad mental, mejora la calidad de vida.</a:t>
            </a:r>
          </a:p>
          <a:p>
            <a:pPr>
              <a:lnSpc>
                <a:spcPct val="125000"/>
              </a:lnSpc>
              <a:spcBef>
                <a:spcPts val="0"/>
              </a:spcBef>
            </a:pPr>
            <a:r>
              <a:rPr lang="es-ES" sz="1400" b="1" dirty="0">
                <a:solidFill>
                  <a:srgbClr val="FF0000"/>
                </a:solidFill>
              </a:rPr>
              <a:t>3.- </a:t>
            </a:r>
            <a:r>
              <a:rPr lang="es-ES" sz="1400" b="1" dirty="0" smtClean="0">
                <a:solidFill>
                  <a:srgbClr val="FF0000"/>
                </a:solidFill>
              </a:rPr>
              <a:t>ELIMINACIÓN DE HÁBITOS </a:t>
            </a:r>
            <a:r>
              <a:rPr lang="es-ES" sz="1400" b="1" dirty="0">
                <a:solidFill>
                  <a:srgbClr val="FF0000"/>
                </a:solidFill>
              </a:rPr>
              <a:t>TÓXICOS</a:t>
            </a:r>
            <a:r>
              <a:rPr lang="es-ES" sz="1400" dirty="0">
                <a:solidFill>
                  <a:srgbClr val="FF0000"/>
                </a:solidFill>
              </a:rPr>
              <a:t>: </a:t>
            </a:r>
            <a:r>
              <a:rPr lang="es-ES" sz="1400" dirty="0"/>
              <a:t>Evitar </a:t>
            </a:r>
            <a:r>
              <a:rPr lang="es-ES" sz="1400" dirty="0" smtClean="0"/>
              <a:t>el consumo </a:t>
            </a:r>
            <a:r>
              <a:rPr lang="es-ES" sz="1400" dirty="0"/>
              <a:t>de </a:t>
            </a:r>
            <a:r>
              <a:rPr lang="es-ES" sz="1400" dirty="0" smtClean="0"/>
              <a:t>alcohol, tabaco y drogas.</a:t>
            </a:r>
            <a:endParaRPr lang="es-ES" sz="1400" dirty="0">
              <a:solidFill>
                <a:srgbClr val="FF0000"/>
              </a:solidFill>
            </a:endParaRPr>
          </a:p>
          <a:p>
            <a:pPr>
              <a:lnSpc>
                <a:spcPct val="125000"/>
              </a:lnSpc>
              <a:spcBef>
                <a:spcPts val="0"/>
              </a:spcBef>
            </a:pPr>
            <a:r>
              <a:rPr lang="es-ES" sz="1400" b="1" dirty="0">
                <a:solidFill>
                  <a:srgbClr val="FF0000"/>
                </a:solidFill>
              </a:rPr>
              <a:t>4.- EVITAR EL ESTRÉS</a:t>
            </a:r>
          </a:p>
          <a:p>
            <a:pPr>
              <a:lnSpc>
                <a:spcPct val="125000"/>
              </a:lnSpc>
              <a:spcBef>
                <a:spcPts val="0"/>
              </a:spcBef>
            </a:pPr>
            <a:r>
              <a:rPr lang="es-ES" sz="1400" b="1" dirty="0">
                <a:solidFill>
                  <a:srgbClr val="FF0000"/>
                </a:solidFill>
              </a:rPr>
              <a:t>5.- ACTIVAR LAS </a:t>
            </a:r>
            <a:r>
              <a:rPr lang="es-ES" sz="1400" b="1" dirty="0" smtClean="0">
                <a:solidFill>
                  <a:srgbClr val="FF0000"/>
                </a:solidFill>
              </a:rPr>
              <a:t>NEURONAS Y REALIZAR TÉCNICAS ESPECÍFICAS DE MEMORIA</a:t>
            </a:r>
            <a:r>
              <a:rPr lang="es-ES" sz="1400" dirty="0" smtClean="0"/>
              <a:t>: realizar actividades </a:t>
            </a:r>
            <a:r>
              <a:rPr lang="es-ES" sz="1400" dirty="0"/>
              <a:t>recreativas, educacionales e intelectuales.</a:t>
            </a:r>
            <a:endParaRPr lang="es-ES" sz="1400" dirty="0">
              <a:solidFill>
                <a:srgbClr val="FF0000"/>
              </a:solidFill>
            </a:endParaRPr>
          </a:p>
          <a:p>
            <a:pPr>
              <a:lnSpc>
                <a:spcPct val="125000"/>
              </a:lnSpc>
              <a:spcBef>
                <a:spcPts val="0"/>
              </a:spcBef>
            </a:pPr>
            <a:r>
              <a:rPr lang="es-ES" sz="1400" b="1" dirty="0" smtClean="0">
                <a:solidFill>
                  <a:srgbClr val="FF0000"/>
                </a:solidFill>
              </a:rPr>
              <a:t>7</a:t>
            </a:r>
            <a:r>
              <a:rPr lang="es-ES" sz="1400" b="1" dirty="0">
                <a:solidFill>
                  <a:srgbClr val="FF0000"/>
                </a:solidFill>
              </a:rPr>
              <a:t>.- CONTROL DE ENFERMEDADES</a:t>
            </a:r>
            <a:r>
              <a:rPr lang="es-ES" sz="1400" dirty="0"/>
              <a:t>: Hipertensión, Diabetes, Hipercolesterolemia. </a:t>
            </a:r>
            <a:r>
              <a:rPr lang="es-ES" sz="1400" dirty="0" smtClean="0"/>
              <a:t>El </a:t>
            </a:r>
            <a:r>
              <a:rPr lang="es-ES" sz="1400" dirty="0"/>
              <a:t>control de los factores de riesgo cardiovascular es fundamental para prevenir eventos cardiovasculares y sus consecuencias.</a:t>
            </a:r>
            <a:endParaRPr lang="es-ES" sz="1400" dirty="0">
              <a:solidFill>
                <a:srgbClr val="FF0000"/>
              </a:solidFill>
            </a:endParaRPr>
          </a:p>
          <a:p>
            <a:pPr>
              <a:lnSpc>
                <a:spcPct val="125000"/>
              </a:lnSpc>
              <a:spcBef>
                <a:spcPts val="0"/>
              </a:spcBef>
            </a:pPr>
            <a:r>
              <a:rPr lang="es-ES" sz="1400" b="1" dirty="0">
                <a:solidFill>
                  <a:srgbClr val="FF0000"/>
                </a:solidFill>
              </a:rPr>
              <a:t>8.- REVISIÓN DE LA MEDICACIÓN</a:t>
            </a:r>
            <a:r>
              <a:rPr lang="es-ES" sz="1400" dirty="0"/>
              <a:t>: </a:t>
            </a:r>
            <a:r>
              <a:rPr lang="es-ES" sz="1400" dirty="0" smtClean="0"/>
              <a:t>es </a:t>
            </a:r>
            <a:r>
              <a:rPr lang="es-ES" sz="1400" dirty="0"/>
              <a:t>muy importante </a:t>
            </a:r>
            <a:r>
              <a:rPr lang="es-ES" sz="1400" dirty="0" smtClean="0"/>
              <a:t>que su  </a:t>
            </a:r>
            <a:r>
              <a:rPr lang="es-ES" sz="1400" dirty="0"/>
              <a:t>médico </a:t>
            </a:r>
            <a:r>
              <a:rPr lang="es-ES" sz="1400" dirty="0" smtClean="0"/>
              <a:t>revise de </a:t>
            </a:r>
            <a:r>
              <a:rPr lang="es-ES" sz="1400" dirty="0"/>
              <a:t>forma periódica y regular los fármacos </a:t>
            </a:r>
            <a:r>
              <a:rPr lang="es-ES" sz="1400" dirty="0" smtClean="0"/>
              <a:t>(prescritos </a:t>
            </a:r>
            <a:r>
              <a:rPr lang="es-ES" sz="1400" dirty="0"/>
              <a:t>o no) y los regímenes </a:t>
            </a:r>
            <a:r>
              <a:rPr lang="es-ES" sz="1400" dirty="0" err="1"/>
              <a:t>terapeúticos</a:t>
            </a:r>
            <a:r>
              <a:rPr lang="es-ES" sz="1400" dirty="0"/>
              <a:t>.</a:t>
            </a:r>
            <a:endParaRPr lang="es-ES" sz="1400" dirty="0">
              <a:solidFill>
                <a:srgbClr val="FF0000"/>
              </a:solidFill>
            </a:endParaRPr>
          </a:p>
          <a:p>
            <a:pPr>
              <a:lnSpc>
                <a:spcPct val="125000"/>
              </a:lnSpc>
              <a:spcBef>
                <a:spcPts val="0"/>
              </a:spcBef>
            </a:pPr>
            <a:r>
              <a:rPr lang="es-ES" sz="1400" b="1" dirty="0">
                <a:solidFill>
                  <a:srgbClr val="FF0000"/>
                </a:solidFill>
              </a:rPr>
              <a:t>9.-PREVENIR ACCIDENTES (</a:t>
            </a:r>
            <a:r>
              <a:rPr lang="es-ES" sz="1400" b="1" dirty="0" smtClean="0">
                <a:solidFill>
                  <a:srgbClr val="FF0000"/>
                </a:solidFill>
              </a:rPr>
              <a:t>CAÍDAS</a:t>
            </a:r>
            <a:r>
              <a:rPr lang="es-ES" sz="1400" b="1" dirty="0">
                <a:solidFill>
                  <a:srgbClr val="FF0000"/>
                </a:solidFill>
              </a:rPr>
              <a:t>)</a:t>
            </a:r>
            <a:r>
              <a:rPr lang="es-ES" sz="1400" b="1" dirty="0"/>
              <a:t>: </a:t>
            </a:r>
            <a:r>
              <a:rPr lang="es-ES" sz="1400" dirty="0" smtClean="0"/>
              <a:t>practicar </a:t>
            </a:r>
            <a:r>
              <a:rPr lang="es-ES" sz="1400" dirty="0"/>
              <a:t>ejercicio </a:t>
            </a:r>
            <a:r>
              <a:rPr lang="es-ES" sz="1400" dirty="0" smtClean="0"/>
              <a:t>físico y entrenamiento </a:t>
            </a:r>
            <a:r>
              <a:rPr lang="es-ES" sz="1400" dirty="0"/>
              <a:t>del equilibrio, reducción de los peligros </a:t>
            </a:r>
            <a:r>
              <a:rPr lang="es-ES" sz="1400" dirty="0" smtClean="0"/>
              <a:t>ambientales </a:t>
            </a:r>
            <a:r>
              <a:rPr lang="es-ES" sz="1400" dirty="0"/>
              <a:t>y monitorización de la medicación. </a:t>
            </a:r>
            <a:r>
              <a:rPr lang="es-ES" sz="1400" dirty="0" smtClean="0"/>
              <a:t>Evitar la </a:t>
            </a:r>
            <a:r>
              <a:rPr lang="es-ES" sz="1400" dirty="0" err="1"/>
              <a:t>polimedicación</a:t>
            </a:r>
            <a:r>
              <a:rPr lang="es-ES" sz="1400" dirty="0"/>
              <a:t> y </a:t>
            </a:r>
            <a:r>
              <a:rPr lang="es-ES" sz="1400" dirty="0" smtClean="0"/>
              <a:t>el consumo </a:t>
            </a:r>
            <a:r>
              <a:rPr lang="es-ES" sz="1400" dirty="0"/>
              <a:t>de </a:t>
            </a:r>
            <a:r>
              <a:rPr lang="es-ES" sz="1400" dirty="0" smtClean="0"/>
              <a:t>psicofármacos (benzodiacepinas, neurolépticos). Revisar los </a:t>
            </a:r>
            <a:r>
              <a:rPr lang="es-ES" sz="1400" dirty="0"/>
              <a:t>órganos de los sentidos </a:t>
            </a:r>
            <a:r>
              <a:rPr lang="es-ES" sz="1400" dirty="0" smtClean="0"/>
              <a:t>(visión </a:t>
            </a:r>
            <a:r>
              <a:rPr lang="es-ES" sz="1400" dirty="0"/>
              <a:t>y audición).</a:t>
            </a:r>
            <a:endParaRPr lang="es-ES" sz="1400" dirty="0">
              <a:solidFill>
                <a:srgbClr val="FF0000"/>
              </a:solidFill>
            </a:endParaRPr>
          </a:p>
          <a:p>
            <a:pPr>
              <a:lnSpc>
                <a:spcPct val="125000"/>
              </a:lnSpc>
              <a:spcBef>
                <a:spcPts val="0"/>
              </a:spcBef>
            </a:pPr>
            <a:r>
              <a:rPr lang="es-ES" sz="1400" b="1" dirty="0">
                <a:solidFill>
                  <a:srgbClr val="FF0000"/>
                </a:solidFill>
              </a:rPr>
              <a:t>10.-BUEN ROL SOCIAL</a:t>
            </a:r>
            <a:r>
              <a:rPr lang="es-ES" sz="1400" dirty="0"/>
              <a:t>: </a:t>
            </a:r>
            <a:r>
              <a:rPr lang="es-ES" sz="1400" dirty="0" smtClean="0"/>
              <a:t>realizar </a:t>
            </a:r>
            <a:r>
              <a:rPr lang="es-ES" sz="1400" dirty="0"/>
              <a:t>actividades sociales y mantener buenas relaciones personales</a:t>
            </a:r>
            <a:r>
              <a:rPr lang="es-ES" sz="1400" dirty="0" smtClean="0"/>
              <a:t>.</a:t>
            </a:r>
            <a:endParaRPr lang="es-ES" sz="2000" b="1"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188" y="188913"/>
            <a:ext cx="7848600" cy="476250"/>
          </a:xfrm>
          <a:ln>
            <a:solidFill>
              <a:schemeClr val="tx2">
                <a:lumMod val="75000"/>
              </a:schemeClr>
            </a:solidFill>
          </a:ln>
        </p:spPr>
        <p:txBody>
          <a:bodyPr>
            <a:normAutofit/>
          </a:bodyPr>
          <a:lstStyle/>
          <a:p>
            <a:pPr eaLnBrk="1" hangingPunct="1">
              <a:defRPr/>
            </a:pPr>
            <a:r>
              <a:rPr lang="es-ES" sz="1600" dirty="0" smtClean="0">
                <a:solidFill>
                  <a:srgbClr val="17375E"/>
                </a:solidFill>
              </a:rPr>
              <a:t>UNIDAD DIDÁCTICA 17.-  </a:t>
            </a:r>
            <a:r>
              <a:rPr lang="es-ES" sz="1600" b="1" i="1" dirty="0" smtClean="0">
                <a:solidFill>
                  <a:srgbClr val="C00000"/>
                </a:solidFill>
              </a:rPr>
              <a:t>EDUCACIÓN SANITARIA Y AUTOCUIDADOS </a:t>
            </a:r>
          </a:p>
        </p:txBody>
      </p:sp>
      <p:sp>
        <p:nvSpPr>
          <p:cNvPr id="4" name="3 Marcador de número de diapositiva"/>
          <p:cNvSpPr>
            <a:spLocks noGrp="1"/>
          </p:cNvSpPr>
          <p:nvPr>
            <p:ph type="sldNum" sz="quarter" idx="12"/>
          </p:nvPr>
        </p:nvSpPr>
        <p:spPr/>
        <p:txBody>
          <a:bodyPr/>
          <a:lstStyle/>
          <a:p>
            <a:pPr>
              <a:defRPr/>
            </a:pPr>
            <a:fld id="{D94B9BF7-DF0A-40AD-814D-67BD55088E9F}" type="slidenum">
              <a:rPr lang="es-ES"/>
              <a:pPr>
                <a:defRPr/>
              </a:pPr>
              <a:t>86</a:t>
            </a:fld>
            <a:endParaRPr lang="es-ES"/>
          </a:p>
        </p:txBody>
      </p:sp>
      <p:sp>
        <p:nvSpPr>
          <p:cNvPr id="3077" name="Text Box 31"/>
          <p:cNvSpPr txBox="1">
            <a:spLocks noChangeArrowheads="1"/>
          </p:cNvSpPr>
          <p:nvPr/>
        </p:nvSpPr>
        <p:spPr bwMode="auto">
          <a:xfrm>
            <a:off x="0" y="836613"/>
            <a:ext cx="9144000" cy="5340350"/>
          </a:xfrm>
          <a:prstGeom prst="rect">
            <a:avLst/>
          </a:prstGeom>
          <a:noFill/>
          <a:ln w="9525">
            <a:noFill/>
            <a:miter lim="800000"/>
            <a:headEnd/>
            <a:tailEnd/>
          </a:ln>
          <a:effectLst/>
        </p:spPr>
        <p:txBody>
          <a:bodyPr>
            <a:spAutoFit/>
          </a:bodyPr>
          <a:lstStyle/>
          <a:p>
            <a:pPr>
              <a:spcBef>
                <a:spcPct val="50000"/>
              </a:spcBef>
              <a:defRPr/>
            </a:pPr>
            <a:endParaRPr lang="es-ES" sz="1200" b="1" dirty="0">
              <a:solidFill>
                <a:srgbClr val="C00000"/>
              </a:solidFill>
            </a:endParaRPr>
          </a:p>
          <a:p>
            <a:pPr>
              <a:spcBef>
                <a:spcPts val="0"/>
              </a:spcBef>
              <a:defRPr/>
            </a:pPr>
            <a:r>
              <a:rPr lang="es-ES" sz="1400" b="1" dirty="0">
                <a:solidFill>
                  <a:srgbClr val="C00000"/>
                </a:solidFill>
              </a:rPr>
              <a:t>EDUCACIÓN SANITARIA</a:t>
            </a:r>
            <a:r>
              <a:rPr lang="es-ES" sz="1400" b="1" dirty="0"/>
              <a:t>: </a:t>
            </a:r>
          </a:p>
          <a:p>
            <a:pPr>
              <a:spcBef>
                <a:spcPts val="0"/>
              </a:spcBef>
              <a:defRPr/>
            </a:pPr>
            <a:r>
              <a:rPr lang="es-ES" sz="1400" dirty="0"/>
              <a:t>Proceso que informa, motiva y ayuda a la población a adoptar y mantener prácticas y estilos de vida saludables, que  propugnan los cambios ambientales necesarios para facilitar la consecución de los siguientes objetivos: reducir la mortalidad originada por enfermedades agudas o crónicas, mantener la independencia funcional, aumentar la esperanza de vida activa y mejorar la calidad de vida. </a:t>
            </a:r>
          </a:p>
          <a:p>
            <a:pPr>
              <a:spcBef>
                <a:spcPts val="0"/>
              </a:spcBef>
              <a:defRPr/>
            </a:pPr>
            <a:r>
              <a:rPr lang="es-ES" sz="1400" dirty="0"/>
              <a:t> </a:t>
            </a:r>
          </a:p>
          <a:p>
            <a:pPr>
              <a:spcBef>
                <a:spcPts val="0"/>
              </a:spcBef>
              <a:defRPr/>
            </a:pPr>
            <a:r>
              <a:rPr lang="es-ES" sz="1400" b="1" dirty="0">
                <a:solidFill>
                  <a:srgbClr val="C00000"/>
                </a:solidFill>
              </a:rPr>
              <a:t>RECOMENDACIONES: </a:t>
            </a:r>
          </a:p>
          <a:p>
            <a:pPr>
              <a:spcBef>
                <a:spcPts val="0"/>
              </a:spcBef>
              <a:defRPr/>
            </a:pPr>
            <a:endParaRPr lang="es-ES" sz="1400" b="1" dirty="0">
              <a:solidFill>
                <a:srgbClr val="C00000"/>
              </a:solidFill>
            </a:endParaRPr>
          </a:p>
          <a:p>
            <a:pPr>
              <a:spcBef>
                <a:spcPts val="0"/>
              </a:spcBef>
              <a:buFont typeface="Wingdings" pitchFamily="2" charset="2"/>
              <a:buChar char="Ø"/>
              <a:defRPr/>
            </a:pPr>
            <a:r>
              <a:rPr lang="es-ES" sz="1400" b="1" dirty="0">
                <a:solidFill>
                  <a:srgbClr val="C00000"/>
                </a:solidFill>
              </a:rPr>
              <a:t> HÁBITOS DE VIDA</a:t>
            </a:r>
            <a:r>
              <a:rPr lang="es-ES" sz="1400" b="1" dirty="0"/>
              <a:t>: </a:t>
            </a:r>
            <a:r>
              <a:rPr lang="es-ES" sz="1400" dirty="0"/>
              <a:t>Es necesario fomentar: </a:t>
            </a:r>
          </a:p>
          <a:p>
            <a:pPr marL="342900" indent="-342900">
              <a:spcBef>
                <a:spcPts val="0"/>
              </a:spcBef>
              <a:buFontTx/>
              <a:buAutoNum type="alphaLcParenR"/>
              <a:defRPr/>
            </a:pPr>
            <a:r>
              <a:rPr lang="es-ES" sz="1400" dirty="0"/>
              <a:t>Actividad física adecuada ( recomendar ejercicio físico regular y entrenamiento de la fuerza muscular y el equilibrio adecuado a las características de los individuos. Aeróbico y de resistencia)</a:t>
            </a:r>
          </a:p>
          <a:p>
            <a:pPr marL="342900" indent="-342900">
              <a:spcBef>
                <a:spcPts val="0"/>
              </a:spcBef>
              <a:buFontTx/>
              <a:buAutoNum type="alphaLcParenR"/>
              <a:defRPr/>
            </a:pPr>
            <a:r>
              <a:rPr lang="es-ES" sz="1400" dirty="0"/>
              <a:t>Alimentación saludable ( Rica y variada, consumo de antioxidantes)</a:t>
            </a:r>
          </a:p>
          <a:p>
            <a:pPr marL="342900" indent="-342900">
              <a:spcBef>
                <a:spcPts val="0"/>
              </a:spcBef>
              <a:buFontTx/>
              <a:buAutoNum type="alphaLcParenR"/>
              <a:defRPr/>
            </a:pPr>
            <a:r>
              <a:rPr lang="es-ES" sz="1400" dirty="0"/>
              <a:t>Evitar tóxicos ( tabaco, alcohol, fármacos)</a:t>
            </a:r>
          </a:p>
          <a:p>
            <a:pPr marL="342900" indent="-342900">
              <a:spcBef>
                <a:spcPts val="0"/>
              </a:spcBef>
              <a:buFontTx/>
              <a:buAutoNum type="alphaLcParenR"/>
              <a:defRPr/>
            </a:pPr>
            <a:r>
              <a:rPr lang="es-ES" sz="1400" dirty="0"/>
              <a:t>Salud mental ( aprender técnicas específicas de memoria) y </a:t>
            </a:r>
          </a:p>
          <a:p>
            <a:pPr marL="342900" indent="-342900">
              <a:spcBef>
                <a:spcPts val="0"/>
              </a:spcBef>
              <a:buFontTx/>
              <a:buAutoNum type="alphaLcParenR"/>
              <a:defRPr/>
            </a:pPr>
            <a:r>
              <a:rPr lang="es-ES" sz="1400" dirty="0"/>
              <a:t>Salud social ( actividades recreativas, intelectuales )</a:t>
            </a:r>
          </a:p>
          <a:p>
            <a:pPr>
              <a:spcBef>
                <a:spcPct val="50000"/>
              </a:spcBef>
              <a:buFont typeface="Wingdings" pitchFamily="2" charset="2"/>
              <a:buChar char="Ø"/>
              <a:defRPr/>
            </a:pPr>
            <a:r>
              <a:rPr lang="es-ES" sz="1400" b="1" dirty="0">
                <a:solidFill>
                  <a:srgbClr val="C00000"/>
                </a:solidFill>
              </a:rPr>
              <a:t> CRIBADO DE ENFERMEDADES</a:t>
            </a:r>
            <a:r>
              <a:rPr lang="es-ES" sz="1400" b="1" dirty="0"/>
              <a:t>: </a:t>
            </a:r>
            <a:r>
              <a:rPr lang="es-ES" sz="1400" dirty="0"/>
              <a:t> </a:t>
            </a:r>
          </a:p>
          <a:p>
            <a:pPr>
              <a:spcBef>
                <a:spcPts val="0"/>
              </a:spcBef>
              <a:defRPr/>
            </a:pPr>
            <a:r>
              <a:rPr lang="es-ES" sz="1400" b="1" dirty="0"/>
              <a:t>Control de factores de riesgo: </a:t>
            </a:r>
            <a:r>
              <a:rPr lang="es-ES" sz="1400" dirty="0"/>
              <a:t>HTA; Diabetes; Hipercolesterolemia</a:t>
            </a:r>
          </a:p>
          <a:p>
            <a:pPr>
              <a:spcBef>
                <a:spcPts val="0"/>
              </a:spcBef>
              <a:defRPr/>
            </a:pPr>
            <a:r>
              <a:rPr lang="es-ES" sz="1400" b="1" dirty="0"/>
              <a:t>Control de enfermedades:  </a:t>
            </a:r>
            <a:r>
              <a:rPr lang="es-ES" sz="1400" dirty="0"/>
              <a:t>Osteoporosis;   Cribado de </a:t>
            </a:r>
            <a:r>
              <a:rPr lang="es-ES" sz="1400" dirty="0" err="1"/>
              <a:t>neoplasias:Cáncer</a:t>
            </a:r>
            <a:r>
              <a:rPr lang="es-ES" sz="1400" dirty="0"/>
              <a:t> de colon, mama, próstata, uterino.</a:t>
            </a:r>
          </a:p>
          <a:p>
            <a:pPr>
              <a:spcBef>
                <a:spcPct val="50000"/>
              </a:spcBef>
              <a:buFont typeface="Wingdings" pitchFamily="2" charset="2"/>
              <a:buChar char="Ø"/>
              <a:defRPr/>
            </a:pPr>
            <a:r>
              <a:rPr lang="es-ES" sz="1400" b="1" dirty="0">
                <a:solidFill>
                  <a:srgbClr val="C00000"/>
                </a:solidFill>
              </a:rPr>
              <a:t> VACUNACIÓN</a:t>
            </a:r>
            <a:r>
              <a:rPr lang="es-ES" sz="1400" b="1" dirty="0"/>
              <a:t>: </a:t>
            </a:r>
            <a:r>
              <a:rPr lang="es-ES" sz="1400" dirty="0"/>
              <a:t>a) Vacunación antigripal (anual); b) </a:t>
            </a:r>
            <a:r>
              <a:rPr lang="es-ES" sz="1400" dirty="0" err="1"/>
              <a:t>Antineumocócica</a:t>
            </a:r>
            <a:r>
              <a:rPr lang="es-ES" sz="1400" dirty="0"/>
              <a:t> (a los 60 ó 65 años, al menos una vez), c) Antitetánica ( </a:t>
            </a:r>
            <a:r>
              <a:rPr lang="es-ES" sz="1400" dirty="0" err="1"/>
              <a:t>primovacunación</a:t>
            </a:r>
            <a:r>
              <a:rPr lang="es-ES" sz="1400" dirty="0"/>
              <a:t> si no se ha vacunado previamente. Dos dosis de recuerdo a cada 10 años. </a:t>
            </a:r>
          </a:p>
          <a:p>
            <a:pPr>
              <a:spcBef>
                <a:spcPct val="50000"/>
              </a:spcBef>
              <a:buFont typeface="Wingdings" pitchFamily="2" charset="2"/>
              <a:buChar char="Ø"/>
              <a:defRPr/>
            </a:pPr>
            <a:r>
              <a:rPr lang="es-ES" sz="1400" b="1" dirty="0">
                <a:solidFill>
                  <a:srgbClr val="C00000"/>
                </a:solidFill>
              </a:rPr>
              <a:t> PREVENCIÓN DE SÍNDROMES GERIÁTRICOS</a:t>
            </a:r>
            <a:r>
              <a:rPr lang="es-ES" sz="1400" dirty="0"/>
              <a:t>:  Caídas, Demencia, Malnutrición, Inmovilidad, </a:t>
            </a:r>
            <a:r>
              <a:rPr lang="es-ES" sz="1400" dirty="0" err="1"/>
              <a:t>Polimedicación</a:t>
            </a:r>
            <a:r>
              <a:rPr lang="es-ES" sz="1400" dirty="0"/>
              <a:t>, </a:t>
            </a:r>
            <a:r>
              <a:rPr lang="es-ES" sz="1400" dirty="0" err="1"/>
              <a:t>Deprivación</a:t>
            </a:r>
            <a:r>
              <a:rPr lang="es-ES" sz="1400" dirty="0"/>
              <a:t> sensorial, Maltrato.</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750" y="188913"/>
            <a:ext cx="8064500" cy="476250"/>
          </a:xfrm>
          <a:ln>
            <a:solidFill>
              <a:schemeClr val="tx2">
                <a:lumMod val="75000"/>
              </a:schemeClr>
            </a:solidFill>
          </a:ln>
        </p:spPr>
        <p:txBody>
          <a:bodyPr>
            <a:normAutofit/>
          </a:bodyPr>
          <a:lstStyle/>
          <a:p>
            <a:pPr eaLnBrk="1" hangingPunct="1">
              <a:defRPr/>
            </a:pPr>
            <a:r>
              <a:rPr lang="es-ES" sz="1600" dirty="0" smtClean="0">
                <a:solidFill>
                  <a:srgbClr val="17375E"/>
                </a:solidFill>
              </a:rPr>
              <a:t>UNIDAD DIDÁCTICA 17.-  </a:t>
            </a:r>
            <a:r>
              <a:rPr lang="es-ES" sz="1600" b="1" i="1" dirty="0" smtClean="0">
                <a:solidFill>
                  <a:srgbClr val="C00000"/>
                </a:solidFill>
              </a:rPr>
              <a:t>EDUCACIÓN SANITARIA Y AUTOCUIDADOS</a:t>
            </a:r>
          </a:p>
        </p:txBody>
      </p:sp>
      <p:sp>
        <p:nvSpPr>
          <p:cNvPr id="4" name="3 Marcador de número de diapositiva"/>
          <p:cNvSpPr>
            <a:spLocks noGrp="1"/>
          </p:cNvSpPr>
          <p:nvPr>
            <p:ph type="sldNum" sz="quarter" idx="12"/>
          </p:nvPr>
        </p:nvSpPr>
        <p:spPr/>
        <p:txBody>
          <a:bodyPr/>
          <a:lstStyle/>
          <a:p>
            <a:pPr>
              <a:defRPr/>
            </a:pPr>
            <a:fld id="{304AF2BA-9614-4E9F-9E5C-201024B033F3}" type="slidenum">
              <a:rPr lang="es-ES"/>
              <a:pPr>
                <a:defRPr/>
              </a:pPr>
              <a:t>87</a:t>
            </a:fld>
            <a:endParaRPr lang="es-ES"/>
          </a:p>
        </p:txBody>
      </p:sp>
      <p:graphicFrame>
        <p:nvGraphicFramePr>
          <p:cNvPr id="3143" name="Group 71"/>
          <p:cNvGraphicFramePr>
            <a:graphicFrameLocks noGrp="1"/>
          </p:cNvGraphicFramePr>
          <p:nvPr/>
        </p:nvGraphicFramePr>
        <p:xfrm>
          <a:off x="179388" y="1484313"/>
          <a:ext cx="8784530" cy="2262304"/>
        </p:xfrm>
        <a:graphic>
          <a:graphicData uri="http://schemas.openxmlformats.org/drawingml/2006/table">
            <a:tbl>
              <a:tblPr/>
              <a:tblGrid>
                <a:gridCol w="1512168"/>
                <a:gridCol w="6192688"/>
                <a:gridCol w="1079674"/>
              </a:tblGrid>
              <a:tr h="216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dirty="0" smtClean="0">
                          <a:ln>
                            <a:noFill/>
                          </a:ln>
                          <a:solidFill>
                            <a:srgbClr val="FFFFFF"/>
                          </a:solidFill>
                          <a:effectLst/>
                          <a:latin typeface="Calibri" pitchFamily="34" charset="0"/>
                        </a:rPr>
                        <a:t>ACTIVIDAD</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FFFFFF"/>
                          </a:solidFill>
                          <a:effectLst/>
                          <a:latin typeface="Calibri" pitchFamily="34" charset="0"/>
                        </a:rPr>
                        <a:t>RECOMENDACION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Calibri" pitchFamily="34" charset="0"/>
                        </a:rPr>
                        <a:t>GRADO DE RECOMENDACIÓN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397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dirty="0" smtClean="0">
                          <a:ln>
                            <a:noFill/>
                          </a:ln>
                          <a:solidFill>
                            <a:srgbClr val="000000"/>
                          </a:solidFill>
                          <a:effectLst/>
                          <a:latin typeface="Calibri" pitchFamily="34" charset="0"/>
                        </a:rPr>
                        <a:t>EJERCICIO FISICO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Recomendar ejercicio físico regular y entrenamiento de la fuerza muscular y el equilibrio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397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dirty="0" smtClean="0">
                          <a:ln>
                            <a:noFill/>
                          </a:ln>
                          <a:solidFill>
                            <a:srgbClr val="000000"/>
                          </a:solidFill>
                          <a:effectLst/>
                          <a:latin typeface="Calibri" pitchFamily="34" charset="0"/>
                        </a:rPr>
                        <a:t>PREVENCIÓN ACCIDENTES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Uso de cinturón de seguridad y evitar el riesgo de alcohol en la conducción, mantener actividad física, evitar caídas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C</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397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dirty="0" smtClean="0">
                          <a:ln>
                            <a:noFill/>
                          </a:ln>
                          <a:solidFill>
                            <a:srgbClr val="000000"/>
                          </a:solidFill>
                          <a:effectLst/>
                          <a:latin typeface="Calibri" pitchFamily="34" charset="0"/>
                        </a:rPr>
                        <a:t>VACUNA GRIPE/ NEUMOCOCICA/ TETANOS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Gripe: Anual; </a:t>
                      </a:r>
                      <a:r>
                        <a:rPr kumimoji="0" lang="es-ES" sz="1200" b="0" i="0" u="none" strike="noStrike" cap="none" normalizeH="0" baseline="0" dirty="0" err="1" smtClean="0">
                          <a:ln>
                            <a:noFill/>
                          </a:ln>
                          <a:solidFill>
                            <a:srgbClr val="000000"/>
                          </a:solidFill>
                          <a:effectLst/>
                          <a:latin typeface="Calibri" pitchFamily="34" charset="0"/>
                        </a:rPr>
                        <a:t>Neumocócica</a:t>
                      </a:r>
                      <a:r>
                        <a:rPr kumimoji="0" lang="es-ES" sz="1200" b="0" i="0" u="none" strike="noStrike" cap="none" normalizeH="0" baseline="0" dirty="0" smtClean="0">
                          <a:ln>
                            <a:noFill/>
                          </a:ln>
                          <a:solidFill>
                            <a:srgbClr val="000000"/>
                          </a:solidFill>
                          <a:effectLst/>
                          <a:latin typeface="Calibri" pitchFamily="34" charset="0"/>
                        </a:rPr>
                        <a:t>: al menos una vez; Tétanos: </a:t>
                      </a:r>
                      <a:r>
                        <a:rPr kumimoji="0" lang="es-ES" sz="1200" b="0" i="0" u="none" strike="noStrike" cap="none" normalizeH="0" baseline="0" dirty="0" err="1" smtClean="0">
                          <a:ln>
                            <a:noFill/>
                          </a:ln>
                          <a:solidFill>
                            <a:srgbClr val="000000"/>
                          </a:solidFill>
                          <a:effectLst/>
                          <a:latin typeface="Calibri" pitchFamily="34" charset="0"/>
                        </a:rPr>
                        <a:t>Primovacunación</a:t>
                      </a:r>
                      <a:r>
                        <a:rPr kumimoji="0" lang="es-ES" sz="1200" b="0" i="0" u="none" strike="noStrike" cap="none" normalizeH="0" baseline="0" dirty="0" smtClean="0">
                          <a:ln>
                            <a:noFill/>
                          </a:ln>
                          <a:solidFill>
                            <a:srgbClr val="000000"/>
                          </a:solidFill>
                          <a:effectLst/>
                          <a:latin typeface="Calibri" pitchFamily="34" charset="0"/>
                        </a:rPr>
                        <a:t> si no se ha vacunado. Dosis de recuerdo:10 años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766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smtClean="0">
                          <a:ln>
                            <a:noFill/>
                          </a:ln>
                          <a:solidFill>
                            <a:srgbClr val="000000"/>
                          </a:solidFill>
                          <a:effectLst/>
                          <a:latin typeface="Calibri" pitchFamily="34" charset="0"/>
                        </a:rPr>
                        <a:t>PRESION ARTERIAL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Toma de  Presión Arterial cada 1-2 años o  anual si pertenece a grupos de riesgo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16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00" b="1" i="0" u="none" strike="noStrike" cap="none" normalizeH="0" baseline="0" dirty="0" smtClean="0">
                          <a:ln>
                            <a:noFill/>
                          </a:ln>
                          <a:solidFill>
                            <a:srgbClr val="000000"/>
                          </a:solidFill>
                          <a:effectLst/>
                          <a:latin typeface="Calibri" pitchFamily="34" charset="0"/>
                        </a:rPr>
                        <a:t>COLESTEROL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 Si existen factores de riesgo asociados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 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graphicFrame>
        <p:nvGraphicFramePr>
          <p:cNvPr id="3145" name="Group 73"/>
          <p:cNvGraphicFramePr>
            <a:graphicFrameLocks noGrp="1"/>
          </p:cNvGraphicFramePr>
          <p:nvPr/>
        </p:nvGraphicFramePr>
        <p:xfrm>
          <a:off x="179388" y="3933825"/>
          <a:ext cx="8784975" cy="2576195"/>
        </p:xfrm>
        <a:graphic>
          <a:graphicData uri="http://schemas.openxmlformats.org/drawingml/2006/table">
            <a:tbl>
              <a:tblPr/>
              <a:tblGrid>
                <a:gridCol w="1481772"/>
                <a:gridCol w="6223084"/>
                <a:gridCol w="1080119"/>
              </a:tblGrid>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FFFFFF"/>
                          </a:solidFill>
                          <a:effectLst/>
                          <a:latin typeface="Calibri" pitchFamily="34" charset="0"/>
                        </a:rPr>
                        <a:t>ACTIVIDAD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smtClean="0">
                          <a:ln>
                            <a:noFill/>
                          </a:ln>
                          <a:solidFill>
                            <a:srgbClr val="FFFFFF"/>
                          </a:solidFill>
                          <a:effectLst/>
                          <a:latin typeface="Calibri" pitchFamily="34" charset="0"/>
                        </a:rPr>
                        <a:t>RECOMENDACION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Calibri" pitchFamily="34" charset="0"/>
                        </a:rPr>
                        <a:t>GRADO DE RECOMENDACION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8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CÁNCER  COLO-RECTAL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Colonoscopia/5 años ante Factores de Riesgo (</a:t>
                      </a:r>
                      <a:r>
                        <a:rPr kumimoji="0" lang="es-ES" sz="1200" b="0" i="0" u="none" strike="noStrike" cap="none" normalizeH="0" baseline="0" dirty="0" err="1" smtClean="0">
                          <a:ln>
                            <a:noFill/>
                          </a:ln>
                          <a:solidFill>
                            <a:srgbClr val="000000"/>
                          </a:solidFill>
                          <a:effectLst/>
                          <a:latin typeface="Calibri" pitchFamily="34" charset="0"/>
                        </a:rPr>
                        <a:t>poliposis</a:t>
                      </a:r>
                      <a:r>
                        <a:rPr kumimoji="0" lang="es-ES" sz="1200" b="0" i="0" u="none" strike="noStrike" cap="none" normalizeH="0" baseline="0" dirty="0" smtClean="0">
                          <a:ln>
                            <a:noFill/>
                          </a:ln>
                          <a:solidFill>
                            <a:srgbClr val="000000"/>
                          </a:solidFill>
                          <a:effectLst/>
                          <a:latin typeface="Calibri" pitchFamily="34" charset="0"/>
                        </a:rPr>
                        <a:t> familiar, antecedentes personales cáncer)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49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smtClean="0">
                          <a:ln>
                            <a:noFill/>
                          </a:ln>
                          <a:solidFill>
                            <a:srgbClr val="000000"/>
                          </a:solidFill>
                          <a:effectLst/>
                          <a:latin typeface="Calibri" pitchFamily="34" charset="0"/>
                        </a:rPr>
                        <a:t>OBESIDAD</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Tener una talla de referencia y peso periódico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49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smtClean="0">
                          <a:ln>
                            <a:noFill/>
                          </a:ln>
                          <a:solidFill>
                            <a:srgbClr val="000000"/>
                          </a:solidFill>
                          <a:effectLst/>
                          <a:latin typeface="Calibri" pitchFamily="34" charset="0"/>
                        </a:rPr>
                        <a:t>GLUCEMIA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Determinación periódica si tiene factores de riesgo</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 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89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ÁCIDO ACETIL SALICÍLICO  PREVENIR EVENTOS VASCULARES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En personas con historia de cardiopatía isquémica o varios factores de riesgo cardiovascular, principalmente con diabetes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smtClean="0">
                          <a:ln>
                            <a:noFill/>
                          </a:ln>
                          <a:solidFill>
                            <a:srgbClr val="000000"/>
                          </a:solidFill>
                          <a:effectLst/>
                          <a:latin typeface="Calibri" pitchFamily="34" charset="0"/>
                        </a:rPr>
                        <a:t>TSH</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smtClean="0">
                          <a:ln>
                            <a:noFill/>
                          </a:ln>
                          <a:solidFill>
                            <a:srgbClr val="000000"/>
                          </a:solidFill>
                          <a:effectLst/>
                          <a:latin typeface="Calibri" pitchFamily="34" charset="0"/>
                        </a:rPr>
                        <a:t>En personas con posibles sintomas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C</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58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SÍNDROMES GERIÁTRICOS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rgbClr val="000000"/>
                          </a:solidFill>
                          <a:effectLst/>
                          <a:latin typeface="Calibri" pitchFamily="34" charset="0"/>
                        </a:rPr>
                        <a:t>Evitar Caídas,  </a:t>
                      </a:r>
                      <a:r>
                        <a:rPr kumimoji="0" lang="es-ES" sz="1200" b="0" i="0" u="none" strike="noStrike" cap="none" normalizeH="0" baseline="0" dirty="0" err="1" smtClean="0">
                          <a:ln>
                            <a:noFill/>
                          </a:ln>
                          <a:solidFill>
                            <a:srgbClr val="000000"/>
                          </a:solidFill>
                          <a:effectLst/>
                          <a:latin typeface="Calibri" pitchFamily="34" charset="0"/>
                        </a:rPr>
                        <a:t>Polimedicación</a:t>
                      </a:r>
                      <a:r>
                        <a:rPr kumimoji="0" lang="es-ES" sz="1200" b="0" i="0" u="none" strike="noStrike" cap="none" normalizeH="0" baseline="0" dirty="0" smtClean="0">
                          <a:ln>
                            <a:noFill/>
                          </a:ln>
                          <a:solidFill>
                            <a:srgbClr val="000000"/>
                          </a:solidFill>
                          <a:effectLst/>
                          <a:latin typeface="Calibri" pitchFamily="34" charset="0"/>
                        </a:rPr>
                        <a:t>, Deterioro Cognitivo, Incontinencia Urinaria,  Maltrato, </a:t>
                      </a:r>
                      <a:r>
                        <a:rPr kumimoji="0" lang="es-ES" sz="1200" b="0" i="0" u="none" strike="noStrike" cap="none" normalizeH="0" baseline="0" dirty="0" err="1" smtClean="0">
                          <a:ln>
                            <a:noFill/>
                          </a:ln>
                          <a:solidFill>
                            <a:srgbClr val="000000"/>
                          </a:solidFill>
                          <a:effectLst/>
                          <a:latin typeface="Calibri" pitchFamily="34" charset="0"/>
                        </a:rPr>
                        <a:t>Deprivación</a:t>
                      </a:r>
                      <a:r>
                        <a:rPr kumimoji="0" lang="es-ES" sz="1200" b="0" i="0" u="none" strike="noStrike" cap="none" normalizeH="0" baseline="0" dirty="0" smtClean="0">
                          <a:ln>
                            <a:noFill/>
                          </a:ln>
                          <a:solidFill>
                            <a:srgbClr val="000000"/>
                          </a:solidFill>
                          <a:effectLst/>
                          <a:latin typeface="Calibri" pitchFamily="34" charset="0"/>
                        </a:rPr>
                        <a:t> sensorial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050" b="1" i="0" u="none" strike="noStrike" cap="none" normalizeH="0" baseline="0" dirty="0" smtClean="0">
                          <a:ln>
                            <a:noFill/>
                          </a:ln>
                          <a:solidFill>
                            <a:srgbClr val="000000"/>
                          </a:solidFill>
                          <a:effectLst/>
                          <a:latin typeface="Calibri" pitchFamily="34" charset="0"/>
                        </a:rPr>
                        <a:t>C</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4164" name="7 Rectángulo"/>
          <p:cNvSpPr>
            <a:spLocks noChangeArrowheads="1"/>
          </p:cNvSpPr>
          <p:nvPr/>
        </p:nvSpPr>
        <p:spPr bwMode="auto">
          <a:xfrm>
            <a:off x="179388" y="1052513"/>
            <a:ext cx="8785225" cy="307975"/>
          </a:xfrm>
          <a:prstGeom prst="rect">
            <a:avLst/>
          </a:prstGeom>
          <a:noFill/>
          <a:ln w="9525">
            <a:noFill/>
            <a:miter lim="800000"/>
            <a:headEnd/>
            <a:tailEnd/>
          </a:ln>
        </p:spPr>
        <p:txBody>
          <a:bodyPr>
            <a:spAutoFit/>
          </a:bodyPr>
          <a:lstStyle/>
          <a:p>
            <a:pPr>
              <a:spcBef>
                <a:spcPct val="50000"/>
              </a:spcBef>
            </a:pPr>
            <a:r>
              <a:rPr lang="es-ES" sz="1400" b="1"/>
              <a:t>ACTIVIDADES DE PROMOCIÓN DE LA SALUD Y PREVENCIÓN PRIMARIA ( Grado de recomendación):</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548680"/>
          </a:xfrm>
          <a:noFill/>
          <a:ln>
            <a:solidFill>
              <a:schemeClr val="tx2">
                <a:lumMod val="75000"/>
              </a:schemeClr>
            </a:solidFill>
          </a:ln>
        </p:spPr>
        <p:txBody>
          <a:bodyPr>
            <a:normAutofit/>
          </a:bodyPr>
          <a:lstStyle/>
          <a:p>
            <a:r>
              <a:rPr lang="es-ES" sz="2200" dirty="0" smtClean="0">
                <a:solidFill>
                  <a:schemeClr val="tx2">
                    <a:lumMod val="75000"/>
                  </a:schemeClr>
                </a:solidFill>
              </a:rPr>
              <a:t>UNIDAD DIDÁCTICA  18.-</a:t>
            </a:r>
            <a:r>
              <a:rPr lang="es-ES" sz="2400" dirty="0" smtClean="0">
                <a:solidFill>
                  <a:schemeClr val="tx2">
                    <a:lumMod val="75000"/>
                  </a:schemeClr>
                </a:solidFill>
              </a:rPr>
              <a:t> </a:t>
            </a:r>
            <a:r>
              <a:rPr lang="es-ES" sz="2200" b="1" i="1" dirty="0" smtClean="0">
                <a:solidFill>
                  <a:srgbClr val="C00000"/>
                </a:solidFill>
              </a:rPr>
              <a:t>PREVENCIÓN Y DETECCIÓN PRECOZ DEL CÁNCER</a:t>
            </a:r>
            <a:endParaRPr lang="es-ES" sz="2200" i="1" dirty="0">
              <a:solidFill>
                <a:srgbClr val="C00000"/>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88</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548680"/>
            <a:ext cx="9144000" cy="6328271"/>
          </a:xfrm>
          <a:prstGeom prst="rect">
            <a:avLst/>
          </a:prstGeom>
        </p:spPr>
        <p:txBody>
          <a:bodyPr wrap="square">
            <a:spAutoFit/>
          </a:bodyPr>
          <a:lstStyle/>
          <a:p>
            <a:pPr marL="468000" lvl="0" indent="-228600"/>
            <a:endParaRPr lang="es-ES" sz="1050" dirty="0" smtClean="0"/>
          </a:p>
          <a:p>
            <a:pPr lvl="0">
              <a:lnSpc>
                <a:spcPct val="114000"/>
              </a:lnSpc>
              <a:buClr>
                <a:srgbClr val="C00000"/>
              </a:buClr>
              <a:buFont typeface="Arial" pitchFamily="34" charset="0"/>
              <a:buChar char="•"/>
            </a:pPr>
            <a:r>
              <a:rPr lang="es-ES" sz="1600" dirty="0" smtClean="0"/>
              <a:t> La </a:t>
            </a:r>
            <a:r>
              <a:rPr lang="es-ES" sz="1600" b="1" dirty="0" smtClean="0">
                <a:solidFill>
                  <a:schemeClr val="tx2">
                    <a:lumMod val="75000"/>
                  </a:schemeClr>
                </a:solidFill>
              </a:rPr>
              <a:t>edad es un factor de riesgo para el cáncer</a:t>
            </a:r>
            <a:r>
              <a:rPr lang="es-ES" sz="1600" dirty="0" smtClean="0"/>
              <a:t>:</a:t>
            </a:r>
          </a:p>
          <a:p>
            <a:pPr marL="360000" lvl="1">
              <a:lnSpc>
                <a:spcPct val="114000"/>
              </a:lnSpc>
              <a:buClr>
                <a:srgbClr val="C00000"/>
              </a:buClr>
              <a:buFont typeface="Wingdings" pitchFamily="2" charset="2"/>
              <a:buChar char="v"/>
            </a:pPr>
            <a:r>
              <a:rPr lang="es-ES" sz="1600" dirty="0" smtClean="0"/>
              <a:t> </a:t>
            </a:r>
            <a:r>
              <a:rPr lang="es-ES" sz="1600" b="1" dirty="0" smtClean="0">
                <a:solidFill>
                  <a:schemeClr val="tx2">
                    <a:lumMod val="75000"/>
                  </a:schemeClr>
                </a:solidFill>
              </a:rPr>
              <a:t>Incidencia y prevalencia ha aumentado </a:t>
            </a:r>
            <a:r>
              <a:rPr lang="es-ES" sz="1600" dirty="0" smtClean="0"/>
              <a:t>en mayores: 60% de cánceres en ≥65 años/30% en ≥75 años.</a:t>
            </a:r>
          </a:p>
          <a:p>
            <a:pPr marL="360000" lvl="1">
              <a:lnSpc>
                <a:spcPct val="114000"/>
              </a:lnSpc>
              <a:buClr>
                <a:srgbClr val="C00000"/>
              </a:buClr>
              <a:buFont typeface="Wingdings" pitchFamily="2" charset="2"/>
              <a:buChar char="v"/>
            </a:pPr>
            <a:r>
              <a:rPr lang="es-ES" sz="1600" b="1" dirty="0" smtClean="0">
                <a:solidFill>
                  <a:schemeClr val="tx2">
                    <a:lumMod val="75000"/>
                  </a:schemeClr>
                </a:solidFill>
              </a:rPr>
              <a:t> Segunda causa de muerte en los mayores </a:t>
            </a:r>
            <a:r>
              <a:rPr lang="es-ES" sz="1600" dirty="0" smtClean="0"/>
              <a:t>(60% de las muertes por cáncer se dan en ≥65 años). </a:t>
            </a:r>
          </a:p>
          <a:p>
            <a:pPr lvl="1">
              <a:lnSpc>
                <a:spcPct val="114000"/>
              </a:lnSpc>
              <a:buClr>
                <a:srgbClr val="C00000"/>
              </a:buClr>
              <a:buFont typeface="Wingdings" pitchFamily="2" charset="2"/>
              <a:buChar char="v"/>
            </a:pPr>
            <a:endParaRPr lang="es-ES" sz="1050" dirty="0" smtClean="0"/>
          </a:p>
          <a:p>
            <a:pPr lvl="0">
              <a:lnSpc>
                <a:spcPct val="114000"/>
              </a:lnSpc>
              <a:buClr>
                <a:srgbClr val="C00000"/>
              </a:buClr>
              <a:buFont typeface="Arial" pitchFamily="34" charset="0"/>
              <a:buChar char="•"/>
            </a:pPr>
            <a:r>
              <a:rPr lang="es-ES" sz="1600" dirty="0" smtClean="0"/>
              <a:t> Los </a:t>
            </a:r>
            <a:r>
              <a:rPr lang="es-ES" sz="1600" b="1" dirty="0" smtClean="0">
                <a:solidFill>
                  <a:schemeClr val="tx2">
                    <a:lumMod val="75000"/>
                  </a:schemeClr>
                </a:solidFill>
              </a:rPr>
              <a:t>tumores más frecuentes en los mayores </a:t>
            </a:r>
            <a:r>
              <a:rPr lang="es-ES" sz="1600" dirty="0" smtClean="0"/>
              <a:t>son: </a:t>
            </a:r>
          </a:p>
          <a:p>
            <a:pPr lvl="1">
              <a:lnSpc>
                <a:spcPct val="114000"/>
              </a:lnSpc>
              <a:buClr>
                <a:srgbClr val="C00000"/>
              </a:buClr>
              <a:buFont typeface="Wingdings" pitchFamily="2" charset="2"/>
              <a:buChar char="v"/>
            </a:pPr>
            <a:r>
              <a:rPr lang="es-ES" sz="1600" dirty="0" smtClean="0"/>
              <a:t> </a:t>
            </a:r>
            <a:r>
              <a:rPr lang="es-ES" sz="1600" b="1" dirty="0" smtClean="0">
                <a:solidFill>
                  <a:schemeClr val="tx2">
                    <a:lumMod val="75000"/>
                  </a:schemeClr>
                </a:solidFill>
              </a:rPr>
              <a:t>Hombre: Próstata, Pulmón, </a:t>
            </a:r>
            <a:r>
              <a:rPr lang="es-ES" sz="1600" b="1" dirty="0" err="1" smtClean="0">
                <a:solidFill>
                  <a:schemeClr val="tx2">
                    <a:lumMod val="75000"/>
                  </a:schemeClr>
                </a:solidFill>
              </a:rPr>
              <a:t>Colorectal</a:t>
            </a:r>
            <a:r>
              <a:rPr lang="es-ES" sz="1600" b="1" dirty="0" smtClean="0">
                <a:solidFill>
                  <a:schemeClr val="tx2">
                    <a:lumMod val="75000"/>
                  </a:schemeClr>
                </a:solidFill>
              </a:rPr>
              <a:t>, Vejiga y Estómago</a:t>
            </a:r>
          </a:p>
          <a:p>
            <a:pPr lvl="1">
              <a:lnSpc>
                <a:spcPct val="114000"/>
              </a:lnSpc>
              <a:buClr>
                <a:srgbClr val="C00000"/>
              </a:buClr>
              <a:buFont typeface="Wingdings" pitchFamily="2" charset="2"/>
              <a:buChar char="v"/>
            </a:pPr>
            <a:r>
              <a:rPr lang="es-ES" sz="1600" dirty="0" smtClean="0"/>
              <a:t> </a:t>
            </a:r>
            <a:r>
              <a:rPr lang="es-ES" sz="1600" b="1" dirty="0" smtClean="0">
                <a:solidFill>
                  <a:schemeClr val="tx2">
                    <a:lumMod val="75000"/>
                  </a:schemeClr>
                </a:solidFill>
              </a:rPr>
              <a:t>Mujer: Mama, </a:t>
            </a:r>
            <a:r>
              <a:rPr lang="es-ES" sz="1600" b="1" dirty="0" err="1" smtClean="0">
                <a:solidFill>
                  <a:schemeClr val="tx2">
                    <a:lumMod val="75000"/>
                  </a:schemeClr>
                </a:solidFill>
              </a:rPr>
              <a:t>Colorectal</a:t>
            </a:r>
            <a:r>
              <a:rPr lang="es-ES" sz="1600" b="1" dirty="0" smtClean="0">
                <a:solidFill>
                  <a:schemeClr val="tx2">
                    <a:lumMod val="75000"/>
                  </a:schemeClr>
                </a:solidFill>
              </a:rPr>
              <a:t>, Estómago y Cuerpo uterino</a:t>
            </a:r>
          </a:p>
          <a:p>
            <a:pPr lvl="1">
              <a:lnSpc>
                <a:spcPct val="114000"/>
              </a:lnSpc>
              <a:buClr>
                <a:srgbClr val="C00000"/>
              </a:buClr>
              <a:buFont typeface="Arial" pitchFamily="34" charset="0"/>
              <a:buChar char="•"/>
            </a:pPr>
            <a:endParaRPr lang="es-ES" sz="1050" dirty="0" smtClean="0"/>
          </a:p>
          <a:p>
            <a:pPr lvl="0">
              <a:lnSpc>
                <a:spcPct val="114000"/>
              </a:lnSpc>
              <a:buClr>
                <a:srgbClr val="C00000"/>
              </a:buClr>
              <a:buFont typeface="Arial" pitchFamily="34" charset="0"/>
              <a:buChar char="•"/>
            </a:pPr>
            <a:r>
              <a:rPr lang="es-ES" sz="1600" dirty="0" smtClean="0"/>
              <a:t> </a:t>
            </a:r>
            <a:r>
              <a:rPr lang="es-ES" sz="1600" b="1" dirty="0" smtClean="0">
                <a:solidFill>
                  <a:schemeClr val="tx2">
                    <a:lumMod val="75000"/>
                  </a:schemeClr>
                </a:solidFill>
              </a:rPr>
              <a:t>En los mayores hay tumores muy agresivos (Leucemia aguda y Linfoma no </a:t>
            </a:r>
            <a:r>
              <a:rPr lang="es-ES" sz="1600" b="1" dirty="0" err="1" smtClean="0">
                <a:solidFill>
                  <a:schemeClr val="tx2">
                    <a:lumMod val="75000"/>
                  </a:schemeClr>
                </a:solidFill>
              </a:rPr>
              <a:t>Hogdkin</a:t>
            </a:r>
            <a:r>
              <a:rPr lang="es-ES" sz="1600" dirty="0" smtClean="0"/>
              <a:t>); mientras otros son </a:t>
            </a:r>
            <a:r>
              <a:rPr lang="es-ES" sz="1600" b="1" dirty="0" smtClean="0">
                <a:solidFill>
                  <a:schemeClr val="tx2">
                    <a:lumMod val="75000"/>
                  </a:schemeClr>
                </a:solidFill>
              </a:rPr>
              <a:t>menos agresivos (cáncer de mama</a:t>
            </a:r>
            <a:r>
              <a:rPr lang="es-ES" sz="1600" dirty="0" smtClean="0"/>
              <a:t> con mayor cantidad de receptores hormonales, </a:t>
            </a:r>
            <a:r>
              <a:rPr lang="es-ES" sz="1600" b="1" dirty="0" smtClean="0">
                <a:solidFill>
                  <a:schemeClr val="tx2">
                    <a:lumMod val="75000"/>
                  </a:schemeClr>
                </a:solidFill>
              </a:rPr>
              <a:t>o el de pulmón</a:t>
            </a:r>
            <a:r>
              <a:rPr lang="es-ES" sz="1600" dirty="0" smtClean="0"/>
              <a:t>).</a:t>
            </a:r>
          </a:p>
          <a:p>
            <a:pPr lvl="0">
              <a:lnSpc>
                <a:spcPct val="114000"/>
              </a:lnSpc>
              <a:buClr>
                <a:srgbClr val="C00000"/>
              </a:buClr>
              <a:buFont typeface="Arial" pitchFamily="34" charset="0"/>
              <a:buChar char="•"/>
            </a:pPr>
            <a:endParaRPr lang="es-ES" sz="1050" dirty="0" smtClean="0"/>
          </a:p>
          <a:p>
            <a:pPr lvl="0">
              <a:lnSpc>
                <a:spcPct val="114000"/>
              </a:lnSpc>
              <a:buClr>
                <a:srgbClr val="C00000"/>
              </a:buClr>
              <a:buFont typeface="Arial" pitchFamily="34" charset="0"/>
              <a:buChar char="•"/>
            </a:pPr>
            <a:r>
              <a:rPr lang="es-ES" sz="1600" dirty="0" smtClean="0"/>
              <a:t> El </a:t>
            </a:r>
            <a:r>
              <a:rPr lang="es-ES" sz="1600" b="1" dirty="0" smtClean="0">
                <a:solidFill>
                  <a:schemeClr val="tx2">
                    <a:lumMod val="75000"/>
                  </a:schemeClr>
                </a:solidFill>
              </a:rPr>
              <a:t>diagnóstico del cáncer en los mayores es más tardío </a:t>
            </a:r>
            <a:r>
              <a:rPr lang="es-ES" sz="1600" dirty="0" smtClean="0"/>
              <a:t>por la </a:t>
            </a:r>
            <a:r>
              <a:rPr lang="es-ES" sz="1600" b="1" dirty="0" smtClean="0">
                <a:solidFill>
                  <a:schemeClr val="tx2">
                    <a:lumMod val="75000"/>
                  </a:schemeClr>
                </a:solidFill>
              </a:rPr>
              <a:t>existencia de enfermedades cuyos síntomas se enmascaran</a:t>
            </a:r>
            <a:r>
              <a:rPr lang="es-ES" sz="1600" dirty="0" smtClean="0"/>
              <a:t>, y </a:t>
            </a:r>
            <a:r>
              <a:rPr lang="es-ES" sz="1600" b="1" dirty="0" smtClean="0">
                <a:solidFill>
                  <a:schemeClr val="tx2">
                    <a:lumMod val="75000"/>
                  </a:schemeClr>
                </a:solidFill>
              </a:rPr>
              <a:t>faltan estudios o cribados </a:t>
            </a:r>
            <a:r>
              <a:rPr lang="es-ES" sz="1600" dirty="0" smtClean="0"/>
              <a:t>para la detección precoz en los mayores.</a:t>
            </a:r>
          </a:p>
          <a:p>
            <a:pPr lvl="0">
              <a:lnSpc>
                <a:spcPct val="114000"/>
              </a:lnSpc>
              <a:buClr>
                <a:srgbClr val="C00000"/>
              </a:buClr>
            </a:pPr>
            <a:endParaRPr lang="es-ES" sz="1050" dirty="0" smtClean="0"/>
          </a:p>
          <a:p>
            <a:pPr lvl="0">
              <a:lnSpc>
                <a:spcPct val="114000"/>
              </a:lnSpc>
              <a:buClr>
                <a:srgbClr val="C00000"/>
              </a:buClr>
              <a:buFont typeface="Arial" pitchFamily="34" charset="0"/>
              <a:buChar char="•"/>
            </a:pPr>
            <a:r>
              <a:rPr lang="es-ES" sz="1600" dirty="0" smtClean="0"/>
              <a:t> </a:t>
            </a:r>
            <a:r>
              <a:rPr lang="es-ES" sz="1600" b="1" dirty="0" smtClean="0">
                <a:solidFill>
                  <a:schemeClr val="tx2">
                    <a:lumMod val="75000"/>
                  </a:schemeClr>
                </a:solidFill>
              </a:rPr>
              <a:t>La respuesta al tratamiento oncológico está condicionada </a:t>
            </a:r>
            <a:r>
              <a:rPr lang="es-ES" sz="1600" dirty="0" smtClean="0"/>
              <a:t>por una </a:t>
            </a:r>
            <a:r>
              <a:rPr lang="es-ES" sz="1600" b="1" dirty="0" smtClean="0">
                <a:solidFill>
                  <a:schemeClr val="tx2">
                    <a:lumMod val="75000"/>
                  </a:schemeClr>
                </a:solidFill>
              </a:rPr>
              <a:t>menor reserva de sus órganos vitales</a:t>
            </a:r>
            <a:r>
              <a:rPr lang="es-ES" sz="1600" dirty="0" smtClean="0"/>
              <a:t>, apareciendo </a:t>
            </a:r>
            <a:r>
              <a:rPr lang="es-ES" sz="1600" b="1" dirty="0" smtClean="0">
                <a:solidFill>
                  <a:schemeClr val="tx2">
                    <a:lumMod val="75000"/>
                  </a:schemeClr>
                </a:solidFill>
              </a:rPr>
              <a:t>mayores efectos </a:t>
            </a:r>
          </a:p>
          <a:p>
            <a:pPr lvl="0">
              <a:lnSpc>
                <a:spcPct val="114000"/>
              </a:lnSpc>
              <a:buClr>
                <a:srgbClr val="C00000"/>
              </a:buClr>
            </a:pPr>
            <a:r>
              <a:rPr lang="es-ES" sz="1600" b="1" dirty="0" smtClean="0">
                <a:solidFill>
                  <a:schemeClr val="tx2">
                    <a:lumMod val="75000"/>
                  </a:schemeClr>
                </a:solidFill>
              </a:rPr>
              <a:t>secundarios </a:t>
            </a:r>
            <a:r>
              <a:rPr lang="es-ES" sz="1600" dirty="0" smtClean="0"/>
              <a:t>al mismo.</a:t>
            </a:r>
          </a:p>
          <a:p>
            <a:pPr marL="468000" lvl="0" indent="-228600">
              <a:lnSpc>
                <a:spcPct val="110000"/>
              </a:lnSpc>
              <a:buClr>
                <a:srgbClr val="C00000"/>
              </a:buClr>
            </a:pPr>
            <a:endParaRPr lang="es-ES" sz="1600" dirty="0" smtClean="0"/>
          </a:p>
          <a:p>
            <a:pPr marL="468000" lvl="0" indent="-228600">
              <a:lnSpc>
                <a:spcPct val="110000"/>
              </a:lnSpc>
              <a:buClr>
                <a:srgbClr val="C00000"/>
              </a:buClr>
            </a:pPr>
            <a:endParaRPr lang="es-ES" sz="1600" dirty="0" smtClean="0"/>
          </a:p>
          <a:p>
            <a:endParaRPr lang="es-ES" sz="1050" dirty="0" smtClean="0"/>
          </a:p>
          <a:p>
            <a:endParaRPr lang="es-ES" sz="1600" dirty="0" smtClean="0"/>
          </a:p>
          <a:p>
            <a:endParaRPr lang="es-ES" sz="1600" dirty="0" smtClean="0"/>
          </a:p>
          <a:p>
            <a:pPr marL="468000" lvl="0" indent="-228600">
              <a:buFont typeface="+mj-lt"/>
              <a:buAutoNum type="arabicPeriod"/>
            </a:pPr>
            <a:endParaRPr lang="es-ES" sz="1600" dirty="0" smtClean="0"/>
          </a:p>
          <a:p>
            <a:pPr marL="468000" lvl="0" indent="-228600"/>
            <a:endParaRPr lang="es-ES" sz="1600" dirty="0" smtClean="0"/>
          </a:p>
        </p:txBody>
      </p:sp>
      <p:graphicFrame>
        <p:nvGraphicFramePr>
          <p:cNvPr id="7" name="6 Tabla"/>
          <p:cNvGraphicFramePr>
            <a:graphicFrameLocks noGrp="1"/>
          </p:cNvGraphicFramePr>
          <p:nvPr/>
        </p:nvGraphicFramePr>
        <p:xfrm>
          <a:off x="2843807" y="4509122"/>
          <a:ext cx="5429634" cy="2348881"/>
        </p:xfrm>
        <a:graphic>
          <a:graphicData uri="http://schemas.openxmlformats.org/drawingml/2006/table">
            <a:tbl>
              <a:tblPr/>
              <a:tblGrid>
                <a:gridCol w="1809878"/>
                <a:gridCol w="1809878"/>
                <a:gridCol w="1809878"/>
              </a:tblGrid>
              <a:tr h="251951">
                <a:tc gridSpan="3">
                  <a:txBody>
                    <a:bodyPr/>
                    <a:lstStyle/>
                    <a:p>
                      <a:pPr marL="457200" algn="ctr">
                        <a:spcAft>
                          <a:spcPts val="600"/>
                        </a:spcAft>
                        <a:tabLst>
                          <a:tab pos="933450" algn="l"/>
                        </a:tabLst>
                      </a:pPr>
                      <a:r>
                        <a:rPr lang="es-ES" sz="1400" b="1" dirty="0">
                          <a:latin typeface="Calibri"/>
                          <a:ea typeface="Calibri"/>
                          <a:cs typeface="Times New Roman"/>
                        </a:rPr>
                        <a:t>CAUSAS DE MUERTE POR CÁNCER</a:t>
                      </a:r>
                      <a:endParaRPr lang="es-ES"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hMerge="1">
                  <a:txBody>
                    <a:bodyPr/>
                    <a:lstStyle/>
                    <a:p>
                      <a:endParaRPr lang="es-ES"/>
                    </a:p>
                  </a:txBody>
                  <a:tcPr/>
                </a:tc>
                <a:tc hMerge="1">
                  <a:txBody>
                    <a:bodyPr/>
                    <a:lstStyle/>
                    <a:p>
                      <a:endParaRPr lang="es-ES"/>
                    </a:p>
                  </a:txBody>
                  <a:tcPr/>
                </a:tc>
              </a:tr>
              <a:tr h="209693">
                <a:tc rowSpan="5">
                  <a:txBody>
                    <a:bodyPr/>
                    <a:lstStyle/>
                    <a:p>
                      <a:pPr marL="457200">
                        <a:spcAft>
                          <a:spcPts val="0"/>
                        </a:spcAft>
                        <a:tabLst>
                          <a:tab pos="933450" algn="l"/>
                        </a:tabLst>
                      </a:pPr>
                      <a:r>
                        <a:rPr lang="es-ES" sz="1400" b="1" dirty="0">
                          <a:latin typeface="Calibri"/>
                          <a:ea typeface="Calibri"/>
                          <a:cs typeface="Times New Roman"/>
                        </a:rPr>
                        <a:t>60-79 AÑOS</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rowSpan="3">
                  <a:txBody>
                    <a:bodyPr/>
                    <a:lstStyle/>
                    <a:p>
                      <a:pPr marL="457200">
                        <a:spcAft>
                          <a:spcPts val="0"/>
                        </a:spcAft>
                        <a:tabLst>
                          <a:tab pos="933450" algn="l"/>
                        </a:tabLst>
                      </a:pPr>
                      <a:r>
                        <a:rPr lang="es-ES" sz="1200" b="1" dirty="0">
                          <a:latin typeface="Calibri"/>
                          <a:ea typeface="Calibri"/>
                          <a:cs typeface="Times New Roman"/>
                        </a:rPr>
                        <a:t>HOMBRE</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457200" algn="just">
                        <a:spcAft>
                          <a:spcPts val="0"/>
                        </a:spcAft>
                        <a:tabLst>
                          <a:tab pos="933450" algn="l"/>
                        </a:tabLst>
                      </a:pPr>
                      <a:r>
                        <a:rPr lang="es-ES" sz="1050">
                          <a:latin typeface="Calibri"/>
                          <a:ea typeface="Calibri"/>
                          <a:cs typeface="Times New Roman"/>
                        </a:rPr>
                        <a:t>Bronco-Pulmonar</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a:latin typeface="Calibri"/>
                          <a:ea typeface="Calibri"/>
                          <a:cs typeface="Times New Roman"/>
                        </a:rPr>
                        <a:t>Colo-Rectal</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a:latin typeface="Calibri"/>
                          <a:ea typeface="Calibri"/>
                          <a:cs typeface="Times New Roman"/>
                        </a:rPr>
                        <a:t>Próstata</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09693">
                <a:tc vMerge="1">
                  <a:txBody>
                    <a:bodyPr/>
                    <a:lstStyle/>
                    <a:p>
                      <a:endParaRPr lang="es-ES"/>
                    </a:p>
                  </a:txBody>
                  <a:tcPr/>
                </a:tc>
                <a:tc rowSpan="2">
                  <a:txBody>
                    <a:bodyPr/>
                    <a:lstStyle/>
                    <a:p>
                      <a:pPr marL="457200">
                        <a:spcAft>
                          <a:spcPts val="0"/>
                        </a:spcAft>
                        <a:tabLst>
                          <a:tab pos="933450" algn="l"/>
                        </a:tabLst>
                      </a:pPr>
                      <a:r>
                        <a:rPr lang="es-ES" sz="1200" b="1" dirty="0">
                          <a:latin typeface="Calibri"/>
                          <a:ea typeface="Calibri"/>
                          <a:cs typeface="Times New Roman"/>
                        </a:rPr>
                        <a:t>MUJER</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marL="457200" algn="just">
                        <a:spcAft>
                          <a:spcPts val="0"/>
                        </a:spcAft>
                        <a:tabLst>
                          <a:tab pos="933450" algn="l"/>
                        </a:tabLst>
                      </a:pPr>
                      <a:r>
                        <a:rPr lang="es-ES" sz="1050">
                          <a:latin typeface="Calibri"/>
                          <a:ea typeface="Calibri"/>
                          <a:cs typeface="Times New Roman"/>
                        </a:rPr>
                        <a:t>Mama</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a:latin typeface="Calibri"/>
                          <a:ea typeface="Calibri"/>
                          <a:cs typeface="Times New Roman"/>
                        </a:rPr>
                        <a:t>Colo-Rectal</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209693">
                <a:tc rowSpan="5">
                  <a:txBody>
                    <a:bodyPr/>
                    <a:lstStyle/>
                    <a:p>
                      <a:pPr marL="457200">
                        <a:spcAft>
                          <a:spcPts val="0"/>
                        </a:spcAft>
                        <a:tabLst>
                          <a:tab pos="933450" algn="l"/>
                        </a:tabLst>
                      </a:pPr>
                      <a:r>
                        <a:rPr lang="es-ES" sz="1400" b="1" dirty="0">
                          <a:latin typeface="Calibri"/>
                          <a:ea typeface="Calibri"/>
                          <a:cs typeface="Times New Roman"/>
                        </a:rPr>
                        <a:t>≥ 80 AÑOS</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rowSpan="3">
                  <a:txBody>
                    <a:bodyPr/>
                    <a:lstStyle/>
                    <a:p>
                      <a:pPr marL="457200">
                        <a:spcAft>
                          <a:spcPts val="0"/>
                        </a:spcAft>
                        <a:tabLst>
                          <a:tab pos="933450" algn="l"/>
                        </a:tabLst>
                      </a:pPr>
                      <a:r>
                        <a:rPr lang="es-ES" sz="1200" b="1" dirty="0">
                          <a:latin typeface="Calibri"/>
                          <a:ea typeface="Calibri"/>
                          <a:cs typeface="Times New Roman"/>
                        </a:rPr>
                        <a:t>HOMBRE</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457200" algn="just">
                        <a:spcAft>
                          <a:spcPts val="0"/>
                        </a:spcAft>
                        <a:tabLst>
                          <a:tab pos="933450" algn="l"/>
                        </a:tabLst>
                      </a:pPr>
                      <a:r>
                        <a:rPr lang="es-ES" sz="1050">
                          <a:latin typeface="Calibri"/>
                          <a:ea typeface="Calibri"/>
                          <a:cs typeface="Times New Roman"/>
                        </a:rPr>
                        <a:t>Próstata</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a:latin typeface="Calibri"/>
                          <a:ea typeface="Calibri"/>
                          <a:cs typeface="Times New Roman"/>
                        </a:rPr>
                        <a:t>Bronco-Pulmonar</a:t>
                      </a:r>
                      <a:endParaRPr lang="es-ES"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dirty="0" err="1">
                          <a:latin typeface="Calibri"/>
                          <a:ea typeface="Calibri"/>
                          <a:cs typeface="Times New Roman"/>
                        </a:rPr>
                        <a:t>Colo</a:t>
                      </a:r>
                      <a:r>
                        <a:rPr lang="es-ES" sz="1050" dirty="0">
                          <a:latin typeface="Calibri"/>
                          <a:ea typeface="Calibri"/>
                          <a:cs typeface="Times New Roman"/>
                        </a:rPr>
                        <a:t>-Rectal</a:t>
                      </a:r>
                      <a:endParaRPr lang="es-ES"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209693">
                <a:tc vMerge="1">
                  <a:txBody>
                    <a:bodyPr/>
                    <a:lstStyle/>
                    <a:p>
                      <a:endParaRPr lang="es-ES"/>
                    </a:p>
                  </a:txBody>
                  <a:tcPr/>
                </a:tc>
                <a:tc rowSpan="2">
                  <a:txBody>
                    <a:bodyPr/>
                    <a:lstStyle/>
                    <a:p>
                      <a:pPr marL="457200">
                        <a:spcAft>
                          <a:spcPts val="0"/>
                        </a:spcAft>
                        <a:tabLst>
                          <a:tab pos="933450" algn="l"/>
                        </a:tabLst>
                      </a:pPr>
                      <a:r>
                        <a:rPr lang="es-ES" sz="1200" b="1" dirty="0">
                          <a:latin typeface="Calibri"/>
                          <a:ea typeface="Calibri"/>
                          <a:cs typeface="Times New Roman"/>
                        </a:rPr>
                        <a:t>MUJER</a:t>
                      </a:r>
                      <a:endParaRPr lang="es-ES"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marL="457200" algn="just">
                        <a:spcAft>
                          <a:spcPts val="0"/>
                        </a:spcAft>
                        <a:tabLst>
                          <a:tab pos="933450" algn="l"/>
                        </a:tabLst>
                      </a:pPr>
                      <a:r>
                        <a:rPr lang="es-ES" sz="1050" dirty="0" err="1">
                          <a:latin typeface="Calibri"/>
                          <a:ea typeface="Calibri"/>
                          <a:cs typeface="Times New Roman"/>
                        </a:rPr>
                        <a:t>Colo</a:t>
                      </a:r>
                      <a:r>
                        <a:rPr lang="es-ES" sz="1050" dirty="0">
                          <a:latin typeface="Calibri"/>
                          <a:ea typeface="Calibri"/>
                          <a:cs typeface="Times New Roman"/>
                        </a:rPr>
                        <a:t>-Rectal</a:t>
                      </a:r>
                      <a:endParaRPr lang="es-ES"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209693">
                <a:tc vMerge="1">
                  <a:txBody>
                    <a:bodyPr/>
                    <a:lstStyle/>
                    <a:p>
                      <a:endParaRPr lang="es-ES"/>
                    </a:p>
                  </a:txBody>
                  <a:tcPr/>
                </a:tc>
                <a:tc vMerge="1">
                  <a:txBody>
                    <a:bodyPr/>
                    <a:lstStyle/>
                    <a:p>
                      <a:endParaRPr lang="es-ES"/>
                    </a:p>
                  </a:txBody>
                  <a:tcPr/>
                </a:tc>
                <a:tc>
                  <a:txBody>
                    <a:bodyPr/>
                    <a:lstStyle/>
                    <a:p>
                      <a:pPr marL="457200" algn="just">
                        <a:spcAft>
                          <a:spcPts val="0"/>
                        </a:spcAft>
                        <a:tabLst>
                          <a:tab pos="933450" algn="l"/>
                        </a:tabLst>
                      </a:pPr>
                      <a:r>
                        <a:rPr lang="es-ES" sz="1050" dirty="0">
                          <a:latin typeface="Calibri"/>
                          <a:ea typeface="Calibri"/>
                          <a:cs typeface="Times New Roman"/>
                        </a:rPr>
                        <a:t>Mama</a:t>
                      </a:r>
                      <a:endParaRPr lang="es-ES"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r>
            </a:tbl>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548680"/>
          </a:xfrm>
          <a:noFill/>
          <a:ln>
            <a:solidFill>
              <a:schemeClr val="tx2">
                <a:lumMod val="75000"/>
              </a:schemeClr>
            </a:solidFill>
          </a:ln>
        </p:spPr>
        <p:txBody>
          <a:bodyPr>
            <a:normAutofit/>
          </a:bodyPr>
          <a:lstStyle/>
          <a:p>
            <a:r>
              <a:rPr lang="es-ES" sz="2200" dirty="0" smtClean="0">
                <a:solidFill>
                  <a:schemeClr val="tx2">
                    <a:lumMod val="75000"/>
                  </a:schemeClr>
                </a:solidFill>
              </a:rPr>
              <a:t>UNIDAD DIDÁCTICA  18.-</a:t>
            </a:r>
            <a:r>
              <a:rPr lang="es-ES" sz="2400" dirty="0" smtClean="0">
                <a:solidFill>
                  <a:schemeClr val="tx2">
                    <a:lumMod val="75000"/>
                  </a:schemeClr>
                </a:solidFill>
              </a:rPr>
              <a:t> </a:t>
            </a:r>
            <a:r>
              <a:rPr lang="es-ES" sz="2200" b="1" i="1" dirty="0" smtClean="0">
                <a:solidFill>
                  <a:srgbClr val="C00000"/>
                </a:solidFill>
              </a:rPr>
              <a:t>PREVENCIÓN Y DETECCIÓN PRECOZ DEL CÁNCER</a:t>
            </a:r>
            <a:endParaRPr lang="es-ES" sz="2200" i="1" dirty="0">
              <a:solidFill>
                <a:srgbClr val="C00000"/>
              </a:solidFill>
            </a:endParaRPr>
          </a:p>
        </p:txBody>
      </p:sp>
      <p:sp>
        <p:nvSpPr>
          <p:cNvPr id="3" name="2 Marcador de contenido"/>
          <p:cNvSpPr>
            <a:spLocks noGrp="1"/>
          </p:cNvSpPr>
          <p:nvPr>
            <p:ph idx="1"/>
          </p:nvPr>
        </p:nvSpPr>
        <p:spPr>
          <a:xfrm>
            <a:off x="179512" y="1700808"/>
            <a:ext cx="8964488" cy="4958011"/>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89</a:t>
            </a:fld>
            <a:endParaRPr lang="es-ES"/>
          </a:p>
        </p:txBody>
      </p:sp>
      <p:sp>
        <p:nvSpPr>
          <p:cNvPr id="5" name="4 Rectángulo"/>
          <p:cNvSpPr/>
          <p:nvPr/>
        </p:nvSpPr>
        <p:spPr>
          <a:xfrm>
            <a:off x="179512" y="1340768"/>
            <a:ext cx="8784976" cy="3180230"/>
          </a:xfrm>
          <a:prstGeom prst="rect">
            <a:avLst/>
          </a:prstGeom>
        </p:spPr>
        <p:txBody>
          <a:bodyPr wrap="square">
            <a:spAutoFit/>
          </a:bodyPr>
          <a:lstStyle/>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a:p>
            <a:pPr marL="648000" lvl="1" indent="-285750">
              <a:lnSpc>
                <a:spcPct val="114000"/>
              </a:lnSpc>
              <a:buClr>
                <a:srgbClr val="C00000"/>
              </a:buClr>
              <a:buFont typeface="Arial" pitchFamily="34" charset="0"/>
              <a:buChar char="•"/>
              <a:defRPr/>
            </a:pPr>
            <a:endParaRPr lang="es-ES" sz="1600" dirty="0" smtClean="0"/>
          </a:p>
        </p:txBody>
      </p:sp>
      <p:sp>
        <p:nvSpPr>
          <p:cNvPr id="6" name="5 Rectángulo"/>
          <p:cNvSpPr/>
          <p:nvPr/>
        </p:nvSpPr>
        <p:spPr>
          <a:xfrm>
            <a:off x="0" y="476672"/>
            <a:ext cx="9144000" cy="1780487"/>
          </a:xfrm>
          <a:prstGeom prst="rect">
            <a:avLst/>
          </a:prstGeom>
        </p:spPr>
        <p:txBody>
          <a:bodyPr wrap="square">
            <a:spAutoFit/>
          </a:bodyPr>
          <a:lstStyle/>
          <a:p>
            <a:pPr lvl="0">
              <a:lnSpc>
                <a:spcPct val="110000"/>
              </a:lnSpc>
              <a:buClr>
                <a:srgbClr val="C00000"/>
              </a:buClr>
            </a:pPr>
            <a:endParaRPr lang="es-ES" sz="1600" dirty="0" smtClean="0"/>
          </a:p>
          <a:p>
            <a:pPr marL="468000" lvl="0" indent="-228600">
              <a:lnSpc>
                <a:spcPct val="110000"/>
              </a:lnSpc>
              <a:buClr>
                <a:srgbClr val="C00000"/>
              </a:buClr>
              <a:buFont typeface="+mj-lt"/>
              <a:buAutoNum type="arabicPeriod"/>
            </a:pPr>
            <a:endParaRPr lang="es-ES" sz="1600" dirty="0" smtClean="0"/>
          </a:p>
          <a:p>
            <a:endParaRPr lang="es-ES" sz="1050" dirty="0" smtClean="0"/>
          </a:p>
          <a:p>
            <a:endParaRPr lang="es-ES" sz="1600" dirty="0" smtClean="0"/>
          </a:p>
          <a:p>
            <a:endParaRPr lang="es-ES" sz="1600" dirty="0" smtClean="0"/>
          </a:p>
          <a:p>
            <a:pPr marL="468000" lvl="0" indent="-228600">
              <a:buFont typeface="+mj-lt"/>
              <a:buAutoNum type="arabicPeriod"/>
            </a:pPr>
            <a:endParaRPr lang="es-ES" sz="1600" dirty="0" smtClean="0"/>
          </a:p>
          <a:p>
            <a:pPr marL="468000" lvl="0" indent="-228600"/>
            <a:endParaRPr lang="es-ES" sz="1600" dirty="0" smtClean="0"/>
          </a:p>
        </p:txBody>
      </p:sp>
      <p:graphicFrame>
        <p:nvGraphicFramePr>
          <p:cNvPr id="7" name="6 Tabla"/>
          <p:cNvGraphicFramePr>
            <a:graphicFrameLocks noGrp="1"/>
          </p:cNvGraphicFramePr>
          <p:nvPr/>
        </p:nvGraphicFramePr>
        <p:xfrm>
          <a:off x="0" y="585776"/>
          <a:ext cx="9143999" cy="6272224"/>
        </p:xfrm>
        <a:graphic>
          <a:graphicData uri="http://schemas.openxmlformats.org/drawingml/2006/table">
            <a:tbl>
              <a:tblPr/>
              <a:tblGrid>
                <a:gridCol w="755575"/>
                <a:gridCol w="6336705"/>
                <a:gridCol w="2051719"/>
              </a:tblGrid>
              <a:tr h="172446">
                <a:tc gridSpan="2">
                  <a:txBody>
                    <a:bodyPr/>
                    <a:lstStyle/>
                    <a:p>
                      <a:pPr algn="ctr">
                        <a:lnSpc>
                          <a:spcPct val="115000"/>
                        </a:lnSpc>
                        <a:spcAft>
                          <a:spcPts val="0"/>
                        </a:spcAft>
                      </a:pPr>
                      <a:r>
                        <a:rPr lang="es-ES" sz="1200" b="1" dirty="0">
                          <a:latin typeface="Calibri"/>
                          <a:ea typeface="SimSun"/>
                          <a:cs typeface="Tahoma"/>
                        </a:rPr>
                        <a:t>CRIBADOS PARA LA DETECCIÓNPRECOZ DEL CÁNCER</a:t>
                      </a:r>
                      <a:endParaRPr lang="es-ES" sz="12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hMerge="1">
                  <a:txBody>
                    <a:bodyPr/>
                    <a:lstStyle/>
                    <a:p>
                      <a:endParaRPr lang="es-ES"/>
                    </a:p>
                  </a:txBody>
                  <a:tcPr/>
                </a:tc>
                <a:tc>
                  <a:txBody>
                    <a:bodyPr/>
                    <a:lstStyle/>
                    <a:p>
                      <a:pPr algn="ctr">
                        <a:lnSpc>
                          <a:spcPct val="115000"/>
                        </a:lnSpc>
                        <a:spcAft>
                          <a:spcPts val="0"/>
                        </a:spcAft>
                      </a:pPr>
                      <a:r>
                        <a:rPr lang="es-ES" sz="1200" b="1">
                          <a:latin typeface="Calibri"/>
                          <a:ea typeface="SimSun"/>
                          <a:cs typeface="Tahoma"/>
                        </a:rPr>
                        <a:t>TÉCNICA/FRECUENCIA</a:t>
                      </a:r>
                      <a:endParaRPr lang="es-ES" sz="120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305292">
                <a:tc>
                  <a:txBody>
                    <a:bodyPr/>
                    <a:lstStyle/>
                    <a:p>
                      <a:pPr>
                        <a:lnSpc>
                          <a:spcPct val="115000"/>
                        </a:lnSpc>
                        <a:spcAft>
                          <a:spcPts val="0"/>
                        </a:spcAft>
                      </a:pPr>
                      <a:r>
                        <a:rPr lang="es-ES" sz="1000" b="1" dirty="0">
                          <a:latin typeface="Calibri"/>
                          <a:ea typeface="SimSun"/>
                          <a:cs typeface="Tahoma"/>
                        </a:rPr>
                        <a:t>Cáncer de Endometrio</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SimSun"/>
                          <a:cs typeface="Tahoma"/>
                        </a:rPr>
                        <a:t>Realizar búsqueda de Sangrado </a:t>
                      </a:r>
                      <a:r>
                        <a:rPr lang="es-ES" sz="1100" dirty="0" err="1">
                          <a:latin typeface="Calibri"/>
                          <a:ea typeface="SimSun"/>
                          <a:cs typeface="Tahoma"/>
                        </a:rPr>
                        <a:t>Vulvovaginal</a:t>
                      </a:r>
                      <a:r>
                        <a:rPr lang="es-ES" sz="1100" dirty="0">
                          <a:latin typeface="Calibri"/>
                          <a:ea typeface="SimSun"/>
                          <a:cs typeface="Tahoma"/>
                        </a:rPr>
                        <a:t>/anual (Médico de Atención Primaria o en la Valoración Geriátrica Integral)  </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a:latin typeface="Calibri"/>
                          <a:ea typeface="SimSun"/>
                          <a:cs typeface="Tahoma"/>
                        </a:rPr>
                        <a:t>Sangrado Vulvovaginal</a:t>
                      </a:r>
                      <a:endParaRPr lang="es-ES" sz="1100">
                        <a:latin typeface="Calibri"/>
                        <a:ea typeface="Calibri"/>
                        <a:cs typeface="Times New Roman"/>
                      </a:endParaRPr>
                    </a:p>
                    <a:p>
                      <a:pPr marL="342900" lvl="0" indent="-342900">
                        <a:spcAft>
                          <a:spcPts val="0"/>
                        </a:spcAft>
                        <a:buFont typeface="Symbol"/>
                        <a:buChar char=""/>
                      </a:pPr>
                      <a:r>
                        <a:rPr lang="es-ES" sz="1100">
                          <a:latin typeface="Calibri"/>
                          <a:ea typeface="SimSun"/>
                          <a:cs typeface="Tahoma"/>
                        </a:rPr>
                        <a:t>Anual</a:t>
                      </a:r>
                      <a:endParaRPr lang="es-ES" sz="110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292018">
                <a:tc rowSpan="2">
                  <a:txBody>
                    <a:bodyPr/>
                    <a:lstStyle/>
                    <a:p>
                      <a:pPr>
                        <a:lnSpc>
                          <a:spcPct val="115000"/>
                        </a:lnSpc>
                        <a:spcAft>
                          <a:spcPts val="0"/>
                        </a:spcAft>
                      </a:pPr>
                      <a:r>
                        <a:rPr lang="es-ES" sz="1000" b="1" dirty="0" smtClean="0">
                          <a:latin typeface="Calibri"/>
                          <a:ea typeface="SimSun"/>
                          <a:cs typeface="Tahoma"/>
                        </a:rPr>
                        <a:t>Cáncer</a:t>
                      </a:r>
                    </a:p>
                    <a:p>
                      <a:pPr>
                        <a:lnSpc>
                          <a:spcPct val="115000"/>
                        </a:lnSpc>
                        <a:spcAft>
                          <a:spcPts val="0"/>
                        </a:spcAft>
                      </a:pPr>
                      <a:r>
                        <a:rPr lang="es-ES" sz="1000" b="1" dirty="0" smtClean="0">
                          <a:latin typeface="Calibri"/>
                          <a:ea typeface="SimSun"/>
                          <a:cs typeface="Tahoma"/>
                        </a:rPr>
                        <a:t> </a:t>
                      </a:r>
                      <a:r>
                        <a:rPr lang="es-ES" sz="1000" b="1" dirty="0">
                          <a:latin typeface="Calibri"/>
                          <a:ea typeface="SimSun"/>
                          <a:cs typeface="Tahoma"/>
                        </a:rPr>
                        <a:t>de Cérvix</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SimSun"/>
                          <a:cs typeface="Tahoma"/>
                        </a:rPr>
                        <a:t>Citología anual a los que no tienen citología en los 5 años previos durante   2 años</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SimSun"/>
                          <a:cs typeface="Tahoma"/>
                        </a:rPr>
                        <a:t>Si 2 años son normales = Suspender</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a:latin typeface="Calibri"/>
                          <a:ea typeface="SimSun"/>
                          <a:cs typeface="Tahoma"/>
                        </a:rPr>
                        <a:t>Citología</a:t>
                      </a:r>
                      <a:endParaRPr lang="es-ES" sz="1100">
                        <a:latin typeface="Calibri"/>
                        <a:ea typeface="Calibri"/>
                        <a:cs typeface="Times New Roman"/>
                      </a:endParaRPr>
                    </a:p>
                    <a:p>
                      <a:pPr marL="342900" lvl="0" indent="-342900">
                        <a:spcAft>
                          <a:spcPts val="0"/>
                        </a:spcAft>
                        <a:buFont typeface="Symbol"/>
                        <a:buChar char=""/>
                      </a:pPr>
                      <a:r>
                        <a:rPr lang="es-ES" sz="1100">
                          <a:latin typeface="Calibri"/>
                          <a:ea typeface="SimSun"/>
                          <a:cs typeface="Tahoma"/>
                        </a:rPr>
                        <a:t>Anual durante 2 años</a:t>
                      </a:r>
                      <a:endParaRPr lang="es-ES" sz="110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38028">
                <a:tc vMerge="1">
                  <a:txBody>
                    <a:bodyPr/>
                    <a:lstStyle/>
                    <a:p>
                      <a:endParaRPr lang="es-ES"/>
                    </a:p>
                  </a:txBody>
                  <a:tcPr/>
                </a:tc>
                <a:tc>
                  <a:txBody>
                    <a:bodyPr/>
                    <a:lstStyle/>
                    <a:p>
                      <a:pPr marL="342900" lvl="0" indent="-342900" algn="just">
                        <a:spcAft>
                          <a:spcPts val="0"/>
                        </a:spcAft>
                        <a:buFont typeface="Symbol"/>
                        <a:buChar char=""/>
                      </a:pPr>
                      <a:r>
                        <a:rPr lang="es-ES" sz="1100" dirty="0">
                          <a:latin typeface="Calibri"/>
                          <a:ea typeface="SimSun"/>
                          <a:cs typeface="Tahoma"/>
                        </a:rPr>
                        <a:t>No hacer en histerectomía, ausencia de contacto sexual o citología previa normal</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SimSun"/>
                          <a:cs typeface="Tahoma"/>
                        </a:rPr>
                        <a:t>No hacer en Anciano Frágil, Expectativa de vida &lt;5 años, Deterioro Funcional Marcado o en Expectativa de vida &lt;2 años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endParaRPr lang="es-ES" sz="1100">
                        <a:latin typeface="Times New Roman"/>
                        <a:ea typeface="SimSun"/>
                        <a:cs typeface="Tahoma"/>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584037">
                <a:tc rowSpan="2">
                  <a:txBody>
                    <a:bodyPr/>
                    <a:lstStyle/>
                    <a:p>
                      <a:pPr>
                        <a:lnSpc>
                          <a:spcPct val="115000"/>
                        </a:lnSpc>
                        <a:spcAft>
                          <a:spcPts val="0"/>
                        </a:spcAft>
                      </a:pPr>
                      <a:r>
                        <a:rPr lang="es-ES" sz="1000" b="1" dirty="0" smtClean="0">
                          <a:latin typeface="Calibri"/>
                          <a:ea typeface="SimSun"/>
                          <a:cs typeface="Tahoma"/>
                        </a:rPr>
                        <a:t>Cáncer</a:t>
                      </a:r>
                    </a:p>
                    <a:p>
                      <a:pPr>
                        <a:lnSpc>
                          <a:spcPct val="115000"/>
                        </a:lnSpc>
                        <a:spcAft>
                          <a:spcPts val="0"/>
                        </a:spcAft>
                      </a:pPr>
                      <a:r>
                        <a:rPr lang="es-ES" sz="1000" b="1" dirty="0" smtClean="0">
                          <a:latin typeface="Calibri"/>
                          <a:ea typeface="SimSun"/>
                          <a:cs typeface="Tahoma"/>
                        </a:rPr>
                        <a:t>de </a:t>
                      </a:r>
                      <a:r>
                        <a:rPr lang="es-ES" sz="1000" b="1" dirty="0">
                          <a:latin typeface="Calibri"/>
                          <a:ea typeface="SimSun"/>
                          <a:cs typeface="Tahoma"/>
                        </a:rPr>
                        <a:t>Mama</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Dieta rica en fruta y verdura, evitar grasas y obesidad. Ejercicio físico</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Calibri"/>
                          <a:cs typeface="Tahoma"/>
                        </a:rPr>
                        <a:t>&lt;70 años: Autoexploración periódica / Exploración Médica / Mamografía/2 años o anual si </a:t>
                      </a:r>
                      <a:r>
                        <a:rPr lang="es-ES" sz="1100" dirty="0">
                          <a:latin typeface="Calibri"/>
                          <a:ea typeface="SimSun"/>
                          <a:cs typeface="Tahoma"/>
                        </a:rPr>
                        <a:t>antecedentes</a:t>
                      </a:r>
                      <a:r>
                        <a:rPr lang="es-ES" sz="1100" dirty="0">
                          <a:latin typeface="Calibri"/>
                          <a:ea typeface="Calibri"/>
                          <a:cs typeface="Tahoma"/>
                        </a:rPr>
                        <a:t> familiares</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SimSun"/>
                          <a:cs typeface="Tahoma"/>
                        </a:rPr>
                        <a:t>&gt;70 años: Autoexploración periódica / Exploración Médica/año</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a:latin typeface="Calibri"/>
                          <a:ea typeface="SimSun"/>
                          <a:cs typeface="Tahoma"/>
                        </a:rPr>
                        <a:t>Educación para la salud</a:t>
                      </a:r>
                      <a:endParaRPr lang="es-ES" sz="1100">
                        <a:latin typeface="Calibri"/>
                        <a:ea typeface="Calibri"/>
                        <a:cs typeface="Times New Roman"/>
                      </a:endParaRPr>
                    </a:p>
                    <a:p>
                      <a:pPr marL="342900" lvl="0" indent="-342900">
                        <a:spcAft>
                          <a:spcPts val="0"/>
                        </a:spcAft>
                        <a:buFont typeface="Symbol"/>
                        <a:buChar char=""/>
                      </a:pPr>
                      <a:r>
                        <a:rPr lang="es-ES" sz="1100">
                          <a:latin typeface="Calibri"/>
                          <a:ea typeface="SimSun"/>
                          <a:cs typeface="Tahoma"/>
                        </a:rPr>
                        <a:t>Mamografía</a:t>
                      </a:r>
                      <a:endParaRPr lang="es-ES" sz="1100">
                        <a:latin typeface="Calibri"/>
                        <a:ea typeface="Calibri"/>
                        <a:cs typeface="Times New Roman"/>
                      </a:endParaRPr>
                    </a:p>
                    <a:p>
                      <a:pPr marL="342900" lvl="0" indent="-342900">
                        <a:spcAft>
                          <a:spcPts val="0"/>
                        </a:spcAft>
                        <a:buFont typeface="Symbol"/>
                        <a:buChar char=""/>
                      </a:pPr>
                      <a:r>
                        <a:rPr lang="es-ES" sz="1100">
                          <a:latin typeface="Calibri"/>
                          <a:ea typeface="SimSun"/>
                          <a:cs typeface="Tahoma"/>
                        </a:rPr>
                        <a:t>2 años o Anual si antecedentes familiares</a:t>
                      </a:r>
                      <a:endParaRPr lang="es-ES" sz="110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154472">
                <a:tc vMerge="1">
                  <a:txBody>
                    <a:bodyPr/>
                    <a:lstStyle/>
                    <a:p>
                      <a:endParaRPr lang="es-ES"/>
                    </a:p>
                  </a:txBody>
                  <a:tcPr/>
                </a:tc>
                <a:tc>
                  <a:txBody>
                    <a:bodyPr/>
                    <a:lstStyle/>
                    <a:p>
                      <a:pPr marL="342900" lvl="0" indent="-342900" algn="just">
                        <a:spcAft>
                          <a:spcPts val="0"/>
                        </a:spcAft>
                        <a:buFont typeface="Symbol"/>
                        <a:buChar char=""/>
                      </a:pPr>
                      <a:r>
                        <a:rPr lang="es-ES" sz="1100" dirty="0">
                          <a:latin typeface="Calibri"/>
                          <a:ea typeface="Calibri"/>
                          <a:cs typeface="Tahoma"/>
                        </a:rPr>
                        <a:t>Si expectativa de vida &lt;2 años = No hacer</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endParaRPr lang="es-ES" sz="1100" dirty="0">
                        <a:latin typeface="Times New Roman"/>
                        <a:ea typeface="SimSun"/>
                        <a:cs typeface="Tahoma"/>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305292">
                <a:tc>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smtClean="0">
                          <a:latin typeface="Calibri"/>
                          <a:ea typeface="SimSun"/>
                          <a:cs typeface="Tahoma"/>
                        </a:rPr>
                        <a:t>de </a:t>
                      </a:r>
                      <a:r>
                        <a:rPr lang="es-ES" sz="1000" b="1" dirty="0">
                          <a:latin typeface="Calibri"/>
                          <a:ea typeface="SimSun"/>
                          <a:cs typeface="Tahoma"/>
                        </a:rPr>
                        <a:t>Ovario</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No está recomendado el cribado en mujeres asintomáticas (ECO, Marcadores, Pelvis)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endParaRPr lang="es-ES" sz="1100" dirty="0">
                        <a:latin typeface="Times New Roman"/>
                        <a:ea typeface="SimSun"/>
                        <a:cs typeface="Tahoma"/>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292018">
                <a:tc rowSpan="2">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smtClean="0">
                          <a:latin typeface="Calibri"/>
                          <a:ea typeface="SimSun"/>
                          <a:cs typeface="Tahoma"/>
                        </a:rPr>
                        <a:t>de </a:t>
                      </a:r>
                      <a:r>
                        <a:rPr lang="es-ES" sz="1000" b="1" dirty="0">
                          <a:latin typeface="Calibri"/>
                          <a:ea typeface="SimSun"/>
                          <a:cs typeface="Tahoma"/>
                        </a:rPr>
                        <a:t>Próstata</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Tacto rectal y PSA/año si expectativa de vida &gt;10 años (ACS)</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Calibri"/>
                          <a:cs typeface="Tahoma"/>
                        </a:rPr>
                        <a:t>PSA: Consensuar y valorar con el paciente si expectativa de vida &gt;2años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dirty="0">
                          <a:latin typeface="Calibri"/>
                          <a:ea typeface="SimSun"/>
                          <a:cs typeface="Tahoma"/>
                        </a:rPr>
                        <a:t>Tacto Rectal y PSA</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Anual</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292018">
                <a:tc vMerge="1">
                  <a:txBody>
                    <a:bodyPr/>
                    <a:lstStyle/>
                    <a:p>
                      <a:endParaRPr lang="es-ES"/>
                    </a:p>
                  </a:txBody>
                  <a:tcPr/>
                </a:tc>
                <a:tc>
                  <a:txBody>
                    <a:bodyPr/>
                    <a:lstStyle/>
                    <a:p>
                      <a:pPr marL="342900" lvl="0" indent="-342900" algn="just">
                        <a:spcAft>
                          <a:spcPts val="0"/>
                        </a:spcAft>
                        <a:buFont typeface="Symbol"/>
                        <a:buChar char=""/>
                      </a:pPr>
                      <a:r>
                        <a:rPr lang="es-ES" sz="1100" dirty="0">
                          <a:latin typeface="Calibri"/>
                          <a:ea typeface="Calibri"/>
                          <a:cs typeface="Tahoma"/>
                        </a:rPr>
                        <a:t>No recomendado en asintomáticos (USPSTF)</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Calibri"/>
                          <a:cs typeface="Tahoma"/>
                        </a:rPr>
                        <a:t>PSA: no recomendado si expectativa de vida &lt;2años (PAPPS)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endParaRPr lang="es-ES" sz="1100" dirty="0">
                        <a:latin typeface="Times New Roman"/>
                        <a:ea typeface="SimSun"/>
                        <a:cs typeface="Tahoma"/>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1454860">
                <a:tc>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err="1" smtClean="0">
                          <a:latin typeface="Calibri"/>
                          <a:ea typeface="SimSun"/>
                          <a:cs typeface="Tahoma"/>
                        </a:rPr>
                        <a:t>Colorectal</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Recomendación dieta rica en fibra (fruta y verdura) y ejercicio físico</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Calibri"/>
                          <a:cs typeface="Tahoma"/>
                        </a:rPr>
                        <a:t>Test de SOH/anual ó bienal desde los 50 años, hasta 80-85 años con buen estado basal de salud y preferentemente a los &lt;70-75 años. Si es (+) derivar a Digestivo para </a:t>
                      </a:r>
                      <a:r>
                        <a:rPr lang="es-ES" sz="1100" dirty="0" err="1">
                          <a:latin typeface="Calibri"/>
                          <a:ea typeface="Calibri"/>
                          <a:cs typeface="Tahoma"/>
                        </a:rPr>
                        <a:t>Sigmoidoscopía</a:t>
                      </a:r>
                      <a:r>
                        <a:rPr lang="es-ES" sz="1100" dirty="0">
                          <a:latin typeface="Calibri"/>
                          <a:ea typeface="Calibri"/>
                          <a:cs typeface="Tahoma"/>
                        </a:rPr>
                        <a:t>, Enema Opaco o Colonoscopia</a:t>
                      </a:r>
                      <a:endParaRPr lang="es-ES" sz="1100" dirty="0">
                        <a:latin typeface="Calibri"/>
                        <a:ea typeface="Calibri"/>
                        <a:cs typeface="Times New Roman"/>
                      </a:endParaRPr>
                    </a:p>
                    <a:p>
                      <a:pPr marL="342900" lvl="0" indent="-342900" algn="just">
                        <a:spcAft>
                          <a:spcPts val="0"/>
                        </a:spcAft>
                        <a:buFont typeface="Symbol"/>
                        <a:buChar char=""/>
                      </a:pPr>
                      <a:r>
                        <a:rPr lang="es-ES" sz="1100" dirty="0" err="1">
                          <a:latin typeface="Calibri"/>
                          <a:ea typeface="Calibri"/>
                          <a:cs typeface="Tahoma"/>
                        </a:rPr>
                        <a:t>Sigmoidoscopía</a:t>
                      </a:r>
                      <a:r>
                        <a:rPr lang="es-ES" sz="1100" dirty="0">
                          <a:latin typeface="Calibri"/>
                          <a:ea typeface="Calibri"/>
                          <a:cs typeface="Tahoma"/>
                        </a:rPr>
                        <a:t>/5 años o Colonoscopia/10 años</a:t>
                      </a:r>
                      <a:endParaRPr lang="es-ES" sz="1100" dirty="0">
                        <a:latin typeface="Calibri"/>
                        <a:ea typeface="Calibri"/>
                        <a:cs typeface="Times New Roman"/>
                      </a:endParaRPr>
                    </a:p>
                    <a:p>
                      <a:pPr marL="342900" lvl="0" indent="-342900" algn="just">
                        <a:spcAft>
                          <a:spcPts val="0"/>
                        </a:spcAft>
                        <a:buFont typeface="Symbol"/>
                        <a:buChar char=""/>
                      </a:pPr>
                      <a:r>
                        <a:rPr lang="es-ES" sz="1100" dirty="0">
                          <a:latin typeface="Calibri"/>
                          <a:ea typeface="SimSun"/>
                          <a:cs typeface="Tahoma"/>
                        </a:rPr>
                        <a:t>Búsqueda de Población de Riesgo para derivar a Digestivo a estudio: Antecedentes Personales ó Familiares 1º, 2º y 3º Grado de Cáncer </a:t>
                      </a:r>
                      <a:r>
                        <a:rPr lang="es-ES" sz="1100" dirty="0" err="1">
                          <a:latin typeface="Calibri"/>
                          <a:ea typeface="SimSun"/>
                          <a:cs typeface="Tahoma"/>
                        </a:rPr>
                        <a:t>Colorectal</a:t>
                      </a:r>
                      <a:r>
                        <a:rPr lang="es-ES" sz="1100" dirty="0">
                          <a:latin typeface="Calibri"/>
                          <a:ea typeface="SimSun"/>
                          <a:cs typeface="Tahoma"/>
                        </a:rPr>
                        <a:t> ó Pólipos </a:t>
                      </a:r>
                      <a:r>
                        <a:rPr lang="es-ES" sz="1100" dirty="0" err="1">
                          <a:latin typeface="Calibri"/>
                          <a:ea typeface="SimSun"/>
                          <a:cs typeface="Tahoma"/>
                        </a:rPr>
                        <a:t>Adenomatosos</a:t>
                      </a:r>
                      <a:r>
                        <a:rPr lang="es-ES" sz="1100" dirty="0">
                          <a:latin typeface="Calibri"/>
                          <a:ea typeface="SimSun"/>
                          <a:cs typeface="Tahoma"/>
                        </a:rPr>
                        <a:t>, Enfermedad Inflamatoria Intestinal, Sangrado o Cambio de Ritmo Intestinal  </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dirty="0">
                          <a:latin typeface="Calibri"/>
                          <a:ea typeface="SimSun"/>
                          <a:cs typeface="Tahoma"/>
                        </a:rPr>
                        <a:t>Educación para la Salud</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Anual</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 SOH (Sangre Oculta Heces)</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2 años ó Anua</a:t>
                      </a:r>
                      <a:endParaRPr lang="es-ES" sz="1100" dirty="0">
                        <a:latin typeface="Calibri"/>
                        <a:ea typeface="Calibri"/>
                        <a:cs typeface="Times New Roman"/>
                      </a:endParaRPr>
                    </a:p>
                    <a:p>
                      <a:pPr marL="342900" lvl="0" indent="-342900">
                        <a:spcAft>
                          <a:spcPts val="0"/>
                        </a:spcAft>
                        <a:buFont typeface="Symbol"/>
                        <a:buChar char=""/>
                      </a:pPr>
                      <a:r>
                        <a:rPr lang="es-ES" sz="1100" dirty="0" err="1">
                          <a:latin typeface="Calibri"/>
                          <a:ea typeface="SimSun"/>
                          <a:cs typeface="Tahoma"/>
                        </a:rPr>
                        <a:t>Sigmoidoscopía</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5 años </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Colonoscopia</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10 años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38028">
                <a:tc>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smtClean="0">
                          <a:latin typeface="Calibri"/>
                          <a:ea typeface="SimSun"/>
                          <a:cs typeface="Tahoma"/>
                        </a:rPr>
                        <a:t>Oral</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SimSun"/>
                          <a:cs typeface="Tahoma"/>
                        </a:rPr>
                        <a:t>Inspección Oral y Palpación/año en consulta. </a:t>
                      </a:r>
                      <a:r>
                        <a:rPr lang="es-ES" sz="1100" dirty="0">
                          <a:latin typeface="Calibri"/>
                          <a:ea typeface="Calibri"/>
                          <a:cs typeface="Tahoma"/>
                        </a:rPr>
                        <a:t>Recomendado abandono Tabaco y Alcohol </a:t>
                      </a:r>
                      <a:r>
                        <a:rPr lang="es-ES" sz="1100" dirty="0">
                          <a:latin typeface="Calibri"/>
                          <a:ea typeface="SimSun"/>
                          <a:cs typeface="Tahoma"/>
                        </a:rPr>
                        <a:t>(Médico de Atención Primaria o en la Valoración Geriátrica Integral)  </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dirty="0">
                          <a:latin typeface="Calibri"/>
                          <a:ea typeface="SimSun"/>
                          <a:cs typeface="Tahoma"/>
                        </a:rPr>
                        <a:t>Educación para la Salud</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Inspección y Palpación</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Anual</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292018">
                <a:tc rowSpan="2">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smtClean="0">
                          <a:latin typeface="Calibri"/>
                          <a:ea typeface="SimSun"/>
                          <a:cs typeface="Tahoma"/>
                        </a:rPr>
                        <a:t>de </a:t>
                      </a:r>
                      <a:r>
                        <a:rPr lang="es-ES" sz="1000" b="1" dirty="0">
                          <a:latin typeface="Calibri"/>
                          <a:ea typeface="SimSun"/>
                          <a:cs typeface="Tahoma"/>
                        </a:rPr>
                        <a:t>Pulmón</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Recomendado abandono Tabaco </a:t>
                      </a:r>
                      <a:r>
                        <a:rPr lang="es-ES" sz="1100" dirty="0">
                          <a:latin typeface="Calibri"/>
                          <a:ea typeface="SimSun"/>
                          <a:cs typeface="Tahoma"/>
                        </a:rPr>
                        <a:t>(Médico de Atención Primaria o en la Valoración Geriátrica Integral)  </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a:latin typeface="Calibri"/>
                          <a:ea typeface="SimSun"/>
                          <a:cs typeface="Tahoma"/>
                        </a:rPr>
                        <a:t>Educación para la Salud</a:t>
                      </a:r>
                      <a:endParaRPr lang="es-ES" sz="1100">
                        <a:latin typeface="Calibri"/>
                        <a:ea typeface="Calibri"/>
                        <a:cs typeface="Times New Roman"/>
                      </a:endParaRPr>
                    </a:p>
                    <a:p>
                      <a:pPr marL="342900" lvl="0" indent="-342900">
                        <a:spcAft>
                          <a:spcPts val="0"/>
                        </a:spcAft>
                        <a:buFont typeface="Symbol"/>
                        <a:buChar char=""/>
                      </a:pPr>
                      <a:r>
                        <a:rPr lang="es-ES" sz="1100">
                          <a:latin typeface="Calibri"/>
                          <a:ea typeface="SimSun"/>
                          <a:cs typeface="Tahoma"/>
                        </a:rPr>
                        <a:t>Anual</a:t>
                      </a:r>
                      <a:endParaRPr lang="es-ES" sz="110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158066">
                <a:tc vMerge="1">
                  <a:txBody>
                    <a:bodyPr/>
                    <a:lstStyle/>
                    <a:p>
                      <a:endParaRPr lang="es-ES"/>
                    </a:p>
                  </a:txBody>
                  <a:tcPr/>
                </a:tc>
                <a:tc>
                  <a:txBody>
                    <a:bodyPr/>
                    <a:lstStyle/>
                    <a:p>
                      <a:pPr marL="342900" lvl="0" indent="-342900" algn="just">
                        <a:spcAft>
                          <a:spcPts val="0"/>
                        </a:spcAft>
                        <a:buFont typeface="Symbol"/>
                        <a:buChar char=""/>
                      </a:pPr>
                      <a:r>
                        <a:rPr lang="es-ES" sz="1100" dirty="0">
                          <a:latin typeface="Calibri"/>
                          <a:ea typeface="Calibri"/>
                          <a:cs typeface="Tahoma"/>
                        </a:rPr>
                        <a:t>No recomendado cribado radiológico ni citología en personas </a:t>
                      </a:r>
                      <a:r>
                        <a:rPr lang="es-ES" sz="1100" dirty="0">
                          <a:latin typeface="Calibri"/>
                          <a:ea typeface="SimSun"/>
                          <a:cs typeface="Tahoma"/>
                        </a:rPr>
                        <a:t>asintomáticas</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endParaRPr lang="es-ES" sz="1100">
                        <a:latin typeface="Calibri"/>
                        <a:ea typeface="SimSun"/>
                        <a:cs typeface="Tahoma"/>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438028">
                <a:tc>
                  <a:txBody>
                    <a:bodyPr/>
                    <a:lstStyle/>
                    <a:p>
                      <a:pPr>
                        <a:lnSpc>
                          <a:spcPct val="115000"/>
                        </a:lnSpc>
                        <a:spcAft>
                          <a:spcPts val="0"/>
                        </a:spcAft>
                      </a:pPr>
                      <a:r>
                        <a:rPr lang="es-ES" sz="1000" b="1" dirty="0">
                          <a:latin typeface="Calibri"/>
                          <a:ea typeface="SimSun"/>
                          <a:cs typeface="Tahoma"/>
                        </a:rPr>
                        <a:t>Cáncer </a:t>
                      </a:r>
                      <a:endParaRPr lang="es-ES" sz="1000" b="1" dirty="0" smtClean="0">
                        <a:latin typeface="Calibri"/>
                        <a:ea typeface="SimSun"/>
                        <a:cs typeface="Tahoma"/>
                      </a:endParaRPr>
                    </a:p>
                    <a:p>
                      <a:pPr>
                        <a:lnSpc>
                          <a:spcPct val="115000"/>
                        </a:lnSpc>
                        <a:spcAft>
                          <a:spcPts val="0"/>
                        </a:spcAft>
                      </a:pPr>
                      <a:r>
                        <a:rPr lang="es-ES" sz="1000" b="1" dirty="0" smtClean="0">
                          <a:latin typeface="Calibri"/>
                          <a:ea typeface="SimSun"/>
                          <a:cs typeface="Tahoma"/>
                        </a:rPr>
                        <a:t>Cutáneo</a:t>
                      </a:r>
                      <a:endParaRPr lang="es-ES" sz="10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marL="342900" lvl="0" indent="-342900" algn="just">
                        <a:spcAft>
                          <a:spcPts val="0"/>
                        </a:spcAft>
                        <a:buFont typeface="Symbol"/>
                        <a:buChar char=""/>
                      </a:pPr>
                      <a:r>
                        <a:rPr lang="es-ES" sz="1100" dirty="0">
                          <a:latin typeface="Calibri"/>
                          <a:ea typeface="Calibri"/>
                          <a:cs typeface="Tahoma"/>
                        </a:rPr>
                        <a:t>Inspección/año especialmente en expuestos al sol o lesiones previas. Recomendado protección solar </a:t>
                      </a:r>
                      <a:r>
                        <a:rPr lang="es-ES" sz="1100" dirty="0">
                          <a:latin typeface="Calibri"/>
                          <a:ea typeface="SimSun"/>
                          <a:cs typeface="Tahoma"/>
                        </a:rPr>
                        <a:t>(Médico de Atención Primaria o en la Valoración Geriátrica Integral)  </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342900" lvl="0" indent="-342900">
                        <a:spcAft>
                          <a:spcPts val="0"/>
                        </a:spcAft>
                        <a:buFont typeface="Symbol"/>
                        <a:buChar char=""/>
                      </a:pPr>
                      <a:r>
                        <a:rPr lang="es-ES" sz="1100" dirty="0">
                          <a:latin typeface="Calibri"/>
                          <a:ea typeface="SimSun"/>
                          <a:cs typeface="Tahoma"/>
                        </a:rPr>
                        <a:t>Educación para la salud</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Inspección</a:t>
                      </a:r>
                      <a:endParaRPr lang="es-ES" sz="1100" dirty="0">
                        <a:latin typeface="Calibri"/>
                        <a:ea typeface="Calibri"/>
                        <a:cs typeface="Times New Roman"/>
                      </a:endParaRPr>
                    </a:p>
                    <a:p>
                      <a:pPr marL="342900" lvl="0" indent="-342900">
                        <a:spcAft>
                          <a:spcPts val="0"/>
                        </a:spcAft>
                        <a:buFont typeface="Symbol"/>
                        <a:buChar char=""/>
                      </a:pPr>
                      <a:r>
                        <a:rPr lang="es-ES" sz="1100" dirty="0">
                          <a:latin typeface="Calibri"/>
                          <a:ea typeface="SimSun"/>
                          <a:cs typeface="Tahoma"/>
                        </a:rPr>
                        <a:t>Anual</a:t>
                      </a:r>
                      <a:endParaRPr lang="es-ES" sz="1100" dirty="0">
                        <a:latin typeface="Calibri"/>
                        <a:ea typeface="Calibri"/>
                        <a:cs typeface="Times New Roman"/>
                      </a:endParaRPr>
                    </a:p>
                  </a:txBody>
                  <a:tcPr marL="31195" marR="31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bl>
          </a:graphicData>
        </a:graphic>
      </p:graphicFrame>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0"/>
            <a:ext cx="8784976" cy="980728"/>
          </a:xfrm>
          <a:noFill/>
          <a:ln>
            <a:solidFill>
              <a:schemeClr val="tx2">
                <a:lumMod val="75000"/>
              </a:schemeClr>
            </a:solidFill>
          </a:ln>
        </p:spPr>
        <p:txBody>
          <a:bodyPr>
            <a:normAutofit/>
          </a:bodyPr>
          <a:lstStyle/>
          <a:p>
            <a:r>
              <a:rPr lang="es-ES" sz="2400" dirty="0" smtClean="0">
                <a:solidFill>
                  <a:schemeClr val="tx2">
                    <a:lumMod val="75000"/>
                  </a:schemeClr>
                </a:solidFill>
              </a:rPr>
              <a:t>UNIDAD DIDÁCTICA 1.- 	</a:t>
            </a:r>
            <a:r>
              <a:rPr lang="es-ES" sz="2400" b="1" i="1" dirty="0" smtClean="0">
                <a:solidFill>
                  <a:srgbClr val="C00000"/>
                </a:solidFill>
              </a:rPr>
              <a:t>ENVEJECIMIENTO ACTIVO :</a:t>
            </a:r>
            <a:br>
              <a:rPr lang="es-ES" sz="2400" b="1" i="1" dirty="0" smtClean="0">
                <a:solidFill>
                  <a:srgbClr val="C00000"/>
                </a:solidFill>
              </a:rPr>
            </a:br>
            <a:r>
              <a:rPr lang="es-ES" sz="2400" b="1" i="1" dirty="0" smtClean="0">
                <a:solidFill>
                  <a:srgbClr val="C00000"/>
                </a:solidFill>
              </a:rPr>
              <a:t>a)  ALIMENTACIÓN - NUTRICIÓN  E HIDRATACIÓN</a:t>
            </a:r>
            <a:endParaRPr lang="es-ES" sz="2400" b="1" i="1" dirty="0">
              <a:solidFill>
                <a:srgbClr val="C00000"/>
              </a:solidFill>
            </a:endParaRPr>
          </a:p>
        </p:txBody>
      </p:sp>
      <p:sp>
        <p:nvSpPr>
          <p:cNvPr id="3" name="2 Marcador de contenido"/>
          <p:cNvSpPr>
            <a:spLocks noGrp="1"/>
          </p:cNvSpPr>
          <p:nvPr>
            <p:ph idx="1"/>
          </p:nvPr>
        </p:nvSpPr>
        <p:spPr>
          <a:xfrm>
            <a:off x="179512" y="1916832"/>
            <a:ext cx="8964488" cy="4741987"/>
          </a:xfrm>
        </p:spPr>
        <p:txBody>
          <a:bodyPr>
            <a:normAutofit/>
          </a:bodyPr>
          <a:lstStyle/>
          <a:p>
            <a:pPr marL="457200" indent="-457200">
              <a:lnSpc>
                <a:spcPct val="125000"/>
              </a:lnSpc>
              <a:buClr>
                <a:srgbClr val="C00000"/>
              </a:buClr>
              <a:buFont typeface="+mj-lt"/>
              <a:buAutoNum type="arabicParenR" startAt="7"/>
            </a:pPr>
            <a:endParaRPr lang="es-ES" sz="1600" dirty="0" smtClean="0"/>
          </a:p>
          <a:p>
            <a:pPr marL="457200" indent="-457200">
              <a:buClr>
                <a:srgbClr val="C00000"/>
              </a:buClr>
              <a:buNone/>
            </a:pPr>
            <a:endParaRPr lang="es-ES" sz="2000" dirty="0" smtClean="0"/>
          </a:p>
        </p:txBody>
      </p:sp>
      <p:sp>
        <p:nvSpPr>
          <p:cNvPr id="4" name="3 Marcador de número de diapositiva"/>
          <p:cNvSpPr>
            <a:spLocks noGrp="1"/>
          </p:cNvSpPr>
          <p:nvPr>
            <p:ph type="sldNum" sz="quarter" idx="12"/>
          </p:nvPr>
        </p:nvSpPr>
        <p:spPr/>
        <p:txBody>
          <a:bodyPr/>
          <a:lstStyle/>
          <a:p>
            <a:fld id="{4B2E46F5-2B39-41C9-93F4-6582E9DFCF60}" type="slidenum">
              <a:rPr lang="es-ES" smtClean="0"/>
              <a:pPr/>
              <a:t>9</a:t>
            </a:fld>
            <a:endParaRPr lang="es-ES"/>
          </a:p>
        </p:txBody>
      </p:sp>
      <p:pic>
        <p:nvPicPr>
          <p:cNvPr id="1026" name="Imagen 1" descr="Descripción: primi2"/>
          <p:cNvPicPr>
            <a:picLocks noChangeAspect="1" noChangeArrowheads="1"/>
          </p:cNvPicPr>
          <p:nvPr/>
        </p:nvPicPr>
        <p:blipFill>
          <a:blip r:embed="rId3" cstate="print">
            <a:lum contrast="-64000"/>
            <a:grayscl/>
          </a:blip>
          <a:srcRect/>
          <a:stretch>
            <a:fillRect/>
          </a:stretch>
        </p:blipFill>
        <p:spPr bwMode="auto">
          <a:xfrm>
            <a:off x="395536" y="1772816"/>
            <a:ext cx="2880320" cy="1656184"/>
          </a:xfrm>
          <a:prstGeom prst="rect">
            <a:avLst/>
          </a:prstGeom>
          <a:noFill/>
          <a:ln w="9525">
            <a:noFill/>
            <a:miter lim="800000"/>
            <a:headEnd/>
            <a:tailEnd/>
          </a:ln>
        </p:spPr>
      </p:pic>
      <p:pic>
        <p:nvPicPr>
          <p:cNvPr id="1027" name="Imagen 3" descr="Descripción: primi4"/>
          <p:cNvPicPr>
            <a:picLocks noChangeAspect="1" noChangeArrowheads="1"/>
          </p:cNvPicPr>
          <p:nvPr/>
        </p:nvPicPr>
        <p:blipFill>
          <a:blip r:embed="rId4" cstate="print">
            <a:grayscl/>
          </a:blip>
          <a:srcRect/>
          <a:stretch>
            <a:fillRect/>
          </a:stretch>
        </p:blipFill>
        <p:spPr bwMode="auto">
          <a:xfrm>
            <a:off x="395536" y="3501008"/>
            <a:ext cx="2880320" cy="1638182"/>
          </a:xfrm>
          <a:prstGeom prst="rect">
            <a:avLst/>
          </a:prstGeom>
          <a:noFill/>
          <a:ln w="9525">
            <a:noFill/>
            <a:miter lim="800000"/>
            <a:headEnd/>
            <a:tailEnd/>
          </a:ln>
        </p:spPr>
      </p:pic>
      <p:pic>
        <p:nvPicPr>
          <p:cNvPr id="1028" name="Imagen 4" descr="Descripción: RUEDA SEDCA"/>
          <p:cNvPicPr>
            <a:picLocks noChangeAspect="1" noChangeArrowheads="1"/>
          </p:cNvPicPr>
          <p:nvPr/>
        </p:nvPicPr>
        <p:blipFill>
          <a:blip r:embed="rId5" cstate="print"/>
          <a:srcRect/>
          <a:stretch>
            <a:fillRect/>
          </a:stretch>
        </p:blipFill>
        <p:spPr bwMode="auto">
          <a:xfrm>
            <a:off x="611560" y="5201816"/>
            <a:ext cx="2301914" cy="1656184"/>
          </a:xfrm>
          <a:prstGeom prst="rect">
            <a:avLst/>
          </a:prstGeom>
          <a:noFill/>
          <a:ln w="9525">
            <a:noFill/>
            <a:miter lim="800000"/>
            <a:headEnd/>
            <a:tailEnd/>
          </a:ln>
        </p:spPr>
      </p:pic>
      <p:graphicFrame>
        <p:nvGraphicFramePr>
          <p:cNvPr id="8" name="7 Tabla"/>
          <p:cNvGraphicFramePr>
            <a:graphicFrameLocks noGrp="1"/>
          </p:cNvGraphicFramePr>
          <p:nvPr/>
        </p:nvGraphicFramePr>
        <p:xfrm>
          <a:off x="3563890" y="1700814"/>
          <a:ext cx="5232577" cy="4752524"/>
        </p:xfrm>
        <a:graphic>
          <a:graphicData uri="http://schemas.openxmlformats.org/drawingml/2006/table">
            <a:tbl>
              <a:tblPr/>
              <a:tblGrid>
                <a:gridCol w="859191"/>
                <a:gridCol w="859191"/>
                <a:gridCol w="754709"/>
                <a:gridCol w="754709"/>
                <a:gridCol w="668259"/>
                <a:gridCol w="668259"/>
                <a:gridCol w="668259"/>
              </a:tblGrid>
              <a:tr h="509199">
                <a:tc>
                  <a:txBody>
                    <a:bodyPr/>
                    <a:lstStyle/>
                    <a:p>
                      <a:pPr algn="ctr">
                        <a:lnSpc>
                          <a:spcPct val="125000"/>
                        </a:lnSpc>
                        <a:spcAft>
                          <a:spcPts val="0"/>
                        </a:spcAft>
                      </a:pPr>
                      <a:r>
                        <a:rPr lang="es-ES_tradnl" sz="800" b="1" dirty="0">
                          <a:latin typeface="Calibri"/>
                          <a:ea typeface="SimSun"/>
                          <a:cs typeface="Calibri"/>
                        </a:rPr>
                        <a:t>GRUPO</a:t>
                      </a:r>
                      <a:endParaRPr lang="es-ES" sz="700" dirty="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lnSpc>
                          <a:spcPct val="125000"/>
                        </a:lnSpc>
                        <a:spcAft>
                          <a:spcPts val="0"/>
                        </a:spcAft>
                      </a:pPr>
                      <a:r>
                        <a:rPr lang="es-ES_tradnl" sz="800" b="1">
                          <a:latin typeface="Calibri"/>
                          <a:ea typeface="SimSun"/>
                          <a:cs typeface="Calibri"/>
                        </a:rPr>
                        <a:t>SUBGRUPO</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lnSpc>
                          <a:spcPct val="125000"/>
                        </a:lnSpc>
                        <a:spcAft>
                          <a:spcPts val="0"/>
                        </a:spcAft>
                      </a:pPr>
                      <a:r>
                        <a:rPr lang="es-ES_tradnl" sz="800" b="1">
                          <a:latin typeface="Calibri"/>
                          <a:ea typeface="SimSun"/>
                          <a:cs typeface="Calibri"/>
                        </a:rPr>
                        <a:t>RACIÓN</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(gr./cc.)</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lnSpc>
                          <a:spcPct val="125000"/>
                        </a:lnSpc>
                        <a:spcAft>
                          <a:spcPts val="0"/>
                        </a:spcAft>
                      </a:pPr>
                      <a:r>
                        <a:rPr lang="es-ES_tradnl" sz="800" b="1">
                          <a:latin typeface="Calibri"/>
                          <a:ea typeface="SimSun"/>
                          <a:cs typeface="Calibri"/>
                        </a:rPr>
                        <a:t>RACIONES</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DÍA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lnSpc>
                          <a:spcPct val="125000"/>
                        </a:lnSpc>
                        <a:spcAft>
                          <a:spcPts val="0"/>
                        </a:spcAft>
                      </a:pPr>
                      <a:r>
                        <a:rPr lang="es-ES_tradnl" sz="800" b="1">
                          <a:latin typeface="Calibri"/>
                          <a:ea typeface="SimSun"/>
                          <a:cs typeface="Calibri"/>
                        </a:rPr>
                        <a:t>RACIONES</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DÍA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RACIONES</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SEMANA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RACIONES</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QUINCENA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rowSpan="3">
                  <a:txBody>
                    <a:bodyPr/>
                    <a:lstStyle/>
                    <a:p>
                      <a:pPr algn="ctr">
                        <a:lnSpc>
                          <a:spcPct val="125000"/>
                        </a:lnSpc>
                        <a:spcAft>
                          <a:spcPts val="0"/>
                        </a:spcAft>
                      </a:pPr>
                      <a:r>
                        <a:rPr lang="es-ES_tradnl" sz="800" b="1">
                          <a:latin typeface="Calibri"/>
                          <a:ea typeface="SimSun"/>
                          <a:cs typeface="Calibri"/>
                        </a:rPr>
                        <a:t>LACTEOS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pPr>
                      <a:r>
                        <a:rPr lang="es-ES_tradnl" sz="800">
                          <a:latin typeface="Calibri"/>
                          <a:ea typeface="SimSun"/>
                          <a:cs typeface="Calibri"/>
                        </a:rPr>
                        <a:t>LECHE</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200-250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25000"/>
                        </a:lnSpc>
                        <a:spcAft>
                          <a:spcPts val="0"/>
                        </a:spcAft>
                      </a:pPr>
                      <a:r>
                        <a:rPr lang="es-ES_tradnl" sz="800" b="1">
                          <a:latin typeface="Calibri"/>
                          <a:ea typeface="SimSun"/>
                          <a:cs typeface="Calibri"/>
                        </a:rPr>
                        <a:t>3-4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rowSpan="3">
                  <a:txBody>
                    <a:bodyPr/>
                    <a:lstStyle/>
                    <a:p>
                      <a:pPr algn="ctr">
                        <a:lnSpc>
                          <a:spcPct val="125000"/>
                        </a:lnSpc>
                        <a:spcAft>
                          <a:spcPts val="0"/>
                        </a:spcAft>
                      </a:pPr>
                      <a:r>
                        <a:rPr lang="es-ES_tradnl" sz="800" b="1">
                          <a:latin typeface="Calibri"/>
                          <a:ea typeface="SimSun"/>
                          <a:cs typeface="Calibri"/>
                        </a:rPr>
                        <a:t>25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3">
                  <a:txBody>
                    <a:bodyPr/>
                    <a:lstStyle/>
                    <a:p>
                      <a:pPr algn="ctr">
                        <a:lnSpc>
                          <a:spcPct val="125000"/>
                        </a:lnSpc>
                        <a:spcAft>
                          <a:spcPts val="0"/>
                        </a:spcAft>
                      </a:pPr>
                      <a:r>
                        <a:rPr lang="es-ES_tradnl" sz="800" b="1">
                          <a:latin typeface="Calibri"/>
                          <a:ea typeface="SimSun"/>
                          <a:cs typeface="Calibri"/>
                        </a:rPr>
                        <a:t>50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YOGUR</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250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vMerge="1">
                  <a:txBody>
                    <a:bodyPr/>
                    <a:lstStyle/>
                    <a:p>
                      <a:endParaRPr lang="es-ES"/>
                    </a:p>
                  </a:txBody>
                  <a:tcPr/>
                </a:tc>
                <a:tc vMerge="1">
                  <a:txBody>
                    <a:bodyPr/>
                    <a:lstStyle/>
                    <a:p>
                      <a:endParaRPr lang="es-ES"/>
                    </a:p>
                  </a:txBody>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QUESO</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40-65</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vMerge="1">
                  <a:txBody>
                    <a:bodyPr/>
                    <a:lstStyle/>
                    <a:p>
                      <a:endParaRPr lang="es-ES"/>
                    </a:p>
                  </a:txBody>
                  <a:tcPr/>
                </a:tc>
                <a:tc vMerge="1">
                  <a:txBody>
                    <a:bodyPr/>
                    <a:lstStyle/>
                    <a:p>
                      <a:endParaRPr lang="es-ES"/>
                    </a:p>
                  </a:txBody>
                  <a:tcPr/>
                </a:tc>
              </a:tr>
              <a:tr h="169733">
                <a:tc rowSpan="3">
                  <a:txBody>
                    <a:bodyPr/>
                    <a:lstStyle/>
                    <a:p>
                      <a:pPr algn="ctr">
                        <a:lnSpc>
                          <a:spcPct val="125000"/>
                        </a:lnSpc>
                        <a:spcAft>
                          <a:spcPts val="0"/>
                        </a:spcAft>
                      </a:pPr>
                      <a:r>
                        <a:rPr lang="es-ES_tradnl" sz="800" b="1">
                          <a:latin typeface="Calibri"/>
                          <a:ea typeface="SimSun"/>
                          <a:cs typeface="Calibri"/>
                        </a:rPr>
                        <a:t>PAN-</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CEREALES-LEGUMBRES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pPr>
                      <a:r>
                        <a:rPr lang="es-ES_tradnl" sz="800">
                          <a:latin typeface="Calibri"/>
                          <a:ea typeface="SimSun"/>
                          <a:cs typeface="Calibri"/>
                        </a:rPr>
                        <a:t>PAN</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45-60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2-3</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25000"/>
                        </a:lnSpc>
                        <a:spcAft>
                          <a:spcPts val="0"/>
                        </a:spcAft>
                      </a:pPr>
                      <a:r>
                        <a:rPr lang="es-ES_tradnl" sz="800" b="1">
                          <a:latin typeface="Calibri"/>
                          <a:ea typeface="SimSun"/>
                          <a:cs typeface="Calibri"/>
                        </a:rPr>
                        <a:t>5-7</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rowSpan="2">
                  <a:txBody>
                    <a:bodyPr/>
                    <a:lstStyle/>
                    <a:p>
                      <a:pPr algn="ctr">
                        <a:lnSpc>
                          <a:spcPct val="125000"/>
                        </a:lnSpc>
                        <a:spcAft>
                          <a:spcPts val="0"/>
                        </a:spcAft>
                      </a:pPr>
                      <a:r>
                        <a:rPr lang="es-ES_tradnl" sz="800" b="1">
                          <a:latin typeface="Calibri"/>
                          <a:ea typeface="SimSun"/>
                          <a:cs typeface="Calibri"/>
                        </a:rPr>
                        <a:t>40-47</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3">
                  <a:txBody>
                    <a:bodyPr/>
                    <a:lstStyle/>
                    <a:p>
                      <a:pPr algn="ctr">
                        <a:lnSpc>
                          <a:spcPct val="125000"/>
                        </a:lnSpc>
                        <a:spcAft>
                          <a:spcPts val="0"/>
                        </a:spcAft>
                      </a:pPr>
                      <a:r>
                        <a:rPr lang="es-ES_tradnl" sz="800" b="1">
                          <a:latin typeface="Calibri"/>
                          <a:ea typeface="SimSun"/>
                          <a:cs typeface="Calibri"/>
                        </a:rPr>
                        <a:t>100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CEREALES</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40-65</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2-3</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vMerge="1">
                  <a:txBody>
                    <a:bodyPr/>
                    <a:lstStyle/>
                    <a:p>
                      <a:endParaRPr lang="es-ES"/>
                    </a:p>
                  </a:txBody>
                  <a:tcPr/>
                </a:tc>
                <a:tc vMerge="1">
                  <a:txBody>
                    <a:bodyPr/>
                    <a:lstStyle/>
                    <a:p>
                      <a:endParaRPr lang="es-ES"/>
                    </a:p>
                  </a:txBody>
                  <a:tcPr/>
                </a:tc>
              </a:tr>
              <a:tr h="339466">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LEGUMINOSAS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50-70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3-4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vMerge="1">
                  <a:txBody>
                    <a:bodyPr/>
                    <a:lstStyle/>
                    <a:p>
                      <a:endParaRPr lang="es-ES"/>
                    </a:p>
                  </a:txBody>
                  <a:tcPr/>
                </a:tc>
              </a:tr>
              <a:tr h="169733">
                <a:tc rowSpan="3">
                  <a:txBody>
                    <a:bodyPr/>
                    <a:lstStyle/>
                    <a:p>
                      <a:pPr algn="ctr">
                        <a:lnSpc>
                          <a:spcPct val="125000"/>
                        </a:lnSpc>
                        <a:spcAft>
                          <a:spcPts val="0"/>
                        </a:spcAft>
                      </a:pPr>
                      <a:r>
                        <a:rPr lang="es-ES_tradnl" sz="800" b="1">
                          <a:latin typeface="Calibri"/>
                          <a:ea typeface="SimSun"/>
                          <a:cs typeface="Calibri"/>
                        </a:rPr>
                        <a:t>CARNE-PESCADO-HUEVO</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pPr>
                      <a:r>
                        <a:rPr lang="es-ES_tradnl" sz="800">
                          <a:latin typeface="Calibri"/>
                          <a:ea typeface="SimSun"/>
                          <a:cs typeface="Calibri"/>
                        </a:rPr>
                        <a:t>CARNE</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100-150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&lt;1</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25000"/>
                        </a:lnSpc>
                        <a:spcAft>
                          <a:spcPts val="0"/>
                        </a:spcAft>
                      </a:pPr>
                      <a:r>
                        <a:rPr lang="es-ES_tradnl" sz="800" b="1">
                          <a:latin typeface="Calibri"/>
                          <a:ea typeface="SimSun"/>
                          <a:cs typeface="Calibri"/>
                        </a:rPr>
                        <a:t>2-3</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10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PESCADO</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100-150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&gt;1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a:txBody>
                    <a:bodyPr/>
                    <a:lstStyle/>
                    <a:p>
                      <a:pPr algn="ctr">
                        <a:lnSpc>
                          <a:spcPct val="125000"/>
                        </a:lnSpc>
                        <a:spcAft>
                          <a:spcPts val="0"/>
                        </a:spcAft>
                      </a:pPr>
                      <a:r>
                        <a:rPr lang="es-ES_tradnl" sz="800" b="1">
                          <a:latin typeface="Calibri"/>
                          <a:ea typeface="SimSun"/>
                          <a:cs typeface="Calibri"/>
                        </a:rPr>
                        <a:t>7</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14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HUEVO</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40-60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a:txBody>
                    <a:bodyPr/>
                    <a:lstStyle/>
                    <a:p>
                      <a:pPr algn="ctr">
                        <a:lnSpc>
                          <a:spcPct val="125000"/>
                        </a:lnSpc>
                        <a:spcAft>
                          <a:spcPts val="0"/>
                        </a:spcAft>
                      </a:pPr>
                      <a:r>
                        <a:rPr lang="es-ES_tradnl" sz="800" b="1">
                          <a:latin typeface="Calibri"/>
                          <a:ea typeface="SimSun"/>
                          <a:cs typeface="Calibri"/>
                        </a:rPr>
                        <a:t>4-5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9-10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rowSpan="3">
                  <a:txBody>
                    <a:bodyPr/>
                    <a:lstStyle/>
                    <a:p>
                      <a:pPr algn="ctr">
                        <a:lnSpc>
                          <a:spcPct val="125000"/>
                        </a:lnSpc>
                        <a:spcAft>
                          <a:spcPts val="0"/>
                        </a:spcAft>
                      </a:pPr>
                      <a:r>
                        <a:rPr lang="es-ES_tradnl" sz="800" b="1">
                          <a:latin typeface="Calibri"/>
                          <a:ea typeface="SimSun"/>
                          <a:cs typeface="Calibri"/>
                        </a:rPr>
                        <a:t>VERDURA-HORTALIZA</a:t>
                      </a:r>
                      <a:endParaRPr lang="es-ES" sz="700">
                        <a:latin typeface="Calibri"/>
                        <a:ea typeface="Calibri"/>
                        <a:cs typeface="Times New Roman"/>
                      </a:endParaRPr>
                    </a:p>
                    <a:p>
                      <a:pPr algn="ctr">
                        <a:lnSpc>
                          <a:spcPct val="125000"/>
                        </a:lnSpc>
                        <a:spcAft>
                          <a:spcPts val="0"/>
                        </a:spcAft>
                      </a:pPr>
                      <a:r>
                        <a:rPr lang="es-ES_tradnl" sz="800" b="1">
                          <a:latin typeface="Calibri"/>
                          <a:ea typeface="SimSun"/>
                          <a:cs typeface="Calibri"/>
                        </a:rPr>
                        <a:t>PATATAS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pPr>
                      <a:r>
                        <a:rPr lang="es-ES_tradnl" sz="800">
                          <a:latin typeface="Calibri"/>
                          <a:ea typeface="SimSun"/>
                          <a:cs typeface="Calibri"/>
                        </a:rPr>
                        <a:t>VERDURAS</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150-200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1-2</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25000"/>
                        </a:lnSpc>
                        <a:spcAft>
                          <a:spcPts val="0"/>
                        </a:spcAft>
                      </a:pPr>
                      <a:r>
                        <a:rPr lang="es-ES_tradnl" sz="800" b="1">
                          <a:latin typeface="Calibri"/>
                          <a:ea typeface="SimSun"/>
                          <a:cs typeface="Calibri"/>
                        </a:rPr>
                        <a:t>3-4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rowSpan="2">
                  <a:txBody>
                    <a:bodyPr/>
                    <a:lstStyle/>
                    <a:p>
                      <a:pPr algn="ctr">
                        <a:lnSpc>
                          <a:spcPct val="125000"/>
                        </a:lnSpc>
                        <a:spcAft>
                          <a:spcPts val="0"/>
                        </a:spcAft>
                      </a:pPr>
                      <a:r>
                        <a:rPr lang="es-ES_tradnl" sz="800" b="1">
                          <a:latin typeface="Calibri"/>
                          <a:ea typeface="SimSun"/>
                          <a:cs typeface="Calibri"/>
                        </a:rPr>
                        <a:t>25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a:txBody>
                    <a:bodyPr/>
                    <a:lstStyle/>
                    <a:p>
                      <a:pPr algn="ctr">
                        <a:lnSpc>
                          <a:spcPct val="125000"/>
                        </a:lnSpc>
                        <a:spcAft>
                          <a:spcPts val="0"/>
                        </a:spcAft>
                      </a:pPr>
                      <a:r>
                        <a:rPr lang="es-ES_tradnl" sz="800" b="1">
                          <a:latin typeface="Calibri"/>
                          <a:ea typeface="SimSun"/>
                          <a:cs typeface="Calibri"/>
                        </a:rPr>
                        <a:t>50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HORTALIZAS</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150-200</a:t>
                      </a:r>
                      <a:endParaRPr lang="es-ES" sz="700">
                        <a:latin typeface="Calibri"/>
                        <a:ea typeface="Calibri"/>
                        <a:cs typeface="Times New Roman"/>
                      </a:endParaRPr>
                    </a:p>
                  </a:txBody>
                  <a:tcPr marL="28222" marR="282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
                    </a:p>
                  </a:txBody>
                  <a:tcPr/>
                </a:tc>
                <a:tc vMerge="1">
                  <a:txBody>
                    <a:bodyPr/>
                    <a:lstStyle/>
                    <a:p>
                      <a:endParaRPr lang="es-ES"/>
                    </a:p>
                  </a:txBody>
                  <a:tcPr/>
                </a:tc>
                <a:tc vMerge="1">
                  <a:txBody>
                    <a:bodyPr/>
                    <a:lstStyle/>
                    <a:p>
                      <a:endParaRPr lang="es-ES"/>
                    </a:p>
                  </a:txBody>
                  <a:tcPr/>
                </a:tc>
              </a:tr>
              <a:tr h="169733">
                <a:tc vMerge="1">
                  <a:txBody>
                    <a:bodyPr/>
                    <a:lstStyle/>
                    <a:p>
                      <a:endParaRPr lang="es-ES"/>
                    </a:p>
                  </a:txBody>
                  <a:tcPr/>
                </a:tc>
                <a:tc>
                  <a:txBody>
                    <a:bodyPr/>
                    <a:lstStyle/>
                    <a:p>
                      <a:pPr algn="l">
                        <a:lnSpc>
                          <a:spcPct val="125000"/>
                        </a:lnSpc>
                        <a:spcAft>
                          <a:spcPts val="0"/>
                        </a:spcAft>
                      </a:pPr>
                      <a:r>
                        <a:rPr lang="es-ES_tradnl" sz="800">
                          <a:latin typeface="Calibri"/>
                          <a:ea typeface="SimSun"/>
                          <a:cs typeface="Calibri"/>
                        </a:rPr>
                        <a:t>PATATA</a:t>
                      </a:r>
                      <a:endParaRPr lang="es-ES" sz="700">
                        <a:latin typeface="Calibri"/>
                        <a:ea typeface="Calibri"/>
                        <a:cs typeface="Times New Roman"/>
                      </a:endParaRPr>
                    </a:p>
                  </a:txBody>
                  <a:tcPr marL="28222" marR="28222"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100-150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dirty="0">
                          <a:latin typeface="Calibri"/>
                          <a:ea typeface="SimSun"/>
                          <a:cs typeface="Calibri"/>
                        </a:rPr>
                        <a:t>10</a:t>
                      </a:r>
                      <a:endParaRPr lang="es-ES" sz="700" dirty="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509199">
                <a:tc>
                  <a:txBody>
                    <a:bodyPr/>
                    <a:lstStyle/>
                    <a:p>
                      <a:pPr algn="ctr">
                        <a:lnSpc>
                          <a:spcPct val="125000"/>
                        </a:lnSpc>
                        <a:spcAft>
                          <a:spcPts val="0"/>
                        </a:spcAft>
                      </a:pPr>
                      <a:r>
                        <a:rPr lang="es-ES_tradnl" sz="800" b="1">
                          <a:latin typeface="Calibri"/>
                          <a:ea typeface="SimSun"/>
                          <a:cs typeface="Calibri"/>
                        </a:rPr>
                        <a:t>FRUTAS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pPr>
                      <a:r>
                        <a:rPr lang="es-ES_tradnl" sz="800">
                          <a:latin typeface="Calibri"/>
                          <a:ea typeface="SimSun"/>
                          <a:cs typeface="Calibri"/>
                        </a:rPr>
                        <a:t>VARIADA</a:t>
                      </a:r>
                      <a:endParaRPr lang="es-ES" sz="700">
                        <a:latin typeface="Calibri"/>
                        <a:ea typeface="Calibri"/>
                        <a:cs typeface="Times New Roman"/>
                      </a:endParaRPr>
                    </a:p>
                    <a:p>
                      <a:pPr algn="l">
                        <a:lnSpc>
                          <a:spcPct val="125000"/>
                        </a:lnSpc>
                        <a:spcAft>
                          <a:spcPts val="0"/>
                        </a:spcAft>
                      </a:pPr>
                      <a:r>
                        <a:rPr lang="es-ES_tradnl" sz="800">
                          <a:latin typeface="Calibri"/>
                          <a:ea typeface="SimSun"/>
                          <a:cs typeface="Calibri"/>
                        </a:rPr>
                        <a:t>CONSUMO ESTACIONAL</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100-150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VARIADAS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2-4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22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45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339466">
                <a:tc>
                  <a:txBody>
                    <a:bodyPr/>
                    <a:lstStyle/>
                    <a:p>
                      <a:pPr algn="ctr">
                        <a:lnSpc>
                          <a:spcPct val="125000"/>
                        </a:lnSpc>
                        <a:spcAft>
                          <a:spcPts val="0"/>
                        </a:spcAft>
                      </a:pPr>
                      <a:r>
                        <a:rPr lang="es-ES_tradnl" sz="800" b="1">
                          <a:latin typeface="Calibri"/>
                          <a:ea typeface="SimSun"/>
                          <a:cs typeface="Calibri"/>
                        </a:rPr>
                        <a:t>DULCES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dirty="0">
                          <a:latin typeface="Calibri"/>
                          <a:ea typeface="SimSun"/>
                          <a:cs typeface="Calibri"/>
                        </a:rPr>
                        <a:t>AZÚCAR</a:t>
                      </a:r>
                      <a:endParaRPr lang="es-ES" sz="700" dirty="0">
                        <a:latin typeface="Calibri"/>
                        <a:ea typeface="Calibri"/>
                        <a:cs typeface="Times New Roman"/>
                      </a:endParaRPr>
                    </a:p>
                    <a:p>
                      <a:pPr algn="ctr">
                        <a:lnSpc>
                          <a:spcPct val="125000"/>
                        </a:lnSpc>
                        <a:spcAft>
                          <a:spcPts val="0"/>
                        </a:spcAft>
                      </a:pPr>
                      <a:r>
                        <a:rPr lang="es-ES_tradnl" sz="800" dirty="0">
                          <a:latin typeface="Calibri"/>
                          <a:ea typeface="SimSun"/>
                          <a:cs typeface="Calibri"/>
                        </a:rPr>
                        <a:t>PASTELERÍA</a:t>
                      </a:r>
                      <a:endParaRPr lang="es-ES" sz="700" dirty="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OCASIONAL</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rowSpan="3">
                  <a:txBody>
                    <a:bodyPr/>
                    <a:lstStyle/>
                    <a:p>
                      <a:pPr algn="ctr">
                        <a:lnSpc>
                          <a:spcPct val="125000"/>
                        </a:lnSpc>
                        <a:spcAft>
                          <a:spcPts val="0"/>
                        </a:spcAft>
                      </a:pPr>
                      <a:r>
                        <a:rPr lang="es-ES_tradnl" sz="800" b="1" dirty="0">
                          <a:latin typeface="Calibri"/>
                          <a:ea typeface="SimSun"/>
                          <a:cs typeface="Calibri"/>
                        </a:rPr>
                        <a:t>GRASAS-ACEITES</a:t>
                      </a:r>
                      <a:endParaRPr lang="es-ES" sz="700" dirty="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ACEITE</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10-15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(&lt;50-60 gr.)</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3-6</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20-42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40-85(*)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339466">
                <a:tc vMerge="1">
                  <a:txBody>
                    <a:bodyPr/>
                    <a:lstStyle/>
                    <a:p>
                      <a:endParaRPr lang="es-ES"/>
                    </a:p>
                  </a:txBody>
                  <a:tcPr/>
                </a:tc>
                <a:tc>
                  <a:txBody>
                    <a:bodyPr/>
                    <a:lstStyle/>
                    <a:p>
                      <a:pPr algn="ctr">
                        <a:lnSpc>
                          <a:spcPct val="125000"/>
                        </a:lnSpc>
                        <a:spcAft>
                          <a:spcPts val="0"/>
                        </a:spcAft>
                      </a:pPr>
                      <a:r>
                        <a:rPr lang="es-ES_tradnl" sz="800">
                          <a:latin typeface="Calibri"/>
                          <a:ea typeface="SimSun"/>
                          <a:cs typeface="Calibri"/>
                        </a:rPr>
                        <a:t>MANTEQUILLA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7</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s-ES_tradnl" sz="800">
                        <a:latin typeface="Calibri"/>
                        <a:ea typeface="SimSun"/>
                        <a:cs typeface="Calibri"/>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1-2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&lt;3-4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733">
                <a:tc vMerge="1">
                  <a:txBody>
                    <a:bodyPr/>
                    <a:lstStyle/>
                    <a:p>
                      <a:endParaRPr lang="es-ES"/>
                    </a:p>
                  </a:txBody>
                  <a:tcPr/>
                </a:tc>
                <a:tc>
                  <a:txBody>
                    <a:bodyPr/>
                    <a:lstStyle/>
                    <a:p>
                      <a:pPr algn="ctr">
                        <a:lnSpc>
                          <a:spcPct val="125000"/>
                        </a:lnSpc>
                        <a:spcAft>
                          <a:spcPts val="0"/>
                        </a:spcAft>
                      </a:pPr>
                      <a:r>
                        <a:rPr lang="es-ES_tradnl" sz="800">
                          <a:latin typeface="Calibri"/>
                          <a:ea typeface="SimSun"/>
                          <a:cs typeface="Calibri"/>
                        </a:rPr>
                        <a:t>MAYONESA</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15</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s-ES_tradnl" sz="800">
                        <a:latin typeface="Calibri"/>
                        <a:ea typeface="SimSun"/>
                        <a:cs typeface="Calibri"/>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&lt;1</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1-2</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a:latin typeface="Calibri"/>
                          <a:ea typeface="SimSun"/>
                          <a:cs typeface="Calibri"/>
                        </a:rPr>
                        <a:t>&lt;3-4</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509199">
                <a:tc>
                  <a:txBody>
                    <a:bodyPr/>
                    <a:lstStyle/>
                    <a:p>
                      <a:pPr algn="ctr">
                        <a:lnSpc>
                          <a:spcPct val="125000"/>
                        </a:lnSpc>
                        <a:spcAft>
                          <a:spcPts val="0"/>
                        </a:spcAft>
                      </a:pPr>
                      <a:r>
                        <a:rPr lang="es-ES_tradnl" sz="800" b="1">
                          <a:latin typeface="Calibri"/>
                          <a:ea typeface="SimSun"/>
                          <a:cs typeface="Calibri"/>
                        </a:rPr>
                        <a:t>AGUA INFUSIÓN</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AGUA</a:t>
                      </a:r>
                      <a:endParaRPr lang="es-ES" sz="700">
                        <a:latin typeface="Calibri"/>
                        <a:ea typeface="Calibri"/>
                        <a:cs typeface="Times New Roman"/>
                      </a:endParaRPr>
                    </a:p>
                    <a:p>
                      <a:pPr algn="ctr">
                        <a:lnSpc>
                          <a:spcPct val="125000"/>
                        </a:lnSpc>
                        <a:spcAft>
                          <a:spcPts val="0"/>
                        </a:spcAft>
                      </a:pPr>
                      <a:r>
                        <a:rPr lang="es-ES_tradnl" sz="800">
                          <a:latin typeface="Calibri"/>
                          <a:ea typeface="SimSun"/>
                          <a:cs typeface="Calibri"/>
                        </a:rPr>
                        <a:t>ZUMOS</a:t>
                      </a:r>
                      <a:endParaRPr lang="es-ES" sz="700">
                        <a:latin typeface="Calibri"/>
                        <a:ea typeface="Calibri"/>
                        <a:cs typeface="Times New Roman"/>
                      </a:endParaRPr>
                    </a:p>
                    <a:p>
                      <a:pPr algn="ctr">
                        <a:lnSpc>
                          <a:spcPct val="125000"/>
                        </a:lnSpc>
                        <a:spcAft>
                          <a:spcPts val="0"/>
                        </a:spcAft>
                      </a:pPr>
                      <a:r>
                        <a:rPr lang="es-ES_tradnl" sz="800">
                          <a:latin typeface="Calibri"/>
                          <a:ea typeface="SimSun"/>
                          <a:cs typeface="Calibri"/>
                        </a:rPr>
                        <a:t>INFUSIONES</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200-250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a:latin typeface="Calibri"/>
                          <a:ea typeface="SimSun"/>
                          <a:cs typeface="Calibri"/>
                        </a:rPr>
                        <a:t>8-10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s-ES_tradnl" sz="800" b="1">
                          <a:latin typeface="Calibri"/>
                          <a:ea typeface="SimSun"/>
                          <a:cs typeface="Calibri"/>
                        </a:rPr>
                        <a:t>8-10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lnSpc>
                          <a:spcPct val="125000"/>
                        </a:lnSpc>
                        <a:spcAft>
                          <a:spcPts val="0"/>
                        </a:spcAft>
                      </a:pPr>
                      <a:r>
                        <a:rPr lang="es-ES_tradnl" sz="800" b="1">
                          <a:latin typeface="Calibri"/>
                          <a:ea typeface="SimSun"/>
                          <a:cs typeface="Calibri"/>
                        </a:rPr>
                        <a:t>55-70</a:t>
                      </a:r>
                      <a:endParaRPr lang="es-ES" sz="70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ct val="125000"/>
                        </a:lnSpc>
                        <a:spcAft>
                          <a:spcPts val="0"/>
                        </a:spcAft>
                      </a:pPr>
                      <a:r>
                        <a:rPr lang="es-ES_tradnl" sz="800" b="1" dirty="0">
                          <a:latin typeface="Calibri"/>
                          <a:ea typeface="SimSun"/>
                          <a:cs typeface="Calibri"/>
                        </a:rPr>
                        <a:t>110-140</a:t>
                      </a:r>
                      <a:endParaRPr lang="es-ES" sz="700" dirty="0">
                        <a:latin typeface="Calibri"/>
                        <a:ea typeface="Calibri"/>
                        <a:cs typeface="Times New Roman"/>
                      </a:endParaRPr>
                    </a:p>
                  </a:txBody>
                  <a:tcPr marL="28222" marR="282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bl>
          </a:graphicData>
        </a:graphic>
      </p:graphicFrame>
      <p:sp>
        <p:nvSpPr>
          <p:cNvPr id="9" name="8 Rectángulo"/>
          <p:cNvSpPr/>
          <p:nvPr/>
        </p:nvSpPr>
        <p:spPr>
          <a:xfrm>
            <a:off x="971600" y="1268760"/>
            <a:ext cx="7920880" cy="369332"/>
          </a:xfrm>
          <a:prstGeom prst="rect">
            <a:avLst/>
          </a:prstGeom>
        </p:spPr>
        <p:txBody>
          <a:bodyPr wrap="square">
            <a:spAutoFit/>
          </a:bodyPr>
          <a:lstStyle/>
          <a:p>
            <a:pPr marL="457200" indent="-457200">
              <a:buClr>
                <a:srgbClr val="C00000"/>
              </a:buClr>
              <a:buNone/>
            </a:pPr>
            <a:r>
              <a:rPr lang="es-ES" b="1" dirty="0" smtClean="0">
                <a:solidFill>
                  <a:schemeClr val="tx2">
                    <a:lumMod val="75000"/>
                  </a:schemeClr>
                </a:solidFill>
              </a:rPr>
              <a:t>CONFECCIÓN DE UNA DIETA VARIADA, EQUILIBRADA Y SALUDABLE</a:t>
            </a:r>
          </a:p>
        </p:txBody>
      </p:sp>
    </p:spTree>
    <p:extLst>
      <p:ext uri="{BB962C8B-B14F-4D97-AF65-F5344CB8AC3E}">
        <p14:creationId xmlns="" xmlns:p14="http://schemas.microsoft.com/office/powerpoint/2010/main" val="96258128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7465</TotalTime>
  <Words>36994</Words>
  <Application>Microsoft Office PowerPoint</Application>
  <PresentationFormat>Presentación en pantalla (4:3)</PresentationFormat>
  <Paragraphs>3752</Paragraphs>
  <Slides>89</Slides>
  <Notes>88</Notes>
  <HiddenSlides>0</HiddenSlides>
  <MMClips>0</MMClips>
  <ScaleCrop>false</ScaleCrop>
  <HeadingPairs>
    <vt:vector size="4" baseType="variant">
      <vt:variant>
        <vt:lpstr>Tema</vt:lpstr>
      </vt:variant>
      <vt:variant>
        <vt:i4>1</vt:i4>
      </vt:variant>
      <vt:variant>
        <vt:lpstr>Títulos de diapositiva</vt:lpstr>
      </vt:variant>
      <vt:variant>
        <vt:i4>89</vt:i4>
      </vt:variant>
    </vt:vector>
  </HeadingPairs>
  <TitlesOfParts>
    <vt:vector size="90" baseType="lpstr">
      <vt:lpstr>Tema de Office</vt:lpstr>
      <vt:lpstr>ENVEJECIMIENTO ACTIVO Y SALUDABLE  Programa de Promoción de la Salud y Prevención de la Dependencia</vt:lpstr>
      <vt:lpstr>ENVEJECIMIENTO ACTIVO Y SALUDABLE Programa de Promoción de la Salud y Prevención de la Dependencia</vt:lpstr>
      <vt:lpstr>ENVEJECIMIENTO ACTIVO Y SALUDABLE Programa de Promoción de la Salud y Prevención de la Dependencia</vt:lpstr>
      <vt:lpstr>ENVEJECIMIENTO ACTIVO Y SALUDABLE Programa de Promoción de la Salud y Prevención de la Dependencia</vt:lpstr>
      <vt:lpstr>Programa Docente de la SEGG en Prevención de la Dependencia:  “PROMOCIÓN DE LA AUTONOMÍA PERSONAL Y PREVENCIÓN DE LA DEPENDENCIA”</vt:lpstr>
      <vt:lpstr>UNIDAD DIDÁCTICA 1.-  ENVEJECIMIENTO ACTIVO : a)  ALIMENTACIÓN  - NUTRICIÓN  E HIDRATACIÓN</vt:lpstr>
      <vt:lpstr>UNIDAD DIDÁCTICA 1.-  ENVEJECIMIENTO ACTIVO : a)  ALIMENTACIÓN  - NUTRICIÓN  E HIDRATACIÓN</vt:lpstr>
      <vt:lpstr>UNIDAD DIDÁCTICA 1.-  ENVEJECIMIENTO ACTIVO : a)  ALIMENTACIÓN - NUTRICIÓN E HIDRATACIÓN</vt:lpstr>
      <vt:lpstr>UNIDAD DIDÁCTICA 1.-  ENVEJECIMIENTO ACTIVO : a)  ALIMENTACIÓN - NUTRICIÓN  E HIDRATACIÓN</vt:lpstr>
      <vt:lpstr>UNIDAD DIDÁCTICA 1.-  ENVEJECIMIENTO ACTIVO : a)  ALIMENTACIÓN - NUTRICIÓN  E HIDRATACIÓN</vt:lpstr>
      <vt:lpstr>UNIDAD DIDÁCTICA 1.- ENVEJECIMIENTO ACTIVO:  b) “ACTIVIDAD Y EJERCICIO FÍSICO”</vt:lpstr>
      <vt:lpstr>UNIDAD DIDÁCTICA 1.- ENVEJECIMIENTO ACTIVO:  b) “ACTIVIDAD Y EJERCICIO FÍSICO”</vt:lpstr>
      <vt:lpstr>UNIDAD DIDÁCTICA 1.- ENVEJECIMIENTO ACTIVO:  b) “ACTIVIDAD Y EJERCICIO FÍSICO”</vt:lpstr>
      <vt:lpstr>UNIDAD DIDÁCTICA 1.- ENVEJECIMIENTO ACTIVO:  c) “ACTIVIDAD MENTAL”</vt:lpstr>
      <vt:lpstr>UNIDAD DIDÁCTICA 1.- ENVEJECIMIENTO ACTIVO:  c) “ACTIVIDAD MENTAL”</vt:lpstr>
      <vt:lpstr>UNIDAD DIDÁCTICA 2.-  BIENESTAR PSICOSOCIAL: a)  ESTADO DE ÁNIMO Y AFECTIVO</vt:lpstr>
      <vt:lpstr>UNIDAD DIDÁCTICA 2.-   BIENESTAR PSICOSOCIAL: a)  ESTADO DE ÁNIMO Y AFECTIVO</vt:lpstr>
      <vt:lpstr>Diapositiva 18</vt:lpstr>
      <vt:lpstr>UNIDAD DIDÁCTICA 2.- BIENESTAR PSICOSOCIAL:  c) PREVENCIÓN DE LA SOLEDAD</vt:lpstr>
      <vt:lpstr>UNIDAD DIDÁCTICA 2.- BIENESTAR PSICOSOCIAL:  c) PREVENCIÓN DE LA SOLEDAD</vt:lpstr>
      <vt:lpstr>Diapositiva 21</vt:lpstr>
      <vt:lpstr>Diapositiva 22</vt:lpstr>
      <vt:lpstr>Diapositiva 23</vt:lpstr>
      <vt:lpstr>Diapositiva 24</vt:lpstr>
      <vt:lpstr>Diapositiva 25</vt:lpstr>
      <vt:lpstr>UNIDAD DIDÁCTICA  4.-  SALUD BUCODENTAL</vt:lpstr>
      <vt:lpstr>UNIDAD DIDÁCTICA  4.-  SALUD BUCODENTAL</vt:lpstr>
      <vt:lpstr>UNIDAD DIDÁCTICA  5.-   SUEÑO Y DESCANSO </vt:lpstr>
      <vt:lpstr>UNIDAD DIDÁCTICA  5.-   SUEÑO Y DESCANSO </vt:lpstr>
      <vt:lpstr>UNIDAD DIDÁCTICA 6.- CUIDAR LOS SENTIDOS: VISTA, OIDO,GUSTO Y OLFATO</vt:lpstr>
      <vt:lpstr>UNIDAD DIDÁCTICA 6.- CUIDAR LOS SENTIDOS: VISTA, OIDO,GUSTO Y OLFATO</vt:lpstr>
      <vt:lpstr>UNIDAD DIDÁCTICA 6.-  CUIDAR LOS SENTIDOS: VISTA, OIDO,GUSTO Y OLFATO</vt:lpstr>
      <vt:lpstr>UNIDAD DIDÁCTICA 7.-  ELIMINACIÓN DE HÁBITOS TÓXICOS</vt:lpstr>
      <vt:lpstr>UNIDAD DIDÁCTICA 7.-  ELIMINACIÓN DE HÁBITOS TÓXICOS</vt:lpstr>
      <vt:lpstr>UNIDAD DIDÁCTICA 7.-  ELIMINACIÓN DE HÁBITOS TÓXICOS</vt:lpstr>
      <vt:lpstr>UNIDAD DIDÁCTICA 7.-  ELIMINACIÓN DE HÁBITOS TÓXICOS</vt:lpstr>
      <vt:lpstr>Diapositiva 37</vt:lpstr>
      <vt:lpstr>UNIDAD DIDÁCTICA 8.-  PREVENCIÓN DEL RIESGO CARDIOVASCULAR</vt:lpstr>
      <vt:lpstr>UNIDAD DIDÁCTICA 8.-  PREVENCIÓN DEL RIESGO CARDIOVASCULAR</vt:lpstr>
      <vt:lpstr>UNIDAD DIDÁCTICA 9.- ENFERMEDADES INMUNOPREVENIBLES Y VACUNACIÓN</vt:lpstr>
      <vt:lpstr>UNIDAD DIDÁCTICA 9.- ENFERMEDADES INMUNOPREVENIBLES Y VACUNACIÓN</vt:lpstr>
      <vt:lpstr>Diapositiva 42</vt:lpstr>
      <vt:lpstr>UNIDAD DIDÁCTICA 9.- ENFERMEDADES INMUNOPREVENIBLES Y VACUNACIÓN</vt:lpstr>
      <vt:lpstr>UNIDAD DIDÁCTICA 9.- ENFERMEDADES INMUNOPREVENIBLES Y VACUNACIÓN</vt:lpstr>
      <vt:lpstr>UNIDAD DIDÁCTICA 9.- ENFERMEDADES INMUNOPREVENIBLES Y VACUNACIÓN</vt:lpstr>
      <vt:lpstr>UNIDAD DIDÁCTICA 9.- ENFERMEDADES INMUNOPREVENIBLES Y VACUNACIÓN</vt:lpstr>
      <vt:lpstr>UNIDAD DIDÁCTICA 9.- ENFERMEDADES INMUNOPREVENIBLES Y VACUNACIÓN</vt:lpstr>
      <vt:lpstr>Estrategias de Vacunación Antineumocócica. SEGG</vt:lpstr>
      <vt:lpstr>Diapositiva 49</vt:lpstr>
      <vt:lpstr>UNIDAD DIDÁCTICA 9.- ENFERMEDADES INMUNOPREVENIBLES Y VACUNACIÓN</vt:lpstr>
      <vt:lpstr>UNIDAD DIDÁCTICA 9.- ENFERMEDADES INMUNOPREVENIBLES Y VACUNACIÓN.- HEPATITIS B</vt:lpstr>
      <vt:lpstr>UNIDAD DIDÁCTICA 9.- ENFERMEDADES INMUNOPREVENIBLES Y VACUNACIÓN.- HERPES ZOSTER</vt:lpstr>
      <vt:lpstr>UNIDAD DIDÁCTICA 9.- ENFERMEDADES INMUNOPREVENIBLES Y VACUNACIÓN.- HERPES ZOSTER</vt:lpstr>
      <vt:lpstr>UNIDAD DIDÁCTICA  10.- USO ADECUADO DE MEDICAMENTOS: ADHERENCIA, INTERACCIONES, RAM, ERRORES, AUTOMEDICACIÓN, HERBORISTERÍA</vt:lpstr>
      <vt:lpstr>UNIDAD DIDÁCTICA  10.- USO ADECUADO DE MEDICAMENTOS: ADHERENCIA, INTERACCIONES, RAM, ERRORES, AUTOMEDICACIÓN, HERBORISTERÍA</vt:lpstr>
      <vt:lpstr>UNIDAD DIDÁCTICA  10.- USO ADECUADO DE MEDICAMENTOS: ADHERENCIA, INTERACCIONES, RAM, ERRORES, AUTOMEDICACIÓN, HERBORISTERÍA</vt:lpstr>
      <vt:lpstr>UNIDAD DIDÁCTICA  11.-   PREVENCIÓN DE LA INCONTINENCIA </vt:lpstr>
      <vt:lpstr>Diapositiva 58</vt:lpstr>
      <vt:lpstr>Diapositiva 59</vt:lpstr>
      <vt:lpstr>Diapositiva 60</vt:lpstr>
      <vt:lpstr>UNIDAD DIDÁCTICA  12.-   PREVENCIÓN DEL ESTREÑIMIENTO </vt:lpstr>
      <vt:lpstr>Diapositiva 62</vt:lpstr>
      <vt:lpstr>UNIDAD DIDÁCTICA  12.-   PREVENCIÓN DEL ESTREÑIMIENTO </vt:lpstr>
      <vt:lpstr>Diapositiva 64</vt:lpstr>
      <vt:lpstr>Diapositiva 65</vt:lpstr>
      <vt:lpstr>Diapositiva 66</vt:lpstr>
      <vt:lpstr>UNIDAD DIDÁCTICA  12.-   PREVENCIÓN DEL ESTREÑIMIENTO </vt:lpstr>
      <vt:lpstr>UNIDAD DIDÁCTICA  12.-   PREVENCIÓN DEL ESTREÑIMIENTO </vt:lpstr>
      <vt:lpstr>UNIDAD DIDÁCTICA 13.-  PREVENCIÓN DE LAS CAÍDAS</vt:lpstr>
      <vt:lpstr>UNIDAD DIDÁCTICA 13.-  PREVENCIÓN DE CAÍDAS </vt:lpstr>
      <vt:lpstr>UNIDAD DIDÁCTICA 13.-  PREVENCIÓN DE CAÍDAS </vt:lpstr>
      <vt:lpstr>UNIDAD DIDÁCTICA 13.-  PREVENCIÓN DE CAÍDAS </vt:lpstr>
      <vt:lpstr>  UNIDAD DIDÁCTICA 13.- PREVENIR CAIDAS   </vt:lpstr>
      <vt:lpstr>  UNIDAD DIDÁCTICA 13.- PREVENIR CAIDAS   </vt:lpstr>
      <vt:lpstr>UNIDAD DIDÁCTICA 14.- SEGURIDAD VIAL Y ACCIDENTES</vt:lpstr>
      <vt:lpstr>UNIDAD DIDÁCTICA 14.- SEGURIDAD VIAL Y ACCIDENTES</vt:lpstr>
      <vt:lpstr>UNIDAD DIDÁCTICA 14.- SEGURIDAD VIAL Y ACCIDENTES </vt:lpstr>
      <vt:lpstr>UNIDAD DIDÁCTICA  15.- PREVENCIÓN DE RIESGOS AMBIENTALES: OLA DE CALOR</vt:lpstr>
      <vt:lpstr>UNIDAD DIDÁCTICA  15.- PREVENCIÓN DE RIESGOS AMBIENTALES: OLA DE CALOR</vt:lpstr>
      <vt:lpstr>UNIDAD DIDÁCTICA  15.- PREVENCIÓN DE RIESGOS AMBIENTALES: FRIO</vt:lpstr>
      <vt:lpstr>UNIDAD DIDÁCTICA  15.- PREVENCIÓN DE RIESGOS AMBIENTALES: FRIO</vt:lpstr>
      <vt:lpstr>Diapositiva 82</vt:lpstr>
      <vt:lpstr>UNIDAD DIDÁCTICA  16.-  FRAGILIDAD Y SARCOPENIA</vt:lpstr>
      <vt:lpstr>Diapositiva 84</vt:lpstr>
      <vt:lpstr>UNIDAD DIDÁCTICA 17.-  EDUCACIÓN SANITARIA Y AUTOCUIDADOS </vt:lpstr>
      <vt:lpstr>UNIDAD DIDÁCTICA 17.-  EDUCACIÓN SANITARIA Y AUTOCUIDADOS </vt:lpstr>
      <vt:lpstr>UNIDAD DIDÁCTICA 17.-  EDUCACIÓN SANITARIA Y AUTOCUIDADOS</vt:lpstr>
      <vt:lpstr>UNIDAD DIDÁCTICA  18.- PREVENCIÓN Y DETECCIÓN PRECOZ DEL CÁNCER</vt:lpstr>
      <vt:lpstr>UNIDAD DIDÁCTICA  18.- PREVENCIÓN Y DETECCIÓN PRECOZ DEL CÁNCER</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Recomendaciones de Vacunación para adultos mayores de 60 años</dc:title>
  <dc:creator>Gabriel Pascual Borge</dc:creator>
  <cp:lastModifiedBy>Belen Royo</cp:lastModifiedBy>
  <cp:revision>421</cp:revision>
  <dcterms:created xsi:type="dcterms:W3CDTF">2012-01-25T10:58:41Z</dcterms:created>
  <dcterms:modified xsi:type="dcterms:W3CDTF">2015-11-24T13:47:55Z</dcterms:modified>
</cp:coreProperties>
</file>